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TT Commons Pro" panose="020B0604020202020204" charset="0"/>
      <p:regular r:id="rId10"/>
    </p:embeddedFont>
    <p:embeddedFont>
      <p:font typeface="TT Firs Neue" panose="020B0604020202020204" charset="0"/>
      <p:regular r:id="rId11"/>
    </p:embeddedFont>
    <p:embeddedFont>
      <p:font typeface="TT Firs Neue Bold" panose="020B0604020202020204" charset="0"/>
      <p:regular r:id="rId12"/>
    </p:embeddedFont>
    <p:embeddedFont>
      <p:font typeface="Verdana" panose="020B060403050404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2FF29-27FC-33D3-BD6B-229E62EC053E}" name="David Goodenough" initials="DG" userId="S::David.Goodenough@fife.gov.uk::df9dc175-2d71-4d88-84cc-ba62fd1f7bf0" providerId="AD"/>
  <p188:author id="{624D6848-1192-5C47-EA4C-FCB398D2D13B}" name="Anne Laleman" initials="AL" userId="64f221c66ea67be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226" autoAdjust="0"/>
  </p:normalViewPr>
  <p:slideViewPr>
    <p:cSldViewPr>
      <p:cViewPr varScale="1">
        <p:scale>
          <a:sx n="33" d="100"/>
          <a:sy n="33" d="100"/>
        </p:scale>
        <p:origin x="90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ABB5"/>
        </a:solidFill>
        <a:effectLst/>
      </p:bgPr>
    </p:bg>
    <p:spTree>
      <p:nvGrpSpPr>
        <p:cNvPr id="1" name=""/>
        <p:cNvGrpSpPr/>
        <p:nvPr/>
      </p:nvGrpSpPr>
      <p:grpSpPr>
        <a:xfrm>
          <a:off x="0" y="0"/>
          <a:ext cx="0" cy="0"/>
          <a:chOff x="0" y="0"/>
          <a:chExt cx="0" cy="0"/>
        </a:xfrm>
      </p:grpSpPr>
      <p:sp>
        <p:nvSpPr>
          <p:cNvPr id="2" name="Freeform 2"/>
          <p:cNvSpPr/>
          <p:nvPr/>
        </p:nvSpPr>
        <p:spPr>
          <a:xfrm rot="-10800000">
            <a:off x="11768108" y="2793064"/>
            <a:ext cx="6062211" cy="6062211"/>
          </a:xfrm>
          <a:custGeom>
            <a:avLst/>
            <a:gdLst/>
            <a:ahLst/>
            <a:cxnLst/>
            <a:rect l="l" t="t" r="r" b="b"/>
            <a:pathLst>
              <a:path w="6062211" h="6062211">
                <a:moveTo>
                  <a:pt x="0" y="0"/>
                </a:moveTo>
                <a:lnTo>
                  <a:pt x="6062211" y="0"/>
                </a:lnTo>
                <a:lnTo>
                  <a:pt x="6062211" y="6062210"/>
                </a:lnTo>
                <a:lnTo>
                  <a:pt x="0" y="6062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537660" y="1681964"/>
            <a:ext cx="4118527" cy="4118527"/>
          </a:xfrm>
          <a:custGeom>
            <a:avLst/>
            <a:gdLst/>
            <a:ahLst/>
            <a:cxnLst/>
            <a:rect l="l" t="t" r="r" b="b"/>
            <a:pathLst>
              <a:path w="4118527" h="4118527">
                <a:moveTo>
                  <a:pt x="0" y="0"/>
                </a:moveTo>
                <a:lnTo>
                  <a:pt x="4118527" y="0"/>
                </a:lnTo>
                <a:lnTo>
                  <a:pt x="4118527" y="4118527"/>
                </a:lnTo>
                <a:lnTo>
                  <a:pt x="0" y="41185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798051" y="737613"/>
            <a:ext cx="6903606" cy="2620232"/>
          </a:xfrm>
          <a:custGeom>
            <a:avLst/>
            <a:gdLst/>
            <a:ahLst/>
            <a:cxnLst/>
            <a:rect l="l" t="t" r="r" b="b"/>
            <a:pathLst>
              <a:path w="6903606" h="2620232">
                <a:moveTo>
                  <a:pt x="0" y="0"/>
                </a:moveTo>
                <a:lnTo>
                  <a:pt x="6903606" y="0"/>
                </a:lnTo>
                <a:lnTo>
                  <a:pt x="6903606" y="2620232"/>
                </a:lnTo>
                <a:lnTo>
                  <a:pt x="0" y="2620232"/>
                </a:lnTo>
                <a:lnTo>
                  <a:pt x="0" y="0"/>
                </a:lnTo>
                <a:close/>
              </a:path>
            </a:pathLst>
          </a:custGeom>
          <a:blipFill>
            <a:blip r:embed="rId6"/>
            <a:stretch>
              <a:fillRect/>
            </a:stretch>
          </a:blipFill>
        </p:spPr>
        <p:txBody>
          <a:bodyPr/>
          <a:lstStyle/>
          <a:p>
            <a:endParaRPr lang="en-GB"/>
          </a:p>
        </p:txBody>
      </p:sp>
      <p:sp>
        <p:nvSpPr>
          <p:cNvPr id="5" name="TextBox 5"/>
          <p:cNvSpPr txBox="1"/>
          <p:nvPr/>
        </p:nvSpPr>
        <p:spPr>
          <a:xfrm>
            <a:off x="798051" y="3280217"/>
            <a:ext cx="9301410" cy="5155899"/>
          </a:xfrm>
          <a:prstGeom prst="rect">
            <a:avLst/>
          </a:prstGeom>
        </p:spPr>
        <p:txBody>
          <a:bodyPr lIns="0" tIns="0" rIns="0" bIns="0" rtlCol="0" anchor="t">
            <a:spAutoFit/>
          </a:bodyPr>
          <a:lstStyle/>
          <a:p>
            <a:pPr algn="l">
              <a:lnSpc>
                <a:spcPts val="6720"/>
              </a:lnSpc>
            </a:pPr>
            <a:r>
              <a:rPr lang="en-US" sz="5600" dirty="0">
                <a:solidFill>
                  <a:srgbClr val="1E4F83"/>
                </a:solidFill>
                <a:latin typeface="Verdana" panose="020B0604030504040204" pitchFamily="34" charset="0"/>
                <a:ea typeface="Verdana" panose="020B0604030504040204" pitchFamily="34" charset="0"/>
                <a:cs typeface="TT Firs Neue"/>
                <a:sym typeface="TT Firs Neue"/>
              </a:rPr>
              <a:t>Case Study</a:t>
            </a:r>
          </a:p>
          <a:p>
            <a:pPr algn="l">
              <a:lnSpc>
                <a:spcPts val="6720"/>
              </a:lnSpc>
            </a:pPr>
            <a:r>
              <a:rPr lang="en-US" sz="5600" dirty="0">
                <a:solidFill>
                  <a:srgbClr val="D8ECFF"/>
                </a:solidFill>
                <a:latin typeface="Verdana" panose="020B0604030504040204" pitchFamily="34" charset="0"/>
                <a:ea typeface="Verdana" panose="020B0604030504040204" pitchFamily="34" charset="0"/>
                <a:cs typeface="TT Firs Neue"/>
                <a:sym typeface="TT Firs Neue"/>
              </a:rPr>
              <a:t> </a:t>
            </a:r>
          </a:p>
          <a:p>
            <a:pPr algn="l">
              <a:lnSpc>
                <a:spcPts val="6720"/>
              </a:lnSpc>
            </a:pPr>
            <a:r>
              <a:rPr lang="en-US" sz="5600" dirty="0">
                <a:solidFill>
                  <a:srgbClr val="FFFFFF"/>
                </a:solidFill>
                <a:latin typeface="Verdana" panose="020B0604030504040204" pitchFamily="34" charset="0"/>
                <a:ea typeface="Verdana" panose="020B0604030504040204" pitchFamily="34" charset="0"/>
                <a:cs typeface="TT Firs Neue"/>
                <a:sym typeface="TT Firs Neue"/>
              </a:rPr>
              <a:t>Plastic film and flexibles (FFs) separation at a Material Recovery Facility (MRF)</a:t>
            </a:r>
          </a:p>
        </p:txBody>
      </p:sp>
      <p:sp>
        <p:nvSpPr>
          <p:cNvPr id="8" name="TextBox 8"/>
          <p:cNvSpPr txBox="1"/>
          <p:nvPr/>
        </p:nvSpPr>
        <p:spPr>
          <a:xfrm>
            <a:off x="855201" y="9136519"/>
            <a:ext cx="12552876" cy="428259"/>
          </a:xfrm>
          <a:prstGeom prst="rect">
            <a:avLst/>
          </a:prstGeom>
        </p:spPr>
        <p:txBody>
          <a:bodyPr lIns="0" tIns="0" rIns="0" bIns="0" rtlCol="0" anchor="t">
            <a:spAutoFit/>
          </a:bodyPr>
          <a:lstStyle/>
          <a:p>
            <a:pPr algn="l">
              <a:lnSpc>
                <a:spcPts val="3920"/>
              </a:lnSpc>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From: CIWM’s Strategic Expert Group (SEG) Infrastructure, Services and Operations (ISO)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24ABB5">
                <a:alpha val="100000"/>
              </a:srgbClr>
            </a:gs>
            <a:gs pos="50000">
              <a:srgbClr val="004974">
                <a:alpha val="100000"/>
              </a:srgbClr>
            </a:gs>
            <a:gs pos="100000">
              <a:srgbClr val="24ABB5">
                <a:alpha val="20000"/>
              </a:srgbClr>
            </a:gs>
          </a:gsLst>
          <a:lin ang="0"/>
        </a:gra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163671" y="0"/>
            <a:ext cx="13124329" cy="10287000"/>
            <a:chOff x="0" y="0"/>
            <a:chExt cx="5475623" cy="3729384"/>
          </a:xfrm>
        </p:grpSpPr>
        <p:sp>
          <p:nvSpPr>
            <p:cNvPr id="3" name="Freeform 3"/>
            <p:cNvSpPr/>
            <p:nvPr/>
          </p:nvSpPr>
          <p:spPr>
            <a:xfrm>
              <a:off x="0" y="0"/>
              <a:ext cx="5475623" cy="3729384"/>
            </a:xfrm>
            <a:custGeom>
              <a:avLst/>
              <a:gdLst/>
              <a:ahLst/>
              <a:cxnLst/>
              <a:rect l="l" t="t" r="r" b="b"/>
              <a:pathLst>
                <a:path w="5475623" h="3729384">
                  <a:moveTo>
                    <a:pt x="3322462" y="3729384"/>
                  </a:moveTo>
                  <a:lnTo>
                    <a:pt x="0" y="3729384"/>
                  </a:lnTo>
                  <a:lnTo>
                    <a:pt x="2153161" y="0"/>
                  </a:lnTo>
                  <a:lnTo>
                    <a:pt x="5475623" y="0"/>
                  </a:lnTo>
                  <a:lnTo>
                    <a:pt x="3322462" y="3729384"/>
                  </a:lnTo>
                  <a:close/>
                </a:path>
              </a:pathLst>
            </a:custGeom>
            <a:solidFill>
              <a:srgbClr val="278067"/>
            </a:solidFill>
          </p:spPr>
          <p:txBody>
            <a:bodyPr/>
            <a:lstStyle/>
            <a:p>
              <a:endParaRPr lang="en-GB"/>
            </a:p>
          </p:txBody>
        </p:sp>
        <p:sp>
          <p:nvSpPr>
            <p:cNvPr id="4" name="Freeform 4"/>
            <p:cNvSpPr/>
            <p:nvPr/>
          </p:nvSpPr>
          <p:spPr>
            <a:xfrm>
              <a:off x="0" y="0"/>
              <a:ext cx="5475623" cy="3729384"/>
            </a:xfrm>
            <a:custGeom>
              <a:avLst/>
              <a:gdLst/>
              <a:ahLst/>
              <a:cxnLst/>
              <a:rect l="l" t="t" r="r" b="b"/>
              <a:pathLst>
                <a:path w="5475623" h="3729384">
                  <a:moveTo>
                    <a:pt x="3322462" y="3729384"/>
                  </a:moveTo>
                  <a:lnTo>
                    <a:pt x="0" y="3729384"/>
                  </a:lnTo>
                  <a:lnTo>
                    <a:pt x="2153161" y="0"/>
                  </a:lnTo>
                  <a:lnTo>
                    <a:pt x="5475623" y="0"/>
                  </a:lnTo>
                  <a:lnTo>
                    <a:pt x="3322462" y="3729384"/>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dirty="0"/>
            </a:p>
          </p:txBody>
        </p:sp>
      </p:grpSp>
      <p:grpSp>
        <p:nvGrpSpPr>
          <p:cNvPr id="5" name="Group 5"/>
          <p:cNvGrpSpPr/>
          <p:nvPr/>
        </p:nvGrpSpPr>
        <p:grpSpPr>
          <a:xfrm>
            <a:off x="843030" y="832409"/>
            <a:ext cx="7215518" cy="5604100"/>
            <a:chOff x="-47580" y="-9525"/>
            <a:chExt cx="9620690" cy="7472133"/>
          </a:xfrm>
        </p:grpSpPr>
        <p:sp>
          <p:nvSpPr>
            <p:cNvPr id="6" name="TextBox 6"/>
            <p:cNvSpPr txBox="1"/>
            <p:nvPr/>
          </p:nvSpPr>
          <p:spPr>
            <a:xfrm>
              <a:off x="0" y="-9525"/>
              <a:ext cx="9573110" cy="1838325"/>
            </a:xfrm>
            <a:prstGeom prst="rect">
              <a:avLst/>
            </a:prstGeom>
          </p:spPr>
          <p:txBody>
            <a:bodyPr lIns="0" tIns="0" rIns="0" bIns="0" rtlCol="0" anchor="t">
              <a:spAutoFit/>
            </a:bodyPr>
            <a:lstStyle/>
            <a:p>
              <a:pPr algn="l">
                <a:lnSpc>
                  <a:spcPts val="10800"/>
                </a:lnSpc>
              </a:pPr>
              <a:r>
                <a:rPr lang="en-US" sz="9000" dirty="0">
                  <a:solidFill>
                    <a:srgbClr val="FFFFFF"/>
                  </a:solidFill>
                  <a:latin typeface="Verdana" panose="020B0604030504040204" pitchFamily="34" charset="0"/>
                  <a:ea typeface="Verdana" panose="020B0604030504040204" pitchFamily="34" charset="0"/>
                  <a:cs typeface="TT Firs Neue"/>
                  <a:sym typeface="TT Firs Neue"/>
                </a:rPr>
                <a:t>Introduction</a:t>
              </a:r>
            </a:p>
          </p:txBody>
        </p:sp>
        <p:sp>
          <p:nvSpPr>
            <p:cNvPr id="7" name="TextBox 7"/>
            <p:cNvSpPr txBox="1"/>
            <p:nvPr/>
          </p:nvSpPr>
          <p:spPr>
            <a:xfrm>
              <a:off x="-47580" y="2297775"/>
              <a:ext cx="8684086" cy="5164833"/>
            </a:xfrm>
            <a:prstGeom prst="rect">
              <a:avLst/>
            </a:prstGeom>
          </p:spPr>
          <p:txBody>
            <a:bodyPr wrap="square" lIns="0" tIns="0" rIns="0" bIns="0" rtlCol="0" anchor="t">
              <a:spAutoFit/>
            </a:bodyPr>
            <a:lstStyle/>
            <a:p>
              <a:pPr algn="l">
                <a:lnSpc>
                  <a:spcPts val="3359"/>
                </a:lnSpc>
              </a:pPr>
              <a:r>
                <a:rPr lang="en-US" sz="2200" dirty="0">
                  <a:solidFill>
                    <a:srgbClr val="FFFFFF"/>
                  </a:solidFill>
                  <a:latin typeface="Verdana" panose="020B0604030504040204" pitchFamily="34" charset="0"/>
                  <a:ea typeface="Verdana" panose="020B0604030504040204" pitchFamily="34" charset="0"/>
                  <a:cs typeface="TT Commons Pro"/>
                  <a:sym typeface="TT Commons Pro"/>
                </a:rPr>
                <a:t>CIWM’s Infrastructure, Services and Operations Strategic Expert Group (SEG) has been set up to consider and champion practical aspects of infrastructure, services, and operations, within the resources and waste sector. This SEG is about the essentials of what needs to happen to make materials and resources move to places/markets, supporting the circular economy transition.</a:t>
              </a:r>
            </a:p>
          </p:txBody>
        </p:sp>
      </p:grpSp>
      <p:sp>
        <p:nvSpPr>
          <p:cNvPr id="8" name="TextBox 8"/>
          <p:cNvSpPr txBox="1"/>
          <p:nvPr/>
        </p:nvSpPr>
        <p:spPr>
          <a:xfrm>
            <a:off x="913351" y="6853264"/>
            <a:ext cx="5217285" cy="2580963"/>
          </a:xfrm>
          <a:prstGeom prst="rect">
            <a:avLst/>
          </a:prstGeom>
        </p:spPr>
        <p:txBody>
          <a:bodyPr wrap="square" lIns="0" tIns="0" rIns="0" bIns="0" rtlCol="0" anchor="t">
            <a:spAutoFit/>
          </a:bodyPr>
          <a:lstStyle/>
          <a:p>
            <a:pPr algn="l">
              <a:lnSpc>
                <a:spcPts val="3359"/>
              </a:lnSpc>
            </a:pPr>
            <a:r>
              <a:rPr lang="en-US" sz="2200" dirty="0">
                <a:solidFill>
                  <a:srgbClr val="FFFFFF"/>
                </a:solidFill>
                <a:latin typeface="Verdana" panose="020B0604030504040204" pitchFamily="34" charset="0"/>
                <a:ea typeface="Verdana" panose="020B0604030504040204" pitchFamily="34" charset="0"/>
                <a:cs typeface="TT Commons Pro"/>
                <a:sym typeface="TT Commons Pro"/>
              </a:rPr>
              <a:t>The SEG has produced a case study</a:t>
            </a:r>
          </a:p>
          <a:p>
            <a:pPr algn="l">
              <a:lnSpc>
                <a:spcPts val="3359"/>
              </a:lnSpc>
            </a:pPr>
            <a:r>
              <a:rPr lang="en-US" sz="2200" dirty="0">
                <a:solidFill>
                  <a:srgbClr val="FFFFFF"/>
                </a:solidFill>
                <a:latin typeface="Verdana" panose="020B0604030504040204" pitchFamily="34" charset="0"/>
                <a:ea typeface="Verdana" panose="020B0604030504040204" pitchFamily="34" charset="0"/>
                <a:cs typeface="TT Commons Pro"/>
                <a:sym typeface="TT Commons Pro"/>
              </a:rPr>
              <a:t>of a materials recovery facility (MRF) that has adapted its operations and processes to incorporate the collection of films and flexibles.</a:t>
            </a:r>
          </a:p>
          <a:p>
            <a:pPr algn="l">
              <a:lnSpc>
                <a:spcPts val="3359"/>
              </a:lnSpc>
            </a:pPr>
            <a:endParaRPr lang="en-US" sz="2400" dirty="0">
              <a:solidFill>
                <a:srgbClr val="FFFFFF"/>
              </a:solidFill>
              <a:latin typeface="TT Commons Pro"/>
              <a:ea typeface="TT Commons Pro"/>
              <a:cs typeface="TT Commons Pro"/>
              <a:sym typeface="TT Commo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ABB5"/>
        </a:solidFill>
        <a:effectLst/>
      </p:bgPr>
    </p:bg>
    <p:spTree>
      <p:nvGrpSpPr>
        <p:cNvPr id="1" name=""/>
        <p:cNvGrpSpPr/>
        <p:nvPr/>
      </p:nvGrpSpPr>
      <p:grpSpPr>
        <a:xfrm>
          <a:off x="0" y="0"/>
          <a:ext cx="0" cy="0"/>
          <a:chOff x="0" y="0"/>
          <a:chExt cx="0" cy="0"/>
        </a:xfrm>
      </p:grpSpPr>
      <p:sp>
        <p:nvSpPr>
          <p:cNvPr id="2" name="Freeform 2"/>
          <p:cNvSpPr/>
          <p:nvPr/>
        </p:nvSpPr>
        <p:spPr>
          <a:xfrm>
            <a:off x="9282525" y="1699806"/>
            <a:ext cx="7838249" cy="7838249"/>
          </a:xfrm>
          <a:custGeom>
            <a:avLst/>
            <a:gdLst/>
            <a:ahLst/>
            <a:cxnLst/>
            <a:rect l="l" t="t" r="r" b="b"/>
            <a:pathLst>
              <a:path w="7838249" h="7838249">
                <a:moveTo>
                  <a:pt x="0" y="0"/>
                </a:moveTo>
                <a:lnTo>
                  <a:pt x="7838250" y="0"/>
                </a:lnTo>
                <a:lnTo>
                  <a:pt x="7838250" y="7838249"/>
                </a:lnTo>
                <a:lnTo>
                  <a:pt x="0" y="7838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828675"/>
            <a:ext cx="7538080" cy="1381125"/>
          </a:xfrm>
          <a:prstGeom prst="rect">
            <a:avLst/>
          </a:prstGeom>
        </p:spPr>
        <p:txBody>
          <a:bodyPr lIns="0" tIns="0" rIns="0" bIns="0" rtlCol="0" anchor="t">
            <a:spAutoFit/>
          </a:bodyPr>
          <a:lstStyle/>
          <a:p>
            <a:pPr algn="l">
              <a:lnSpc>
                <a:spcPts val="10800"/>
              </a:lnSpc>
            </a:pPr>
            <a:r>
              <a:rPr lang="en-US" sz="9000" dirty="0">
                <a:solidFill>
                  <a:srgbClr val="FFFFFF"/>
                </a:solidFill>
                <a:latin typeface="Verdana" panose="020B0604030504040204" pitchFamily="34" charset="0"/>
                <a:ea typeface="Verdana" panose="020B0604030504040204" pitchFamily="34" charset="0"/>
                <a:cs typeface="TT Firs Neue"/>
                <a:sym typeface="TT Firs Neue"/>
              </a:rPr>
              <a:t>Background</a:t>
            </a:r>
          </a:p>
        </p:txBody>
      </p:sp>
      <p:sp>
        <p:nvSpPr>
          <p:cNvPr id="4" name="TextBox 4"/>
          <p:cNvSpPr txBox="1"/>
          <p:nvPr/>
        </p:nvSpPr>
        <p:spPr>
          <a:xfrm>
            <a:off x="742386" y="2628900"/>
            <a:ext cx="7838249" cy="7130350"/>
          </a:xfrm>
          <a:prstGeom prst="rect">
            <a:avLst/>
          </a:prstGeom>
        </p:spPr>
        <p:txBody>
          <a:bodyPr wrap="square" lIns="0" tIns="0" rIns="0" bIns="0" rtlCol="0" anchor="t">
            <a:spAutoFit/>
          </a:bodyPr>
          <a:lstStyle/>
          <a:p>
            <a:pPr marL="518557" lvl="1" indent="-259278" algn="l">
              <a:lnSpc>
                <a:spcPts val="3122"/>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Bold"/>
                <a:sym typeface="TT Commons Pro Bold"/>
              </a:rPr>
              <a:t>Cireco Scotland’s MRF</a:t>
            </a:r>
            <a:r>
              <a:rPr lang="en-US" sz="2000" dirty="0">
                <a:solidFill>
                  <a:srgbClr val="1E4F83"/>
                </a:solidFill>
                <a:latin typeface="Verdana" panose="020B0604030504040204" pitchFamily="34" charset="0"/>
                <a:ea typeface="Verdana" panose="020B0604030504040204" pitchFamily="34" charset="0"/>
                <a:cs typeface="TT Commons Pro"/>
                <a:sym typeface="TT Commons Pro"/>
              </a:rPr>
              <a:t> separates flexible plastics like pet food pouches, bread bags, crisp packets, etc., as well as traditional plastic, metal and </a:t>
            </a:r>
            <a:r>
              <a:rPr lang="en-GB" sz="2000" dirty="0">
                <a:solidFill>
                  <a:srgbClr val="1E4F83"/>
                </a:solidFill>
                <a:latin typeface="Verdana" panose="020B0604030504040204" pitchFamily="34" charset="0"/>
                <a:ea typeface="Verdana" panose="020B0604030504040204" pitchFamily="34" charset="0"/>
                <a:cs typeface="TT Commons Pro"/>
                <a:sym typeface="TT Commons Pro"/>
              </a:rPr>
              <a:t>fibre</a:t>
            </a:r>
            <a:r>
              <a:rPr lang="en-US" sz="2000" dirty="0">
                <a:solidFill>
                  <a:srgbClr val="1E4F83"/>
                </a:solidFill>
                <a:latin typeface="Verdana" panose="020B0604030504040204" pitchFamily="34" charset="0"/>
                <a:ea typeface="Verdana" panose="020B0604030504040204" pitchFamily="34" charset="0"/>
                <a:cs typeface="TT Commons Pro"/>
                <a:sym typeface="TT Commons Pro"/>
              </a:rPr>
              <a:t> fractions.</a:t>
            </a:r>
          </a:p>
          <a:p>
            <a:pPr algn="l">
              <a:lnSpc>
                <a:spcPts val="3122"/>
              </a:lnSpc>
            </a:pPr>
            <a:endParaRPr lang="en-US" sz="2000" dirty="0">
              <a:solidFill>
                <a:srgbClr val="1E4F83"/>
              </a:solidFill>
              <a:latin typeface="Verdana" panose="020B0604030504040204" pitchFamily="34" charset="0"/>
              <a:ea typeface="Verdana" panose="020B0604030504040204" pitchFamily="34" charset="0"/>
              <a:cs typeface="TT Commons Pro"/>
              <a:sym typeface="TT Commons Pro"/>
            </a:endParaRPr>
          </a:p>
          <a:p>
            <a:pPr marL="518557" lvl="1" indent="-259278" algn="l">
              <a:lnSpc>
                <a:spcPts val="3122"/>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Composition analysis showed that </a:t>
            </a:r>
            <a:r>
              <a:rPr lang="en-US" sz="2000" dirty="0">
                <a:solidFill>
                  <a:srgbClr val="1E4F83"/>
                </a:solidFill>
                <a:latin typeface="Verdana" panose="020B0604030504040204" pitchFamily="34" charset="0"/>
                <a:ea typeface="Verdana" panose="020B0604030504040204" pitchFamily="34" charset="0"/>
                <a:cs typeface="TT Commons Pro Bold"/>
                <a:sym typeface="TT Commons Pro Bold"/>
              </a:rPr>
              <a:t>14%</a:t>
            </a:r>
            <a:r>
              <a:rPr lang="en-US" sz="2000" dirty="0">
                <a:solidFill>
                  <a:srgbClr val="1E4F83"/>
                </a:solidFill>
                <a:latin typeface="Verdana" panose="020B0604030504040204" pitchFamily="34" charset="0"/>
                <a:ea typeface="Verdana" panose="020B0604030504040204" pitchFamily="34" charset="0"/>
                <a:cs typeface="TT Commons Pro"/>
                <a:sym typeface="TT Commons Pro"/>
              </a:rPr>
              <a:t> by weight of residual waste is films and flexibles (FFs). </a:t>
            </a:r>
          </a:p>
          <a:p>
            <a:pPr algn="l">
              <a:lnSpc>
                <a:spcPts val="3122"/>
              </a:lnSpc>
            </a:pPr>
            <a:endParaRPr lang="en-US" sz="2000" dirty="0">
              <a:solidFill>
                <a:srgbClr val="1E4F83"/>
              </a:solidFill>
              <a:latin typeface="Verdana" panose="020B0604030504040204" pitchFamily="34" charset="0"/>
              <a:ea typeface="Verdana" panose="020B0604030504040204" pitchFamily="34" charset="0"/>
              <a:cs typeface="TT Commons Pro"/>
              <a:sym typeface="TT Commons Pro"/>
            </a:endParaRPr>
          </a:p>
          <a:p>
            <a:pPr marL="518557" lvl="1" indent="-259278" algn="l">
              <a:lnSpc>
                <a:spcPts val="3122"/>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In January 2022, Fife Council added film and flexibles to the 3D collections for 185,000 households across Fife. </a:t>
            </a:r>
          </a:p>
          <a:p>
            <a:pPr algn="l">
              <a:lnSpc>
                <a:spcPts val="3122"/>
              </a:lnSpc>
            </a:pPr>
            <a:endParaRPr lang="en-US" sz="2000" dirty="0">
              <a:solidFill>
                <a:srgbClr val="1E4F83"/>
              </a:solidFill>
              <a:latin typeface="Verdana" panose="020B0604030504040204" pitchFamily="34" charset="0"/>
              <a:ea typeface="Verdana" panose="020B0604030504040204" pitchFamily="34" charset="0"/>
              <a:cs typeface="TT Commons Pro"/>
              <a:sym typeface="TT Commons Pro"/>
            </a:endParaRPr>
          </a:p>
          <a:p>
            <a:pPr marL="518557" lvl="1" indent="-259278" algn="l">
              <a:lnSpc>
                <a:spcPts val="3122"/>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The collection system captures film and flexibles along with 3D plastic &amp; cans on a 4-weekly basis.</a:t>
            </a:r>
          </a:p>
          <a:p>
            <a:pPr algn="l">
              <a:lnSpc>
                <a:spcPts val="3122"/>
              </a:lnSpc>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 </a:t>
            </a:r>
          </a:p>
          <a:p>
            <a:pPr marL="518557" lvl="1" indent="-259278" algn="l">
              <a:lnSpc>
                <a:spcPts val="3122"/>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There was no change to frequency, bin type or collection vehicles. Making this system very easy for the public to get on board with, no collection system changes and with no negative carbon impact.</a:t>
            </a:r>
          </a:p>
          <a:p>
            <a:pPr algn="l">
              <a:lnSpc>
                <a:spcPts val="3122"/>
              </a:lnSpc>
            </a:pPr>
            <a:endParaRPr lang="en-US" sz="2401" dirty="0">
              <a:solidFill>
                <a:srgbClr val="FFFFFF"/>
              </a:solidFill>
              <a:latin typeface="TT Commons Pro"/>
              <a:ea typeface="TT Commons Pro"/>
              <a:cs typeface="TT Commons Pro"/>
              <a:sym typeface="TT Commons Pro"/>
            </a:endParaRPr>
          </a:p>
        </p:txBody>
      </p:sp>
      <p:sp>
        <p:nvSpPr>
          <p:cNvPr id="5" name="Freeform 5"/>
          <p:cNvSpPr/>
          <p:nvPr/>
        </p:nvSpPr>
        <p:spPr>
          <a:xfrm>
            <a:off x="9842301" y="3168268"/>
            <a:ext cx="6349720" cy="4233147"/>
          </a:xfrm>
          <a:custGeom>
            <a:avLst/>
            <a:gdLst/>
            <a:ahLst/>
            <a:cxnLst/>
            <a:rect l="l" t="t" r="r" b="b"/>
            <a:pathLst>
              <a:path w="6349720" h="4233147">
                <a:moveTo>
                  <a:pt x="0" y="0"/>
                </a:moveTo>
                <a:lnTo>
                  <a:pt x="6349720" y="0"/>
                </a:lnTo>
                <a:lnTo>
                  <a:pt x="6349720" y="4233147"/>
                </a:lnTo>
                <a:lnTo>
                  <a:pt x="0" y="4233147"/>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ABB5"/>
        </a:solidFill>
        <a:effectLst/>
      </p:bgPr>
    </p:bg>
    <p:spTree>
      <p:nvGrpSpPr>
        <p:cNvPr id="1" name=""/>
        <p:cNvGrpSpPr/>
        <p:nvPr/>
      </p:nvGrpSpPr>
      <p:grpSpPr>
        <a:xfrm>
          <a:off x="0" y="0"/>
          <a:ext cx="0" cy="0"/>
          <a:chOff x="0" y="0"/>
          <a:chExt cx="0" cy="0"/>
        </a:xfrm>
      </p:grpSpPr>
      <p:sp>
        <p:nvSpPr>
          <p:cNvPr id="2" name="Freeform 2"/>
          <p:cNvSpPr/>
          <p:nvPr/>
        </p:nvSpPr>
        <p:spPr>
          <a:xfrm>
            <a:off x="5158433" y="6641277"/>
            <a:ext cx="7971135" cy="3985567"/>
          </a:xfrm>
          <a:custGeom>
            <a:avLst/>
            <a:gdLst/>
            <a:ahLst/>
            <a:cxnLst/>
            <a:rect l="l" t="t" r="r" b="b"/>
            <a:pathLst>
              <a:path w="7971135" h="3985567">
                <a:moveTo>
                  <a:pt x="0" y="0"/>
                </a:moveTo>
                <a:lnTo>
                  <a:pt x="7971134" y="0"/>
                </a:lnTo>
                <a:lnTo>
                  <a:pt x="7971134" y="3985567"/>
                </a:lnTo>
                <a:lnTo>
                  <a:pt x="0" y="3985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1028700"/>
            <a:ext cx="16893483" cy="1113062"/>
          </a:xfrm>
          <a:prstGeom prst="rect">
            <a:avLst/>
          </a:prstGeom>
        </p:spPr>
        <p:txBody>
          <a:bodyPr lIns="0" tIns="0" rIns="0" bIns="0" rtlCol="0" anchor="t">
            <a:spAutoFit/>
          </a:bodyPr>
          <a:lstStyle/>
          <a:p>
            <a:pPr algn="l">
              <a:lnSpc>
                <a:spcPts val="9480"/>
              </a:lnSpc>
            </a:pPr>
            <a:r>
              <a:rPr lang="en-US" sz="7700" dirty="0">
                <a:solidFill>
                  <a:schemeClr val="bg1"/>
                </a:solidFill>
                <a:latin typeface="Verdana" panose="020B0604030504040204" pitchFamily="34" charset="0"/>
                <a:ea typeface="Verdana" panose="020B0604030504040204" pitchFamily="34" charset="0"/>
                <a:cs typeface="TT Firs Neue"/>
                <a:sym typeface="TT Firs Neue"/>
              </a:rPr>
              <a:t>MRF and collection system set-up</a:t>
            </a:r>
          </a:p>
        </p:txBody>
      </p:sp>
      <p:graphicFrame>
        <p:nvGraphicFramePr>
          <p:cNvPr id="4" name="Table 4"/>
          <p:cNvGraphicFramePr>
            <a:graphicFrameLocks noGrp="1"/>
          </p:cNvGraphicFramePr>
          <p:nvPr>
            <p:extLst>
              <p:ext uri="{D42A27DB-BD31-4B8C-83A1-F6EECF244321}">
                <p14:modId xmlns:p14="http://schemas.microsoft.com/office/powerpoint/2010/main" val="3110439355"/>
              </p:ext>
            </p:extLst>
          </p:nvPr>
        </p:nvGraphicFramePr>
        <p:xfrm>
          <a:off x="1028700" y="2228850"/>
          <a:ext cx="16230600" cy="7991475"/>
        </p:xfrm>
        <a:graphic>
          <a:graphicData uri="http://schemas.openxmlformats.org/drawingml/2006/table">
            <a:tbl>
              <a:tblPr/>
              <a:tblGrid>
                <a:gridCol w="3962352">
                  <a:extLst>
                    <a:ext uri="{9D8B030D-6E8A-4147-A177-3AD203B41FA5}">
                      <a16:colId xmlns:a16="http://schemas.microsoft.com/office/drawing/2014/main" val="20000"/>
                    </a:ext>
                  </a:extLst>
                </a:gridCol>
                <a:gridCol w="3962352">
                  <a:extLst>
                    <a:ext uri="{9D8B030D-6E8A-4147-A177-3AD203B41FA5}">
                      <a16:colId xmlns:a16="http://schemas.microsoft.com/office/drawing/2014/main" val="20001"/>
                    </a:ext>
                  </a:extLst>
                </a:gridCol>
                <a:gridCol w="3962352">
                  <a:extLst>
                    <a:ext uri="{9D8B030D-6E8A-4147-A177-3AD203B41FA5}">
                      <a16:colId xmlns:a16="http://schemas.microsoft.com/office/drawing/2014/main" val="20002"/>
                    </a:ext>
                  </a:extLst>
                </a:gridCol>
                <a:gridCol w="4343544">
                  <a:extLst>
                    <a:ext uri="{9D8B030D-6E8A-4147-A177-3AD203B41FA5}">
                      <a16:colId xmlns:a16="http://schemas.microsoft.com/office/drawing/2014/main" val="20003"/>
                    </a:ext>
                  </a:extLst>
                </a:gridCol>
              </a:tblGrid>
              <a:tr h="1579154">
                <a:tc>
                  <a:txBody>
                    <a:bodyPr/>
                    <a:lstStyle/>
                    <a:p>
                      <a:pPr algn="ctr">
                        <a:lnSpc>
                          <a:spcPts val="4200"/>
                        </a:lnSpc>
                        <a:defRPr/>
                      </a:pPr>
                      <a:r>
                        <a:rPr lang="en-US" sz="3200" dirty="0">
                          <a:solidFill>
                            <a:schemeClr val="bg1"/>
                          </a:solidFill>
                          <a:latin typeface="Verdana" panose="020B0604030504040204" pitchFamily="34" charset="0"/>
                          <a:ea typeface="Verdana" panose="020B0604030504040204" pitchFamily="34" charset="0"/>
                          <a:cs typeface="TT Firs Neue Bold"/>
                          <a:sym typeface="TT Firs Neue Bold"/>
                        </a:rPr>
                        <a:t>Material </a:t>
                      </a:r>
                    </a:p>
                    <a:p>
                      <a:pPr algn="ctr">
                        <a:lnSpc>
                          <a:spcPts val="4200"/>
                        </a:lnSpc>
                        <a:defRPr/>
                      </a:pPr>
                      <a:r>
                        <a:rPr lang="en-US" sz="3200" dirty="0">
                          <a:solidFill>
                            <a:schemeClr val="bg1"/>
                          </a:solidFill>
                          <a:latin typeface="Verdana" panose="020B0604030504040204" pitchFamily="34" charset="0"/>
                          <a:ea typeface="Verdana" panose="020B0604030504040204" pitchFamily="34" charset="0"/>
                          <a:cs typeface="TT Firs Neue Bold"/>
                          <a:sym typeface="TT Firs Neue Bold"/>
                        </a:rPr>
                        <a:t>Memory </a:t>
                      </a:r>
                      <a:endParaRPr lang="en-US" sz="3200" dirty="0">
                        <a:solidFill>
                          <a:schemeClr val="bg1"/>
                        </a:solidFill>
                        <a:latin typeface="Verdana" panose="020B0604030504040204" pitchFamily="34" charset="0"/>
                        <a:ea typeface="Verdana" panose="020B0604030504040204" pitchFamily="34" charset="0"/>
                      </a:endParaRPr>
                    </a:p>
                  </a:txBody>
                  <a:tcPr marL="190500" marR="190500" marT="190500" marB="190500" anchor="ctr">
                    <a:lnL w="38100" cap="flat" cmpd="sng" algn="ctr">
                      <a:solidFill>
                        <a:srgbClr val="D8ECFF"/>
                      </a:solidFill>
                      <a:prstDash val="solid"/>
                      <a:round/>
                      <a:headEnd type="none" w="med" len="med"/>
                      <a:tailEnd type="none" w="med" len="med"/>
                    </a:lnL>
                    <a:lnR w="38100" cap="flat" cmpd="sng" algn="ctr">
                      <a:solidFill>
                        <a:srgbClr val="D8ECFF"/>
                      </a:solidFill>
                      <a:prstDash val="solid"/>
                      <a:round/>
                      <a:headEnd type="none" w="med" len="med"/>
                      <a:tailEnd type="none" w="med" len="med"/>
                    </a:lnR>
                    <a:lnT w="38100" cap="flat" cmpd="sng" algn="ctr">
                      <a:solidFill>
                        <a:srgbClr val="D8ECFF"/>
                      </a:solidFill>
                      <a:prstDash val="solid"/>
                      <a:round/>
                      <a:headEnd type="none" w="med" len="med"/>
                      <a:tailEnd type="none" w="med" len="med"/>
                    </a:lnT>
                    <a:lnB w="38100" cap="flat" cmpd="sng" algn="ctr">
                      <a:solidFill>
                        <a:srgbClr val="D8ECFF"/>
                      </a:solidFill>
                      <a:prstDash val="solid"/>
                      <a:round/>
                      <a:headEnd type="none" w="med" len="med"/>
                      <a:tailEnd type="none" w="med" len="med"/>
                    </a:lnB>
                    <a:solidFill>
                      <a:srgbClr val="2D8BBA"/>
                    </a:solidFill>
                  </a:tcPr>
                </a:tc>
                <a:tc>
                  <a:txBody>
                    <a:bodyPr/>
                    <a:lstStyle/>
                    <a:p>
                      <a:pPr algn="ctr">
                        <a:lnSpc>
                          <a:spcPts val="4200"/>
                        </a:lnSpc>
                        <a:defRPr/>
                      </a:pPr>
                      <a:r>
                        <a:rPr lang="en-US" sz="3200" dirty="0">
                          <a:solidFill>
                            <a:schemeClr val="bg1"/>
                          </a:solidFill>
                          <a:latin typeface="Verdana" panose="020B0604030504040204" pitchFamily="34" charset="0"/>
                          <a:ea typeface="Verdana" panose="020B0604030504040204" pitchFamily="34" charset="0"/>
                          <a:cs typeface="TT Firs Neue Bold"/>
                          <a:sym typeface="TT Firs Neue Bold"/>
                        </a:rPr>
                        <a:t>NIR split</a:t>
                      </a:r>
                      <a:endParaRPr lang="en-US" sz="3200" dirty="0">
                        <a:solidFill>
                          <a:schemeClr val="bg1"/>
                        </a:solidFill>
                        <a:latin typeface="Verdana" panose="020B0604030504040204" pitchFamily="34" charset="0"/>
                        <a:ea typeface="Verdana" panose="020B0604030504040204" pitchFamily="34" charset="0"/>
                      </a:endParaRPr>
                    </a:p>
                  </a:txBody>
                  <a:tcPr marL="190500" marR="190500" marT="190500" marB="190500" anchor="ctr">
                    <a:lnL w="38100" cap="flat" cmpd="sng" algn="ctr">
                      <a:solidFill>
                        <a:srgbClr val="D8ECFF"/>
                      </a:solidFill>
                      <a:prstDash val="solid"/>
                      <a:round/>
                      <a:headEnd type="none" w="med" len="med"/>
                      <a:tailEnd type="none" w="med" len="med"/>
                    </a:lnL>
                    <a:lnR w="38100" cap="flat" cmpd="sng" algn="ctr">
                      <a:solidFill>
                        <a:srgbClr val="D8ECFF"/>
                      </a:solidFill>
                      <a:prstDash val="solid"/>
                      <a:round/>
                      <a:headEnd type="none" w="med" len="med"/>
                      <a:tailEnd type="none" w="med" len="med"/>
                    </a:lnR>
                    <a:lnT w="38100" cap="flat" cmpd="sng" algn="ctr">
                      <a:solidFill>
                        <a:srgbClr val="D8ECFF"/>
                      </a:solidFill>
                      <a:prstDash val="solid"/>
                      <a:round/>
                      <a:headEnd type="none" w="med" len="med"/>
                      <a:tailEnd type="none" w="med" len="med"/>
                    </a:lnT>
                    <a:lnB w="38100" cap="flat" cmpd="sng" algn="ctr">
                      <a:solidFill>
                        <a:srgbClr val="D8ECFF"/>
                      </a:solidFill>
                      <a:prstDash val="solid"/>
                      <a:round/>
                      <a:headEnd type="none" w="med" len="med"/>
                      <a:tailEnd type="none" w="med" len="med"/>
                    </a:lnB>
                    <a:solidFill>
                      <a:srgbClr val="2D8BBA"/>
                    </a:solidFill>
                  </a:tcPr>
                </a:tc>
                <a:tc>
                  <a:txBody>
                    <a:bodyPr/>
                    <a:lstStyle/>
                    <a:p>
                      <a:pPr algn="ctr">
                        <a:lnSpc>
                          <a:spcPts val="4200"/>
                        </a:lnSpc>
                        <a:defRPr/>
                      </a:pPr>
                      <a:r>
                        <a:rPr lang="en-US" sz="3200" dirty="0">
                          <a:solidFill>
                            <a:schemeClr val="bg1"/>
                          </a:solidFill>
                          <a:latin typeface="Verdana" panose="020B0604030504040204" pitchFamily="34" charset="0"/>
                          <a:ea typeface="Verdana" panose="020B0604030504040204" pitchFamily="34" charset="0"/>
                          <a:cs typeface="TT Firs Neue Bold"/>
                          <a:sym typeface="TT Firs Neue Bold"/>
                        </a:rPr>
                        <a:t>Collection </a:t>
                      </a:r>
                    </a:p>
                    <a:p>
                      <a:pPr algn="ctr">
                        <a:lnSpc>
                          <a:spcPts val="4200"/>
                        </a:lnSpc>
                        <a:defRPr/>
                      </a:pPr>
                      <a:r>
                        <a:rPr lang="en-US" sz="3200" dirty="0">
                          <a:solidFill>
                            <a:schemeClr val="bg1"/>
                          </a:solidFill>
                          <a:latin typeface="Verdana" panose="020B0604030504040204" pitchFamily="34" charset="0"/>
                          <a:ea typeface="Verdana" panose="020B0604030504040204" pitchFamily="34" charset="0"/>
                          <a:cs typeface="TT Firs Neue Bold"/>
                          <a:sym typeface="TT Firs Neue Bold"/>
                        </a:rPr>
                        <a:t>Patterns</a:t>
                      </a:r>
                      <a:endParaRPr lang="en-US" sz="3200" dirty="0">
                        <a:solidFill>
                          <a:schemeClr val="bg1"/>
                        </a:solidFill>
                        <a:latin typeface="Verdana" panose="020B0604030504040204" pitchFamily="34" charset="0"/>
                        <a:ea typeface="Verdana" panose="020B0604030504040204" pitchFamily="34" charset="0"/>
                      </a:endParaRPr>
                    </a:p>
                  </a:txBody>
                  <a:tcPr marL="190500" marR="190500" marT="190500" marB="190500" anchor="ctr">
                    <a:lnL w="38100" cap="flat" cmpd="sng" algn="ctr">
                      <a:solidFill>
                        <a:srgbClr val="D8ECFF"/>
                      </a:solidFill>
                      <a:prstDash val="solid"/>
                      <a:round/>
                      <a:headEnd type="none" w="med" len="med"/>
                      <a:tailEnd type="none" w="med" len="med"/>
                    </a:lnL>
                    <a:lnR w="38100" cap="flat" cmpd="sng" algn="ctr">
                      <a:solidFill>
                        <a:srgbClr val="D8ECFF"/>
                      </a:solidFill>
                      <a:prstDash val="solid"/>
                      <a:round/>
                      <a:headEnd type="none" w="med" len="med"/>
                      <a:tailEnd type="none" w="med" len="med"/>
                    </a:lnR>
                    <a:lnT w="38100" cap="flat" cmpd="sng" algn="ctr">
                      <a:solidFill>
                        <a:srgbClr val="D8ECFF"/>
                      </a:solidFill>
                      <a:prstDash val="solid"/>
                      <a:round/>
                      <a:headEnd type="none" w="med" len="med"/>
                      <a:tailEnd type="none" w="med" len="med"/>
                    </a:lnT>
                    <a:lnB w="38100" cap="flat" cmpd="sng" algn="ctr">
                      <a:solidFill>
                        <a:srgbClr val="D8ECFF"/>
                      </a:solidFill>
                      <a:prstDash val="solid"/>
                      <a:round/>
                      <a:headEnd type="none" w="med" len="med"/>
                      <a:tailEnd type="none" w="med" len="med"/>
                    </a:lnB>
                    <a:solidFill>
                      <a:srgbClr val="2D8BBA"/>
                    </a:solidFill>
                  </a:tcPr>
                </a:tc>
                <a:tc>
                  <a:txBody>
                    <a:bodyPr/>
                    <a:lstStyle/>
                    <a:p>
                      <a:pPr algn="ctr">
                        <a:lnSpc>
                          <a:spcPts val="4200"/>
                        </a:lnSpc>
                        <a:defRPr/>
                      </a:pPr>
                      <a:r>
                        <a:rPr lang="en-US" sz="3200" dirty="0">
                          <a:solidFill>
                            <a:schemeClr val="bg1"/>
                          </a:solidFill>
                          <a:latin typeface="Verdana" panose="020B0604030504040204" pitchFamily="34" charset="0"/>
                          <a:ea typeface="Verdana" panose="020B0604030504040204" pitchFamily="34" charset="0"/>
                          <a:cs typeface="TT Firs Neue Bold"/>
                          <a:sym typeface="TT Firs Neue Bold"/>
                        </a:rPr>
                        <a:t>Optimization</a:t>
                      </a:r>
                      <a:endParaRPr lang="en-US" sz="3200" dirty="0">
                        <a:solidFill>
                          <a:schemeClr val="bg1"/>
                        </a:solidFill>
                        <a:latin typeface="Verdana" panose="020B0604030504040204" pitchFamily="34" charset="0"/>
                        <a:ea typeface="Verdana" panose="020B0604030504040204" pitchFamily="34" charset="0"/>
                      </a:endParaRPr>
                    </a:p>
                  </a:txBody>
                  <a:tcPr marL="190500" marR="190500" marT="190500" marB="190500" anchor="ctr">
                    <a:lnL w="38100" cap="flat" cmpd="sng" algn="ctr">
                      <a:solidFill>
                        <a:srgbClr val="D8ECFF"/>
                      </a:solidFill>
                      <a:prstDash val="solid"/>
                      <a:round/>
                      <a:headEnd type="none" w="med" len="med"/>
                      <a:tailEnd type="none" w="med" len="med"/>
                    </a:lnL>
                    <a:lnR w="38100" cap="flat" cmpd="sng" algn="ctr">
                      <a:solidFill>
                        <a:srgbClr val="D8ECFF"/>
                      </a:solidFill>
                      <a:prstDash val="solid"/>
                      <a:round/>
                      <a:headEnd type="none" w="med" len="med"/>
                      <a:tailEnd type="none" w="med" len="med"/>
                    </a:lnR>
                    <a:lnT w="38100" cap="flat" cmpd="sng" algn="ctr">
                      <a:solidFill>
                        <a:srgbClr val="D8ECFF"/>
                      </a:solidFill>
                      <a:prstDash val="solid"/>
                      <a:round/>
                      <a:headEnd type="none" w="med" len="med"/>
                      <a:tailEnd type="none" w="med" len="med"/>
                    </a:lnT>
                    <a:lnB w="38100" cap="flat" cmpd="sng" algn="ctr">
                      <a:solidFill>
                        <a:srgbClr val="D8ECFF"/>
                      </a:solidFill>
                      <a:prstDash val="solid"/>
                      <a:round/>
                      <a:headEnd type="none" w="med" len="med"/>
                      <a:tailEnd type="none" w="med" len="med"/>
                    </a:lnB>
                    <a:solidFill>
                      <a:srgbClr val="2D8BBA"/>
                    </a:solidFill>
                  </a:tcPr>
                </a:tc>
                <a:extLst>
                  <a:ext uri="{0D108BD9-81ED-4DB2-BD59-A6C34878D82A}">
                    <a16:rowId xmlns:a16="http://schemas.microsoft.com/office/drawing/2014/main" val="10000"/>
                  </a:ext>
                </a:extLst>
              </a:tr>
              <a:tr h="6412321">
                <a:tc>
                  <a:txBody>
                    <a:bodyPr/>
                    <a:lstStyle/>
                    <a:p>
                      <a:pPr marL="518160" lvl="1" indent="-259080" algn="l">
                        <a:lnSpc>
                          <a:spcPts val="3359"/>
                        </a:lnSpc>
                        <a:buFont typeface="Arial"/>
                        <a:buChar char="•"/>
                        <a:defRP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FFs plastic fill in the voids in the 3D recyclables collection container</a:t>
                      </a:r>
                      <a:endParaRPr lang="en-US" sz="2000" dirty="0">
                        <a:solidFill>
                          <a:srgbClr val="1E4F83"/>
                        </a:solidFill>
                        <a:latin typeface="Verdana" panose="020B0604030504040204" pitchFamily="34" charset="0"/>
                        <a:ea typeface="Verdana" panose="020B0604030504040204" pitchFamily="34" charset="0"/>
                      </a:endParaRPr>
                    </a:p>
                    <a:p>
                      <a:pPr marL="518160" lvl="1" indent="-259080" algn="l">
                        <a:lnSpc>
                          <a:spcPts val="335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The film, with its low memory, is loosened when tipping by the high memory container mix</a:t>
                      </a:r>
                    </a:p>
                    <a:p>
                      <a:pPr marL="518160" lvl="1" indent="-259080" algn="l">
                        <a:lnSpc>
                          <a:spcPts val="335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By volume, FFs represent one of the biggest elements of residual waste </a:t>
                      </a:r>
                    </a:p>
                    <a:p>
                      <a:pPr algn="l">
                        <a:lnSpc>
                          <a:spcPts val="3359"/>
                        </a:lnSpc>
                      </a:pPr>
                      <a:endParaRPr lang="en-US" sz="2000" dirty="0">
                        <a:solidFill>
                          <a:srgbClr val="000000"/>
                        </a:solidFill>
                        <a:latin typeface="Verdana" panose="020B0604030504040204" pitchFamily="34" charset="0"/>
                        <a:ea typeface="Verdana" panose="020B0604030504040204" pitchFamily="34" charset="0"/>
                        <a:cs typeface="TT Commons Pro"/>
                        <a:sym typeface="TT Commons Pro"/>
                      </a:endParaRPr>
                    </a:p>
                  </a:txBody>
                  <a:tcPr marL="190500" marR="190500" marT="190500" marB="190500">
                    <a:lnL w="38100" cap="flat" cmpd="sng" algn="ctr">
                      <a:solidFill>
                        <a:srgbClr val="D8ECFF"/>
                      </a:solidFill>
                      <a:prstDash val="solid"/>
                      <a:round/>
                      <a:headEnd type="none" w="med" len="med"/>
                      <a:tailEnd type="none" w="med" len="med"/>
                    </a:lnL>
                    <a:lnR w="38100" cap="flat" cmpd="sng" algn="ctr">
                      <a:solidFill>
                        <a:srgbClr val="D8ECFF"/>
                      </a:solidFill>
                      <a:prstDash val="solid"/>
                      <a:round/>
                      <a:headEnd type="none" w="med" len="med"/>
                      <a:tailEnd type="none" w="med" len="med"/>
                    </a:lnR>
                    <a:lnT w="38100" cap="flat" cmpd="sng" algn="ctr">
                      <a:solidFill>
                        <a:srgbClr val="D8ECFF"/>
                      </a:solidFill>
                      <a:prstDash val="solid"/>
                      <a:round/>
                      <a:headEnd type="none" w="med" len="med"/>
                      <a:tailEnd type="none" w="med" len="med"/>
                    </a:lnT>
                    <a:lnB w="38100" cap="flat" cmpd="sng" algn="ctr">
                      <a:solidFill>
                        <a:srgbClr val="D8ECFF"/>
                      </a:solidFill>
                      <a:prstDash val="solid"/>
                      <a:round/>
                      <a:headEnd type="none" w="med" len="med"/>
                      <a:tailEnd type="none" w="med" len="med"/>
                    </a:lnB>
                  </a:tcPr>
                </a:tc>
                <a:tc>
                  <a:txBody>
                    <a:bodyPr/>
                    <a:lstStyle/>
                    <a:p>
                      <a:pPr marL="518160" lvl="1" indent="-259080" algn="l">
                        <a:lnSpc>
                          <a:spcPts val="3359"/>
                        </a:lnSpc>
                        <a:buFont typeface="Arial"/>
                        <a:buChar char="•"/>
                        <a:defRP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The Recycling Improvement Fund (Scottish Government) provided an additional </a:t>
                      </a:r>
                      <a:r>
                        <a:rPr lang="en-US" sz="2000" dirty="0" err="1">
                          <a:solidFill>
                            <a:srgbClr val="1E4F83"/>
                          </a:solidFill>
                          <a:latin typeface="Verdana" panose="020B0604030504040204" pitchFamily="34" charset="0"/>
                          <a:ea typeface="Verdana" panose="020B0604030504040204" pitchFamily="34" charset="0"/>
                          <a:cs typeface="TT Commons Pro"/>
                          <a:sym typeface="TT Commons Pro"/>
                        </a:rPr>
                        <a:t>Tomra</a:t>
                      </a:r>
                      <a:r>
                        <a:rPr lang="en-US" sz="2000" dirty="0">
                          <a:solidFill>
                            <a:srgbClr val="1E4F83"/>
                          </a:solidFill>
                          <a:latin typeface="Verdana" panose="020B0604030504040204" pitchFamily="34" charset="0"/>
                          <a:ea typeface="Verdana" panose="020B0604030504040204" pitchFamily="34" charset="0"/>
                          <a:cs typeface="TT Commons Pro"/>
                          <a:sym typeface="TT Commons Pro"/>
                        </a:rPr>
                        <a:t> NIR optical sorter to directly enable the splitting of plastic fractions to allow the targeting of FFs</a:t>
                      </a:r>
                      <a:endParaRPr lang="en-US" sz="2000" dirty="0">
                        <a:solidFill>
                          <a:srgbClr val="1E4F83"/>
                        </a:solidFill>
                        <a:latin typeface="Verdana" panose="020B0604030504040204" pitchFamily="34" charset="0"/>
                        <a:ea typeface="Verdana" panose="020B0604030504040204" pitchFamily="34" charset="0"/>
                      </a:endParaRPr>
                    </a:p>
                    <a:p>
                      <a:pPr marL="518160" lvl="1" indent="-259080" algn="l">
                        <a:lnSpc>
                          <a:spcPts val="335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This helped to split out the flexible/pots, tubs and trays element from the other fractions split previously</a:t>
                      </a:r>
                    </a:p>
                  </a:txBody>
                  <a:tcPr marL="190500" marR="190500" marT="190500" marB="190500">
                    <a:lnL w="38100" cap="flat" cmpd="sng" algn="ctr">
                      <a:solidFill>
                        <a:srgbClr val="D8ECFF"/>
                      </a:solidFill>
                      <a:prstDash val="solid"/>
                      <a:round/>
                      <a:headEnd type="none" w="med" len="med"/>
                      <a:tailEnd type="none" w="med" len="med"/>
                    </a:lnL>
                    <a:lnR w="38100" cap="flat" cmpd="sng" algn="ctr">
                      <a:solidFill>
                        <a:srgbClr val="D8ECFF"/>
                      </a:solidFill>
                      <a:prstDash val="solid"/>
                      <a:round/>
                      <a:headEnd type="none" w="med" len="med"/>
                      <a:tailEnd type="none" w="med" len="med"/>
                    </a:lnR>
                    <a:lnT w="38100" cap="flat" cmpd="sng" algn="ctr">
                      <a:solidFill>
                        <a:srgbClr val="D8ECFF"/>
                      </a:solidFill>
                      <a:prstDash val="solid"/>
                      <a:round/>
                      <a:headEnd type="none" w="med" len="med"/>
                      <a:tailEnd type="none" w="med" len="med"/>
                    </a:lnT>
                    <a:lnB w="38100" cap="flat" cmpd="sng" algn="ctr">
                      <a:solidFill>
                        <a:srgbClr val="D8ECFF"/>
                      </a:solidFill>
                      <a:prstDash val="solid"/>
                      <a:round/>
                      <a:headEnd type="none" w="med" len="med"/>
                      <a:tailEnd type="none" w="med" len="med"/>
                    </a:lnB>
                  </a:tcPr>
                </a:tc>
                <a:tc>
                  <a:txBody>
                    <a:bodyPr/>
                    <a:lstStyle/>
                    <a:p>
                      <a:pPr marL="518160" marR="0" lvl="1" indent="-259080" algn="l" defTabSz="914400" rtl="0" eaLnBrk="1" fontAlgn="auto" latinLnBrk="0" hangingPunct="1">
                        <a:lnSpc>
                          <a:spcPts val="3359"/>
                        </a:lnSpc>
                        <a:spcBef>
                          <a:spcPts val="0"/>
                        </a:spcBef>
                        <a:spcAft>
                          <a:spcPts val="0"/>
                        </a:spcAft>
                        <a:buClrTx/>
                        <a:buSzTx/>
                        <a:buFont typeface="Arial"/>
                        <a:buChar char="•"/>
                        <a:tabLst/>
                        <a:defRP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The MRF operates on a batch process, to </a:t>
                      </a:r>
                      <a:r>
                        <a:rPr lang="en-GB" sz="2000" noProof="0" dirty="0">
                          <a:solidFill>
                            <a:srgbClr val="1E4F83"/>
                          </a:solidFill>
                          <a:latin typeface="Verdana" panose="020B0604030504040204" pitchFamily="34" charset="0"/>
                          <a:ea typeface="Verdana" panose="020B0604030504040204" pitchFamily="34" charset="0"/>
                          <a:cs typeface="TT Commons Pro"/>
                          <a:sym typeface="TT Commons Pro"/>
                        </a:rPr>
                        <a:t>maximise</a:t>
                      </a:r>
                      <a:r>
                        <a:rPr lang="en-US" sz="2000" dirty="0">
                          <a:solidFill>
                            <a:srgbClr val="1E4F83"/>
                          </a:solidFill>
                          <a:latin typeface="Verdana" panose="020B0604030504040204" pitchFamily="34" charset="0"/>
                          <a:ea typeface="Verdana" panose="020B0604030504040204" pitchFamily="34" charset="0"/>
                          <a:cs typeface="TT Commons Pro"/>
                          <a:sym typeface="TT Commons Pro"/>
                        </a:rPr>
                        <a:t> the effectiveness of the sorting equipment </a:t>
                      </a:r>
                    </a:p>
                    <a:p>
                      <a:pPr marL="518160" marR="0" lvl="1" indent="-259080" algn="l" defTabSz="914400" rtl="0" eaLnBrk="1" fontAlgn="auto" latinLnBrk="0" hangingPunct="1">
                        <a:lnSpc>
                          <a:spcPts val="3359"/>
                        </a:lnSpc>
                        <a:spcBef>
                          <a:spcPts val="0"/>
                        </a:spcBef>
                        <a:spcAft>
                          <a:spcPts val="0"/>
                        </a:spcAft>
                        <a:buClrTx/>
                        <a:buSzTx/>
                        <a:buFont typeface="Arial"/>
                        <a:buChar char="•"/>
                        <a:tabLst/>
                        <a:defRP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Fife Council altered collections, when bringing the processing of 2D&amp;3D material in house,  to enable 2D material to be processed for 2 weeks, then 3D material for the following 2 weeks</a:t>
                      </a:r>
                      <a:r>
                        <a:rPr lang="en-US" sz="2000" dirty="0">
                          <a:solidFill>
                            <a:srgbClr val="000000"/>
                          </a:solidFill>
                          <a:latin typeface="Verdana" panose="020B0604030504040204" pitchFamily="34" charset="0"/>
                          <a:ea typeface="Verdana" panose="020B0604030504040204" pitchFamily="34" charset="0"/>
                          <a:cs typeface="TT Commons Pro"/>
                          <a:sym typeface="TT Commons Pro"/>
                        </a:rPr>
                        <a:t> </a:t>
                      </a:r>
                      <a:endParaRPr lang="en-US" sz="2000" dirty="0">
                        <a:latin typeface="Verdana" panose="020B0604030504040204" pitchFamily="34" charset="0"/>
                        <a:ea typeface="Verdana" panose="020B0604030504040204" pitchFamily="34" charset="0"/>
                      </a:endParaRPr>
                    </a:p>
                  </a:txBody>
                  <a:tcPr marL="190500" marR="190500" marT="190500" marB="190500">
                    <a:lnL w="38100" cap="flat" cmpd="sng" algn="ctr">
                      <a:solidFill>
                        <a:srgbClr val="D8ECFF"/>
                      </a:solidFill>
                      <a:prstDash val="solid"/>
                      <a:round/>
                      <a:headEnd type="none" w="med" len="med"/>
                      <a:tailEnd type="none" w="med" len="med"/>
                    </a:lnL>
                    <a:lnR w="38100" cap="flat" cmpd="sng" algn="ctr">
                      <a:solidFill>
                        <a:srgbClr val="D8ECFF"/>
                      </a:solidFill>
                      <a:prstDash val="solid"/>
                      <a:round/>
                      <a:headEnd type="none" w="med" len="med"/>
                      <a:tailEnd type="none" w="med" len="med"/>
                    </a:lnR>
                    <a:lnT w="38100" cap="flat" cmpd="sng" algn="ctr">
                      <a:solidFill>
                        <a:srgbClr val="D8ECFF"/>
                      </a:solidFill>
                      <a:prstDash val="solid"/>
                      <a:round/>
                      <a:headEnd type="none" w="med" len="med"/>
                      <a:tailEnd type="none" w="med" len="med"/>
                    </a:lnT>
                    <a:lnB w="38100" cap="flat" cmpd="sng" algn="ctr">
                      <a:solidFill>
                        <a:srgbClr val="D8ECFF"/>
                      </a:solidFill>
                      <a:prstDash val="solid"/>
                      <a:round/>
                      <a:headEnd type="none" w="med" len="med"/>
                      <a:tailEnd type="none" w="med" len="med"/>
                    </a:lnB>
                  </a:tcPr>
                </a:tc>
                <a:tc>
                  <a:txBody>
                    <a:bodyPr/>
                    <a:lstStyle/>
                    <a:p>
                      <a:pPr marL="518160" lvl="1" indent="-259080" algn="l">
                        <a:lnSpc>
                          <a:spcPts val="335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Air lift technology was then employed to drive out more film from the  process and settings altered to </a:t>
                      </a:r>
                      <a:r>
                        <a:rPr lang="en-GB" sz="2000" noProof="0" dirty="0">
                          <a:solidFill>
                            <a:srgbClr val="1E4F83"/>
                          </a:solidFill>
                          <a:latin typeface="Verdana" panose="020B0604030504040204" pitchFamily="34" charset="0"/>
                          <a:ea typeface="Verdana" panose="020B0604030504040204" pitchFamily="34" charset="0"/>
                          <a:cs typeface="TT Commons Pro"/>
                          <a:sym typeface="TT Commons Pro"/>
                        </a:rPr>
                        <a:t>optimise</a:t>
                      </a:r>
                      <a:r>
                        <a:rPr lang="en-US" sz="2000" dirty="0">
                          <a:solidFill>
                            <a:srgbClr val="1E4F83"/>
                          </a:solidFill>
                          <a:latin typeface="Verdana" panose="020B0604030504040204" pitchFamily="34" charset="0"/>
                          <a:ea typeface="Verdana" panose="020B0604030504040204" pitchFamily="34" charset="0"/>
                          <a:cs typeface="TT Commons Pro"/>
                          <a:sym typeface="TT Commons Pro"/>
                        </a:rPr>
                        <a:t> the capture of material</a:t>
                      </a:r>
                    </a:p>
                    <a:p>
                      <a:pPr marL="518160" lvl="1" indent="-259080" algn="l">
                        <a:lnSpc>
                          <a:spcPts val="335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Alterations were made to the setting on other equipment to improve targeting and presentation of materials</a:t>
                      </a:r>
                    </a:p>
                    <a:p>
                      <a:pPr marL="518160" lvl="1" indent="-259080" algn="l">
                        <a:lnSpc>
                          <a:spcPts val="335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The Cireco facility is a non-glass MRF </a:t>
                      </a:r>
                    </a:p>
                  </a:txBody>
                  <a:tcPr marL="190500" marR="190500" marT="190500" marB="190500">
                    <a:lnL w="38100" cap="flat" cmpd="sng" algn="ctr">
                      <a:solidFill>
                        <a:srgbClr val="D8ECFF"/>
                      </a:solidFill>
                      <a:prstDash val="solid"/>
                      <a:round/>
                      <a:headEnd type="none" w="med" len="med"/>
                      <a:tailEnd type="none" w="med" len="med"/>
                    </a:lnL>
                    <a:lnR w="38100" cap="flat" cmpd="sng" algn="ctr">
                      <a:solidFill>
                        <a:srgbClr val="D8ECFF"/>
                      </a:solidFill>
                      <a:prstDash val="solid"/>
                      <a:round/>
                      <a:headEnd type="none" w="med" len="med"/>
                      <a:tailEnd type="none" w="med" len="med"/>
                    </a:lnR>
                    <a:lnT w="38100" cap="flat" cmpd="sng" algn="ctr">
                      <a:solidFill>
                        <a:srgbClr val="D8ECFF"/>
                      </a:solidFill>
                      <a:prstDash val="solid"/>
                      <a:round/>
                      <a:headEnd type="none" w="med" len="med"/>
                      <a:tailEnd type="none" w="med" len="med"/>
                    </a:lnT>
                    <a:lnB w="38100" cap="flat" cmpd="sng" algn="ctr">
                      <a:solidFill>
                        <a:srgbClr val="D8EC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5" name="Group 5"/>
          <p:cNvGrpSpPr/>
          <p:nvPr/>
        </p:nvGrpSpPr>
        <p:grpSpPr>
          <a:xfrm>
            <a:off x="4263847" y="2768891"/>
            <a:ext cx="1349063" cy="539625"/>
            <a:chOff x="0" y="0"/>
            <a:chExt cx="1798751" cy="719500"/>
          </a:xfrm>
        </p:grpSpPr>
        <p:sp>
          <p:nvSpPr>
            <p:cNvPr id="6" name="Freeform 6"/>
            <p:cNvSpPr/>
            <p:nvPr/>
          </p:nvSpPr>
          <p:spPr>
            <a:xfrm>
              <a:off x="0" y="0"/>
              <a:ext cx="1798751" cy="719500"/>
            </a:xfrm>
            <a:custGeom>
              <a:avLst/>
              <a:gdLst/>
              <a:ahLst/>
              <a:cxnLst/>
              <a:rect l="l" t="t" r="r" b="b"/>
              <a:pathLst>
                <a:path w="1798751" h="719500">
                  <a:moveTo>
                    <a:pt x="0" y="0"/>
                  </a:moveTo>
                  <a:lnTo>
                    <a:pt x="1798751" y="0"/>
                  </a:lnTo>
                  <a:lnTo>
                    <a:pt x="1798751" y="719500"/>
                  </a:lnTo>
                  <a:lnTo>
                    <a:pt x="0" y="719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594607" y="86700"/>
              <a:ext cx="609537" cy="546100"/>
            </a:xfrm>
            <a:prstGeom prst="rect">
              <a:avLst/>
            </a:prstGeom>
          </p:spPr>
          <p:txBody>
            <a:bodyPr lIns="0" tIns="0" rIns="0" bIns="0" rtlCol="0" anchor="t">
              <a:spAutoFit/>
            </a:bodyPr>
            <a:lstStyle/>
            <a:p>
              <a:pPr marL="0" lvl="0" indent="0" algn="l">
                <a:lnSpc>
                  <a:spcPts val="3233"/>
                </a:lnSpc>
                <a:spcBef>
                  <a:spcPct val="0"/>
                </a:spcBef>
              </a:pPr>
              <a:r>
                <a:rPr lang="en-US" sz="2694">
                  <a:solidFill>
                    <a:srgbClr val="6FBEC7"/>
                  </a:solidFill>
                  <a:latin typeface="TT Firs Neue Bold"/>
                  <a:ea typeface="TT Firs Neue Bold"/>
                  <a:cs typeface="TT Firs Neue Bold"/>
                  <a:sym typeface="TT Firs Neue Bold"/>
                </a:rPr>
                <a:t>+</a:t>
              </a:r>
            </a:p>
          </p:txBody>
        </p:sp>
      </p:grpSp>
      <p:grpSp>
        <p:nvGrpSpPr>
          <p:cNvPr id="8" name="Group 8"/>
          <p:cNvGrpSpPr/>
          <p:nvPr/>
        </p:nvGrpSpPr>
        <p:grpSpPr>
          <a:xfrm>
            <a:off x="12455036" y="2768891"/>
            <a:ext cx="1349063" cy="539625"/>
            <a:chOff x="0" y="0"/>
            <a:chExt cx="1798751" cy="719500"/>
          </a:xfrm>
        </p:grpSpPr>
        <p:sp>
          <p:nvSpPr>
            <p:cNvPr id="9" name="Freeform 9"/>
            <p:cNvSpPr/>
            <p:nvPr/>
          </p:nvSpPr>
          <p:spPr>
            <a:xfrm>
              <a:off x="0" y="0"/>
              <a:ext cx="1798751" cy="719500"/>
            </a:xfrm>
            <a:custGeom>
              <a:avLst/>
              <a:gdLst/>
              <a:ahLst/>
              <a:cxnLst/>
              <a:rect l="l" t="t" r="r" b="b"/>
              <a:pathLst>
                <a:path w="1798751" h="719500">
                  <a:moveTo>
                    <a:pt x="0" y="0"/>
                  </a:moveTo>
                  <a:lnTo>
                    <a:pt x="1798751" y="0"/>
                  </a:lnTo>
                  <a:lnTo>
                    <a:pt x="1798751" y="719500"/>
                  </a:lnTo>
                  <a:lnTo>
                    <a:pt x="0" y="719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594607" y="86700"/>
              <a:ext cx="609537" cy="546100"/>
            </a:xfrm>
            <a:prstGeom prst="rect">
              <a:avLst/>
            </a:prstGeom>
          </p:spPr>
          <p:txBody>
            <a:bodyPr lIns="0" tIns="0" rIns="0" bIns="0" rtlCol="0" anchor="t">
              <a:spAutoFit/>
            </a:bodyPr>
            <a:lstStyle/>
            <a:p>
              <a:pPr marL="0" lvl="0" indent="0" algn="l">
                <a:lnSpc>
                  <a:spcPts val="3233"/>
                </a:lnSpc>
                <a:spcBef>
                  <a:spcPct val="0"/>
                </a:spcBef>
              </a:pPr>
              <a:r>
                <a:rPr lang="en-US" sz="2694">
                  <a:solidFill>
                    <a:srgbClr val="6FBEC7"/>
                  </a:solidFill>
                  <a:latin typeface="TT Firs Neue Bold"/>
                  <a:ea typeface="TT Firs Neue Bold"/>
                  <a:cs typeface="TT Firs Neue Bold"/>
                  <a:sym typeface="TT Firs Neue Bold"/>
                </a:rPr>
                <a:t>=</a:t>
              </a:r>
            </a:p>
          </p:txBody>
        </p:sp>
      </p:grpSp>
      <p:grpSp>
        <p:nvGrpSpPr>
          <p:cNvPr id="11" name="Group 11"/>
          <p:cNvGrpSpPr/>
          <p:nvPr/>
        </p:nvGrpSpPr>
        <p:grpSpPr>
          <a:xfrm>
            <a:off x="8359441" y="2768891"/>
            <a:ext cx="1349063" cy="539625"/>
            <a:chOff x="0" y="0"/>
            <a:chExt cx="1798751" cy="719500"/>
          </a:xfrm>
        </p:grpSpPr>
        <p:sp>
          <p:nvSpPr>
            <p:cNvPr id="12" name="Freeform 12"/>
            <p:cNvSpPr/>
            <p:nvPr/>
          </p:nvSpPr>
          <p:spPr>
            <a:xfrm>
              <a:off x="0" y="0"/>
              <a:ext cx="1798751" cy="719500"/>
            </a:xfrm>
            <a:custGeom>
              <a:avLst/>
              <a:gdLst/>
              <a:ahLst/>
              <a:cxnLst/>
              <a:rect l="l" t="t" r="r" b="b"/>
              <a:pathLst>
                <a:path w="1798751" h="719500">
                  <a:moveTo>
                    <a:pt x="0" y="0"/>
                  </a:moveTo>
                  <a:lnTo>
                    <a:pt x="1798751" y="0"/>
                  </a:lnTo>
                  <a:lnTo>
                    <a:pt x="1798751" y="719500"/>
                  </a:lnTo>
                  <a:lnTo>
                    <a:pt x="0" y="7195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TextBox 13"/>
            <p:cNvSpPr txBox="1"/>
            <p:nvPr/>
          </p:nvSpPr>
          <p:spPr>
            <a:xfrm>
              <a:off x="594607" y="86700"/>
              <a:ext cx="609537" cy="546100"/>
            </a:xfrm>
            <a:prstGeom prst="rect">
              <a:avLst/>
            </a:prstGeom>
          </p:spPr>
          <p:txBody>
            <a:bodyPr lIns="0" tIns="0" rIns="0" bIns="0" rtlCol="0" anchor="t">
              <a:spAutoFit/>
            </a:bodyPr>
            <a:lstStyle/>
            <a:p>
              <a:pPr marL="0" lvl="0" indent="0" algn="l">
                <a:lnSpc>
                  <a:spcPts val="3233"/>
                </a:lnSpc>
                <a:spcBef>
                  <a:spcPct val="0"/>
                </a:spcBef>
              </a:pPr>
              <a:r>
                <a:rPr lang="en-US" sz="2694">
                  <a:solidFill>
                    <a:srgbClr val="6FBEC7"/>
                  </a:solidFill>
                  <a:latin typeface="TT Firs Neue Bold"/>
                  <a:ea typeface="TT Firs Neue Bold"/>
                  <a:cs typeface="TT Firs Neue Bold"/>
                  <a:sym typeface="TT Firs Neue Bold"/>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ABB5"/>
        </a:solidFill>
        <a:effectLst/>
      </p:bgPr>
    </p:bg>
    <p:spTree>
      <p:nvGrpSpPr>
        <p:cNvPr id="1" name=""/>
        <p:cNvGrpSpPr/>
        <p:nvPr/>
      </p:nvGrpSpPr>
      <p:grpSpPr>
        <a:xfrm>
          <a:off x="0" y="0"/>
          <a:ext cx="0" cy="0"/>
          <a:chOff x="0" y="0"/>
          <a:chExt cx="0" cy="0"/>
        </a:xfrm>
      </p:grpSpPr>
      <p:sp>
        <p:nvSpPr>
          <p:cNvPr id="2" name="Freeform 2"/>
          <p:cNvSpPr/>
          <p:nvPr/>
        </p:nvSpPr>
        <p:spPr>
          <a:xfrm>
            <a:off x="873522" y="3047402"/>
            <a:ext cx="5490226" cy="2196091"/>
          </a:xfrm>
          <a:custGeom>
            <a:avLst/>
            <a:gdLst/>
            <a:ahLst/>
            <a:cxnLst/>
            <a:rect l="l" t="t" r="r" b="b"/>
            <a:pathLst>
              <a:path w="5490226" h="2196091">
                <a:moveTo>
                  <a:pt x="0" y="0"/>
                </a:moveTo>
                <a:lnTo>
                  <a:pt x="5490226" y="0"/>
                </a:lnTo>
                <a:lnTo>
                  <a:pt x="5490226" y="2196090"/>
                </a:lnTo>
                <a:lnTo>
                  <a:pt x="0" y="2196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6573478" y="3047402"/>
            <a:ext cx="5490226" cy="2196091"/>
          </a:xfrm>
          <a:custGeom>
            <a:avLst/>
            <a:gdLst/>
            <a:ahLst/>
            <a:cxnLst/>
            <a:rect l="l" t="t" r="r" b="b"/>
            <a:pathLst>
              <a:path w="5490226" h="2196091">
                <a:moveTo>
                  <a:pt x="0" y="0"/>
                </a:moveTo>
                <a:lnTo>
                  <a:pt x="5490226" y="0"/>
                </a:lnTo>
                <a:lnTo>
                  <a:pt x="5490226" y="2196090"/>
                </a:lnTo>
                <a:lnTo>
                  <a:pt x="0" y="2196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2273433" y="3053333"/>
            <a:ext cx="5490226" cy="2196091"/>
          </a:xfrm>
          <a:custGeom>
            <a:avLst/>
            <a:gdLst/>
            <a:ahLst/>
            <a:cxnLst/>
            <a:rect l="l" t="t" r="r" b="b"/>
            <a:pathLst>
              <a:path w="5490226" h="2196091">
                <a:moveTo>
                  <a:pt x="0" y="0"/>
                </a:moveTo>
                <a:lnTo>
                  <a:pt x="5490227" y="0"/>
                </a:lnTo>
                <a:lnTo>
                  <a:pt x="5490227" y="2196090"/>
                </a:lnTo>
                <a:lnTo>
                  <a:pt x="0" y="2196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6649415" y="3206272"/>
            <a:ext cx="2817525" cy="1878350"/>
          </a:xfrm>
          <a:custGeom>
            <a:avLst/>
            <a:gdLst/>
            <a:ahLst/>
            <a:cxnLst/>
            <a:rect l="l" t="t" r="r" b="b"/>
            <a:pathLst>
              <a:path w="2817525" h="1878350">
                <a:moveTo>
                  <a:pt x="0" y="0"/>
                </a:moveTo>
                <a:lnTo>
                  <a:pt x="2817525" y="0"/>
                </a:lnTo>
                <a:lnTo>
                  <a:pt x="2817525" y="1878350"/>
                </a:lnTo>
                <a:lnTo>
                  <a:pt x="0" y="1878350"/>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p>
        </p:txBody>
      </p:sp>
      <p:sp>
        <p:nvSpPr>
          <p:cNvPr id="8" name="TextBox 8"/>
          <p:cNvSpPr txBox="1"/>
          <p:nvPr/>
        </p:nvSpPr>
        <p:spPr>
          <a:xfrm>
            <a:off x="873522" y="894735"/>
            <a:ext cx="12756393" cy="1381125"/>
          </a:xfrm>
          <a:prstGeom prst="rect">
            <a:avLst/>
          </a:prstGeom>
        </p:spPr>
        <p:txBody>
          <a:bodyPr lIns="0" tIns="0" rIns="0" bIns="0" rtlCol="0" anchor="t">
            <a:spAutoFit/>
          </a:bodyPr>
          <a:lstStyle/>
          <a:p>
            <a:pPr algn="l">
              <a:lnSpc>
                <a:spcPts val="10800"/>
              </a:lnSpc>
            </a:pPr>
            <a:r>
              <a:rPr lang="en-US" sz="9000" dirty="0">
                <a:solidFill>
                  <a:schemeClr val="bg1"/>
                </a:solidFill>
                <a:latin typeface="Verdana" panose="020B0604030504040204" pitchFamily="34" charset="0"/>
                <a:ea typeface="Verdana" panose="020B0604030504040204" pitchFamily="34" charset="0"/>
                <a:cs typeface="TT Firs Neue"/>
                <a:sym typeface="TT Firs Neue"/>
              </a:rPr>
              <a:t>MRF Process - 1 of 2</a:t>
            </a:r>
          </a:p>
        </p:txBody>
      </p:sp>
      <p:sp>
        <p:nvSpPr>
          <p:cNvPr id="9" name="TextBox 9"/>
          <p:cNvSpPr txBox="1"/>
          <p:nvPr/>
        </p:nvSpPr>
        <p:spPr>
          <a:xfrm>
            <a:off x="873522" y="5555613"/>
            <a:ext cx="3936425" cy="1830309"/>
          </a:xfrm>
          <a:prstGeom prst="rect">
            <a:avLst/>
          </a:prstGeom>
        </p:spPr>
        <p:txBody>
          <a:bodyPr lIns="0" tIns="0" rIns="0" bIns="0" rtlCol="0" anchor="t">
            <a:spAutoFit/>
          </a:bodyPr>
          <a:lstStyle/>
          <a:p>
            <a:pPr marL="518160" lvl="1" indent="-259080" algn="l">
              <a:lnSpc>
                <a:spcPts val="2879"/>
              </a:lnSpc>
              <a:buFont typeface="Arial"/>
              <a:buChar char="•"/>
            </a:pPr>
            <a:r>
              <a:rPr lang="en-US" sz="2400" dirty="0">
                <a:solidFill>
                  <a:srgbClr val="1E4F83"/>
                </a:solidFill>
                <a:latin typeface="Verdana" panose="020B0604030504040204" pitchFamily="34" charset="0"/>
                <a:ea typeface="Verdana" panose="020B0604030504040204" pitchFamily="34" charset="0"/>
                <a:cs typeface="TT Commons Pro"/>
                <a:sym typeface="TT Commons Pro"/>
              </a:rPr>
              <a:t>FFs are removed with a </a:t>
            </a:r>
            <a:r>
              <a:rPr lang="en-US" sz="2400" dirty="0" err="1">
                <a:solidFill>
                  <a:srgbClr val="1E4F83"/>
                </a:solidFill>
                <a:latin typeface="Verdana" panose="020B0604030504040204" pitchFamily="34" charset="0"/>
                <a:ea typeface="Verdana" panose="020B0604030504040204" pitchFamily="34" charset="0"/>
                <a:cs typeface="TT Commons Pro"/>
                <a:sym typeface="TT Commons Pro"/>
              </a:rPr>
              <a:t>Westeria</a:t>
            </a:r>
            <a:r>
              <a:rPr lang="en-US" sz="2400" dirty="0">
                <a:solidFill>
                  <a:srgbClr val="1E4F83"/>
                </a:solidFill>
                <a:latin typeface="Verdana" panose="020B0604030504040204" pitchFamily="34" charset="0"/>
                <a:ea typeface="Verdana" panose="020B0604030504040204" pitchFamily="34" charset="0"/>
                <a:cs typeface="TT Commons Pro"/>
                <a:sym typeface="TT Commons Pro"/>
              </a:rPr>
              <a:t> air lift – this takes off large pieces of film and flexibles. </a:t>
            </a:r>
          </a:p>
        </p:txBody>
      </p:sp>
      <p:sp>
        <p:nvSpPr>
          <p:cNvPr id="10" name="TextBox 10"/>
          <p:cNvSpPr txBox="1"/>
          <p:nvPr/>
        </p:nvSpPr>
        <p:spPr>
          <a:xfrm>
            <a:off x="6573478" y="5555613"/>
            <a:ext cx="4904295" cy="3317896"/>
          </a:xfrm>
          <a:prstGeom prst="rect">
            <a:avLst/>
          </a:prstGeom>
        </p:spPr>
        <p:txBody>
          <a:bodyPr lIns="0" tIns="0" rIns="0" bIns="0" rtlCol="0" anchor="t">
            <a:spAutoFit/>
          </a:bodyPr>
          <a:lstStyle/>
          <a:p>
            <a:pPr marL="518160" lvl="1" indent="-259080" algn="l">
              <a:lnSpc>
                <a:spcPts val="2879"/>
              </a:lnSpc>
              <a:buFont typeface="Arial"/>
              <a:buChar char="•"/>
            </a:pPr>
            <a:r>
              <a:rPr lang="en-US" sz="2400" dirty="0">
                <a:solidFill>
                  <a:srgbClr val="1E4F83"/>
                </a:solidFill>
                <a:latin typeface="Verdana" panose="020B0604030504040204" pitchFamily="34" charset="0"/>
                <a:ea typeface="Verdana" panose="020B0604030504040204" pitchFamily="34" charset="0"/>
                <a:cs typeface="TT Commons Pro"/>
                <a:sym typeface="TT Commons Pro"/>
              </a:rPr>
              <a:t>Following this in the pre-sort cabin, operatives take off large film such as furniture bags as well as removing waste and gross contamination (microwaves, brake discs, kettlebells etc., that the public manage to put in a wheelie bin).</a:t>
            </a:r>
          </a:p>
        </p:txBody>
      </p:sp>
      <p:sp>
        <p:nvSpPr>
          <p:cNvPr id="11" name="TextBox 11"/>
          <p:cNvSpPr txBox="1"/>
          <p:nvPr/>
        </p:nvSpPr>
        <p:spPr>
          <a:xfrm>
            <a:off x="12273433" y="5555613"/>
            <a:ext cx="3936425" cy="4433586"/>
          </a:xfrm>
          <a:prstGeom prst="rect">
            <a:avLst/>
          </a:prstGeom>
        </p:spPr>
        <p:txBody>
          <a:bodyPr lIns="0" tIns="0" rIns="0" bIns="0" rtlCol="0" anchor="t">
            <a:spAutoFit/>
          </a:bodyPr>
          <a:lstStyle/>
          <a:p>
            <a:pPr marL="518160" lvl="1" indent="-259080" algn="l">
              <a:lnSpc>
                <a:spcPts val="2879"/>
              </a:lnSpc>
              <a:buFont typeface="Arial"/>
              <a:buChar char="•"/>
            </a:pPr>
            <a:r>
              <a:rPr lang="en-US" sz="2400" dirty="0">
                <a:solidFill>
                  <a:srgbClr val="1E4F83"/>
                </a:solidFill>
                <a:latin typeface="Verdana" panose="020B0604030504040204" pitchFamily="34" charset="0"/>
                <a:ea typeface="Verdana" panose="020B0604030504040204" pitchFamily="34" charset="0"/>
                <a:cs typeface="TT Commons Pro"/>
                <a:sym typeface="TT Commons Pro"/>
              </a:rPr>
              <a:t>A ballistic screen follows the air lift and pre-sort. In a dry mixed recycling setting (DMR) this would split paper and carton from cans and plastics, but this is adjusted to split the film (which acts like 2D material) from the 3D like containers.</a:t>
            </a:r>
          </a:p>
        </p:txBody>
      </p:sp>
      <p:pic>
        <p:nvPicPr>
          <p:cNvPr id="16" name="Picture 15">
            <a:extLst>
              <a:ext uri="{FF2B5EF4-FFF2-40B4-BE49-F238E27FC236}">
                <a16:creationId xmlns:a16="http://schemas.microsoft.com/office/drawing/2014/main" id="{D01191F5-945B-A4C5-5926-8C29E16924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4586" y="3159241"/>
            <a:ext cx="1970658" cy="1955524"/>
          </a:xfrm>
          <a:prstGeom prst="rect">
            <a:avLst/>
          </a:prstGeom>
        </p:spPr>
      </p:pic>
      <p:sp>
        <p:nvSpPr>
          <p:cNvPr id="17" name="Freeform 7">
            <a:extLst>
              <a:ext uri="{FF2B5EF4-FFF2-40B4-BE49-F238E27FC236}">
                <a16:creationId xmlns:a16="http://schemas.microsoft.com/office/drawing/2014/main" id="{CB73AC21-8D21-84CE-820A-7ECD9FD43E84}"/>
              </a:ext>
            </a:extLst>
          </p:cNvPr>
          <p:cNvSpPr/>
          <p:nvPr/>
        </p:nvSpPr>
        <p:spPr>
          <a:xfrm>
            <a:off x="2280492" y="3159241"/>
            <a:ext cx="2887303" cy="1963143"/>
          </a:xfrm>
          <a:custGeom>
            <a:avLst/>
            <a:gdLst/>
            <a:ahLst/>
            <a:cxnLst/>
            <a:rect l="l" t="t" r="r" b="b"/>
            <a:pathLst>
              <a:path w="2887303" h="1931296">
                <a:moveTo>
                  <a:pt x="0" y="0"/>
                </a:moveTo>
                <a:lnTo>
                  <a:pt x="2887303" y="0"/>
                </a:lnTo>
                <a:lnTo>
                  <a:pt x="2887303" y="1931295"/>
                </a:lnTo>
                <a:lnTo>
                  <a:pt x="0" y="1931295"/>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GB"/>
          </a:p>
        </p:txBody>
      </p:sp>
      <p:pic>
        <p:nvPicPr>
          <p:cNvPr id="13" name="Picture 12">
            <a:extLst>
              <a:ext uri="{FF2B5EF4-FFF2-40B4-BE49-F238E27FC236}">
                <a16:creationId xmlns:a16="http://schemas.microsoft.com/office/drawing/2014/main" id="{BA2D7C90-F100-34A1-15C4-7931400C6D02}"/>
              </a:ext>
            </a:extLst>
          </p:cNvPr>
          <p:cNvPicPr>
            <a:picLocks noChangeAspect="1"/>
          </p:cNvPicPr>
          <p:nvPr/>
        </p:nvPicPr>
        <p:blipFill>
          <a:blip r:embed="rId7"/>
          <a:stretch>
            <a:fillRect/>
          </a:stretch>
        </p:blipFill>
        <p:spPr>
          <a:xfrm>
            <a:off x="1028700" y="3151621"/>
            <a:ext cx="2063856" cy="19876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ABB5"/>
        </a:solidFill>
        <a:effectLst/>
      </p:bgPr>
    </p:bg>
    <p:spTree>
      <p:nvGrpSpPr>
        <p:cNvPr id="1" name=""/>
        <p:cNvGrpSpPr/>
        <p:nvPr/>
      </p:nvGrpSpPr>
      <p:grpSpPr>
        <a:xfrm>
          <a:off x="0" y="0"/>
          <a:ext cx="0" cy="0"/>
          <a:chOff x="0" y="0"/>
          <a:chExt cx="0" cy="0"/>
        </a:xfrm>
      </p:grpSpPr>
      <p:sp>
        <p:nvSpPr>
          <p:cNvPr id="2" name="Freeform 2"/>
          <p:cNvSpPr/>
          <p:nvPr/>
        </p:nvSpPr>
        <p:spPr>
          <a:xfrm>
            <a:off x="873522" y="3047402"/>
            <a:ext cx="5490226" cy="2196091"/>
          </a:xfrm>
          <a:custGeom>
            <a:avLst/>
            <a:gdLst/>
            <a:ahLst/>
            <a:cxnLst/>
            <a:rect l="l" t="t" r="r" b="b"/>
            <a:pathLst>
              <a:path w="5490226" h="2196091">
                <a:moveTo>
                  <a:pt x="0" y="0"/>
                </a:moveTo>
                <a:lnTo>
                  <a:pt x="5490226" y="0"/>
                </a:lnTo>
                <a:lnTo>
                  <a:pt x="5490226" y="2196090"/>
                </a:lnTo>
                <a:lnTo>
                  <a:pt x="0" y="2196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6573478" y="3047402"/>
            <a:ext cx="5490226" cy="2196091"/>
          </a:xfrm>
          <a:custGeom>
            <a:avLst/>
            <a:gdLst/>
            <a:ahLst/>
            <a:cxnLst/>
            <a:rect l="l" t="t" r="r" b="b"/>
            <a:pathLst>
              <a:path w="5490226" h="2196091">
                <a:moveTo>
                  <a:pt x="0" y="0"/>
                </a:moveTo>
                <a:lnTo>
                  <a:pt x="5490226" y="0"/>
                </a:lnTo>
                <a:lnTo>
                  <a:pt x="5490226" y="2196090"/>
                </a:lnTo>
                <a:lnTo>
                  <a:pt x="0" y="2196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2273433" y="3053333"/>
            <a:ext cx="5490226" cy="2196091"/>
          </a:xfrm>
          <a:custGeom>
            <a:avLst/>
            <a:gdLst/>
            <a:ahLst/>
            <a:cxnLst/>
            <a:rect l="l" t="t" r="r" b="b"/>
            <a:pathLst>
              <a:path w="5490226" h="2196091">
                <a:moveTo>
                  <a:pt x="0" y="0"/>
                </a:moveTo>
                <a:lnTo>
                  <a:pt x="5490227" y="0"/>
                </a:lnTo>
                <a:lnTo>
                  <a:pt x="5490227" y="2196090"/>
                </a:lnTo>
                <a:lnTo>
                  <a:pt x="0" y="2196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6717410" y="3164741"/>
            <a:ext cx="2896944" cy="1931296"/>
          </a:xfrm>
          <a:custGeom>
            <a:avLst/>
            <a:gdLst/>
            <a:ahLst/>
            <a:cxnLst/>
            <a:rect l="l" t="t" r="r" b="b"/>
            <a:pathLst>
              <a:path w="2896944" h="1931296">
                <a:moveTo>
                  <a:pt x="0" y="0"/>
                </a:moveTo>
                <a:lnTo>
                  <a:pt x="2896944" y="0"/>
                </a:lnTo>
                <a:lnTo>
                  <a:pt x="2896944" y="1931295"/>
                </a:lnTo>
                <a:lnTo>
                  <a:pt x="0" y="1931295"/>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12416129" y="3199980"/>
            <a:ext cx="2844084" cy="1896056"/>
          </a:xfrm>
          <a:custGeom>
            <a:avLst/>
            <a:gdLst/>
            <a:ahLst/>
            <a:cxnLst/>
            <a:rect l="l" t="t" r="r" b="b"/>
            <a:pathLst>
              <a:path w="2844084" h="1896056">
                <a:moveTo>
                  <a:pt x="0" y="0"/>
                </a:moveTo>
                <a:lnTo>
                  <a:pt x="2844084" y="0"/>
                </a:lnTo>
                <a:lnTo>
                  <a:pt x="2844084" y="1896056"/>
                </a:lnTo>
                <a:lnTo>
                  <a:pt x="0" y="1896056"/>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GB"/>
          </a:p>
        </p:txBody>
      </p:sp>
      <p:sp>
        <p:nvSpPr>
          <p:cNvPr id="8" name="TextBox 8"/>
          <p:cNvSpPr txBox="1"/>
          <p:nvPr/>
        </p:nvSpPr>
        <p:spPr>
          <a:xfrm>
            <a:off x="873522" y="894735"/>
            <a:ext cx="12756393" cy="1381125"/>
          </a:xfrm>
          <a:prstGeom prst="rect">
            <a:avLst/>
          </a:prstGeom>
        </p:spPr>
        <p:txBody>
          <a:bodyPr lIns="0" tIns="0" rIns="0" bIns="0" rtlCol="0" anchor="t">
            <a:spAutoFit/>
          </a:bodyPr>
          <a:lstStyle/>
          <a:p>
            <a:pPr algn="l">
              <a:lnSpc>
                <a:spcPts val="10800"/>
              </a:lnSpc>
            </a:pPr>
            <a:r>
              <a:rPr lang="en-US" sz="9000" dirty="0">
                <a:solidFill>
                  <a:schemeClr val="bg1"/>
                </a:solidFill>
                <a:latin typeface="Verdana" panose="020B0604030504040204" pitchFamily="34" charset="0"/>
                <a:ea typeface="Verdana" panose="020B0604030504040204" pitchFamily="34" charset="0"/>
                <a:cs typeface="TT Firs Neue"/>
                <a:sym typeface="TT Firs Neue"/>
              </a:rPr>
              <a:t>MRF Process - 2 of 2</a:t>
            </a:r>
          </a:p>
        </p:txBody>
      </p:sp>
      <p:sp>
        <p:nvSpPr>
          <p:cNvPr id="9" name="TextBox 9"/>
          <p:cNvSpPr txBox="1"/>
          <p:nvPr/>
        </p:nvSpPr>
        <p:spPr>
          <a:xfrm>
            <a:off x="873522" y="5555613"/>
            <a:ext cx="4899856" cy="4815549"/>
          </a:xfrm>
          <a:prstGeom prst="rect">
            <a:avLst/>
          </a:prstGeom>
        </p:spPr>
        <p:txBody>
          <a:bodyPr lIns="0" tIns="0" rIns="0" bIns="0" rtlCol="0" anchor="t">
            <a:spAutoFit/>
          </a:bodyPr>
          <a:lstStyle/>
          <a:p>
            <a:pPr marL="518160" lvl="1" indent="-259080" algn="l">
              <a:lnSpc>
                <a:spcPts val="287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However, on cans and plastics (with film and flexibles) there is a need to speed up and adjust the angle to make film behave like paper, migrating to top of the screen. </a:t>
            </a:r>
          </a:p>
          <a:p>
            <a:pPr marL="518160" lvl="1" indent="-259080" algn="l">
              <a:lnSpc>
                <a:spcPts val="287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Much of this stream is plastic film with some paper and other contamination (e.g., </a:t>
            </a:r>
            <a:r>
              <a:rPr lang="en-GB" sz="2000" dirty="0">
                <a:solidFill>
                  <a:srgbClr val="1E4F83"/>
                </a:solidFill>
                <a:latin typeface="Verdana" panose="020B0604030504040204" pitchFamily="34" charset="0"/>
                <a:ea typeface="Verdana" panose="020B0604030504040204" pitchFamily="34" charset="0"/>
                <a:cs typeface="TT Commons Pro"/>
                <a:sym typeface="TT Commons Pro"/>
              </a:rPr>
              <a:t>nappies</a:t>
            </a:r>
            <a:r>
              <a:rPr lang="en-US" sz="2000" dirty="0">
                <a:solidFill>
                  <a:srgbClr val="1E4F83"/>
                </a:solidFill>
                <a:latin typeface="Verdana" panose="020B0604030504040204" pitchFamily="34" charset="0"/>
                <a:ea typeface="Verdana" panose="020B0604030504040204" pitchFamily="34" charset="0"/>
                <a:cs typeface="TT Commons Pro"/>
                <a:sym typeface="TT Commons Pro"/>
              </a:rPr>
              <a:t>) which needs a light pick to improve the quality for onward processing as MRF films.</a:t>
            </a:r>
          </a:p>
          <a:p>
            <a:pPr marL="0" lvl="0" indent="0" algn="l">
              <a:lnSpc>
                <a:spcPts val="2879"/>
              </a:lnSpc>
              <a:spcBef>
                <a:spcPct val="0"/>
              </a:spcBef>
            </a:pPr>
            <a:endParaRPr lang="en-US" sz="2400" dirty="0">
              <a:solidFill>
                <a:srgbClr val="D8ECFF"/>
              </a:solidFill>
              <a:latin typeface="TT Commons Pro"/>
              <a:ea typeface="TT Commons Pro"/>
              <a:cs typeface="TT Commons Pro"/>
              <a:sym typeface="TT Commons Pro"/>
            </a:endParaRPr>
          </a:p>
        </p:txBody>
      </p:sp>
      <p:sp>
        <p:nvSpPr>
          <p:cNvPr id="10" name="TextBox 10"/>
          <p:cNvSpPr txBox="1"/>
          <p:nvPr/>
        </p:nvSpPr>
        <p:spPr>
          <a:xfrm>
            <a:off x="6573478" y="5555613"/>
            <a:ext cx="4904295" cy="3679149"/>
          </a:xfrm>
          <a:prstGeom prst="rect">
            <a:avLst/>
          </a:prstGeom>
        </p:spPr>
        <p:txBody>
          <a:bodyPr lIns="0" tIns="0" rIns="0" bIns="0" rtlCol="0" anchor="t">
            <a:spAutoFit/>
          </a:bodyPr>
          <a:lstStyle/>
          <a:p>
            <a:pPr marL="518160" lvl="1" indent="-259080" algn="l">
              <a:lnSpc>
                <a:spcPts val="287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The 3D material that comes off the bottom of the ballistic drops vertically between two transfer conveyors, where a cyclone is used to draw off the light material.</a:t>
            </a:r>
          </a:p>
          <a:p>
            <a:pPr marL="518160" lvl="1" indent="-259080" algn="l">
              <a:lnSpc>
                <a:spcPts val="287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Here any film and flexibles caught within the container mix are removed and clean MRF grade films are captured. </a:t>
            </a:r>
          </a:p>
        </p:txBody>
      </p:sp>
      <p:grpSp>
        <p:nvGrpSpPr>
          <p:cNvPr id="11" name="Group 11"/>
          <p:cNvGrpSpPr/>
          <p:nvPr/>
        </p:nvGrpSpPr>
        <p:grpSpPr>
          <a:xfrm>
            <a:off x="12273433" y="5557994"/>
            <a:ext cx="5125523" cy="4034181"/>
            <a:chOff x="0" y="-9526"/>
            <a:chExt cx="6834030" cy="5378909"/>
          </a:xfrm>
        </p:grpSpPr>
        <p:sp>
          <p:nvSpPr>
            <p:cNvPr id="12" name="TextBox 12"/>
            <p:cNvSpPr txBox="1"/>
            <p:nvPr/>
          </p:nvSpPr>
          <p:spPr>
            <a:xfrm>
              <a:off x="0" y="-9526"/>
              <a:ext cx="6834030" cy="4437283"/>
            </a:xfrm>
            <a:prstGeom prst="rect">
              <a:avLst/>
            </a:prstGeom>
          </p:spPr>
          <p:txBody>
            <a:bodyPr lIns="0" tIns="0" rIns="0" bIns="0" rtlCol="0" anchor="t">
              <a:spAutoFit/>
            </a:bodyPr>
            <a:lstStyle/>
            <a:p>
              <a:pPr marL="518160" lvl="1" indent="-259080" algn="l">
                <a:lnSpc>
                  <a:spcPts val="287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From this point optical sorting follows, splitting out the remaining material into PET, HDPE Natural/White, HDPE </a:t>
              </a:r>
              <a:r>
                <a:rPr lang="en-GB" sz="2000" dirty="0">
                  <a:solidFill>
                    <a:srgbClr val="1E4F83"/>
                  </a:solidFill>
                  <a:latin typeface="Verdana" panose="020B0604030504040204" pitchFamily="34" charset="0"/>
                  <a:ea typeface="Verdana" panose="020B0604030504040204" pitchFamily="34" charset="0"/>
                  <a:cs typeface="TT Commons Pro"/>
                  <a:sym typeface="TT Commons Pro"/>
                </a:rPr>
                <a:t>Coloured</a:t>
              </a:r>
              <a:r>
                <a:rPr lang="en-US" sz="2000" dirty="0">
                  <a:solidFill>
                    <a:srgbClr val="1E4F83"/>
                  </a:solidFill>
                  <a:latin typeface="Verdana" panose="020B0604030504040204" pitchFamily="34" charset="0"/>
                  <a:ea typeface="Verdana" panose="020B0604030504040204" pitchFamily="34" charset="0"/>
                  <a:cs typeface="TT Commons Pro"/>
                  <a:sym typeface="TT Commons Pro"/>
                </a:rPr>
                <a:t> and PTT/PP.</a:t>
              </a:r>
            </a:p>
            <a:p>
              <a:pPr marL="518160" lvl="1" indent="-259080" algn="l">
                <a:lnSpc>
                  <a:spcPts val="2879"/>
                </a:lnSpc>
                <a:buFont typeface="Arial"/>
                <a:buChar char="•"/>
              </a:pPr>
              <a:r>
                <a:rPr lang="en-US" sz="2000" dirty="0">
                  <a:solidFill>
                    <a:srgbClr val="1E4F83"/>
                  </a:solidFill>
                  <a:latin typeface="Verdana" panose="020B0604030504040204" pitchFamily="34" charset="0"/>
                  <a:ea typeface="Verdana" panose="020B0604030504040204" pitchFamily="34" charset="0"/>
                  <a:cs typeface="TT Commons Pro"/>
                  <a:sym typeface="TT Commons Pro"/>
                </a:rPr>
                <a:t>Additional picking at this stage is carried out by operatives to improve the output quality. </a:t>
              </a:r>
            </a:p>
            <a:p>
              <a:pPr marL="0" lvl="0" indent="0" algn="l">
                <a:lnSpc>
                  <a:spcPts val="2879"/>
                </a:lnSpc>
                <a:spcBef>
                  <a:spcPct val="0"/>
                </a:spcBef>
              </a:pPr>
              <a:endParaRPr lang="en-US" sz="2400" dirty="0">
                <a:solidFill>
                  <a:srgbClr val="D8ECFF"/>
                </a:solidFill>
                <a:latin typeface="TT Commons Pro"/>
                <a:ea typeface="TT Commons Pro"/>
                <a:cs typeface="TT Commons Pro"/>
                <a:sym typeface="TT Commons Pro"/>
              </a:endParaRPr>
            </a:p>
          </p:txBody>
        </p:sp>
        <p:sp>
          <p:nvSpPr>
            <p:cNvPr id="13" name="TextBox 13"/>
            <p:cNvSpPr txBox="1"/>
            <p:nvPr/>
          </p:nvSpPr>
          <p:spPr>
            <a:xfrm>
              <a:off x="0" y="4897391"/>
              <a:ext cx="6834030" cy="471992"/>
            </a:xfrm>
            <a:prstGeom prst="rect">
              <a:avLst/>
            </a:prstGeom>
          </p:spPr>
          <p:txBody>
            <a:bodyPr lIns="0" tIns="0" rIns="0" bIns="0" rtlCol="0" anchor="t">
              <a:spAutoFit/>
            </a:bodyPr>
            <a:lstStyle/>
            <a:p>
              <a:pPr marL="0" lvl="0" indent="0" algn="l">
                <a:lnSpc>
                  <a:spcPts val="2932"/>
                </a:lnSpc>
                <a:spcBef>
                  <a:spcPct val="0"/>
                </a:spcBef>
              </a:pPr>
              <a:endParaRPr/>
            </a:p>
          </p:txBody>
        </p:sp>
      </p:grpSp>
      <p:pic>
        <p:nvPicPr>
          <p:cNvPr id="14" name="Picture 13">
            <a:extLst>
              <a:ext uri="{FF2B5EF4-FFF2-40B4-BE49-F238E27FC236}">
                <a16:creationId xmlns:a16="http://schemas.microsoft.com/office/drawing/2014/main" id="{328C6B0F-AAE8-0DD5-7FC2-4B63EC7BF55A}"/>
              </a:ext>
            </a:extLst>
          </p:cNvPr>
          <p:cNvPicPr>
            <a:picLocks noChangeAspect="1"/>
          </p:cNvPicPr>
          <p:nvPr/>
        </p:nvPicPr>
        <p:blipFill>
          <a:blip r:embed="rId6"/>
          <a:stretch>
            <a:fillRect/>
          </a:stretch>
        </p:blipFill>
        <p:spPr>
          <a:xfrm>
            <a:off x="1028700" y="3115860"/>
            <a:ext cx="2628900" cy="20049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D8BBA"/>
        </a:solidFill>
        <a:effectLst/>
      </p:bgPr>
    </p:bg>
    <p:spTree>
      <p:nvGrpSpPr>
        <p:cNvPr id="1" name=""/>
        <p:cNvGrpSpPr/>
        <p:nvPr/>
      </p:nvGrpSpPr>
      <p:grpSpPr>
        <a:xfrm>
          <a:off x="0" y="0"/>
          <a:ext cx="0" cy="0"/>
          <a:chOff x="0" y="0"/>
          <a:chExt cx="0" cy="0"/>
        </a:xfrm>
      </p:grpSpPr>
      <p:sp>
        <p:nvSpPr>
          <p:cNvPr id="2" name="Freeform 2"/>
          <p:cNvSpPr/>
          <p:nvPr/>
        </p:nvSpPr>
        <p:spPr>
          <a:xfrm>
            <a:off x="6842203" y="3620768"/>
            <a:ext cx="5167424" cy="5167424"/>
          </a:xfrm>
          <a:custGeom>
            <a:avLst/>
            <a:gdLst/>
            <a:ahLst/>
            <a:cxnLst/>
            <a:rect l="l" t="t" r="r" b="b"/>
            <a:pathLst>
              <a:path w="5167424" h="5167424">
                <a:moveTo>
                  <a:pt x="0" y="0"/>
                </a:moveTo>
                <a:lnTo>
                  <a:pt x="5167423" y="0"/>
                </a:lnTo>
                <a:lnTo>
                  <a:pt x="5167423" y="5167423"/>
                </a:lnTo>
                <a:lnTo>
                  <a:pt x="0" y="51674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2581126" y="4930836"/>
            <a:ext cx="5167424" cy="5167424"/>
          </a:xfrm>
          <a:custGeom>
            <a:avLst/>
            <a:gdLst/>
            <a:ahLst/>
            <a:cxnLst/>
            <a:rect l="l" t="t" r="r" b="b"/>
            <a:pathLst>
              <a:path w="5167424" h="5167424">
                <a:moveTo>
                  <a:pt x="0" y="0"/>
                </a:moveTo>
                <a:lnTo>
                  <a:pt x="5167424" y="0"/>
                </a:lnTo>
                <a:lnTo>
                  <a:pt x="5167424" y="5167423"/>
                </a:lnTo>
                <a:lnTo>
                  <a:pt x="0" y="5167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1028700" y="777389"/>
            <a:ext cx="13982700" cy="2769989"/>
          </a:xfrm>
          <a:prstGeom prst="rect">
            <a:avLst/>
          </a:prstGeom>
        </p:spPr>
        <p:txBody>
          <a:bodyPr wrap="square" lIns="0" tIns="0" rIns="0" bIns="0" rtlCol="0" anchor="t">
            <a:spAutoFit/>
          </a:bodyPr>
          <a:lstStyle/>
          <a:p>
            <a:pPr algn="l">
              <a:lnSpc>
                <a:spcPts val="10800"/>
              </a:lnSpc>
            </a:pPr>
            <a:r>
              <a:rPr lang="en-US" sz="9000" dirty="0">
                <a:solidFill>
                  <a:schemeClr val="bg1"/>
                </a:solidFill>
                <a:latin typeface="Verdana" panose="020B0604030504040204" pitchFamily="34" charset="0"/>
                <a:ea typeface="Verdana" panose="020B0604030504040204" pitchFamily="34" charset="0"/>
                <a:cs typeface="TT Firs Neue"/>
                <a:sym typeface="TT Firs Neue"/>
              </a:rPr>
              <a:t>Process learning  1 of 2</a:t>
            </a:r>
          </a:p>
          <a:p>
            <a:pPr algn="l">
              <a:lnSpc>
                <a:spcPts val="10800"/>
              </a:lnSpc>
            </a:pPr>
            <a:endParaRPr lang="en-US" sz="9000" dirty="0">
              <a:solidFill>
                <a:srgbClr val="FFFFFF"/>
              </a:solidFill>
              <a:latin typeface="TT Firs Neue"/>
              <a:ea typeface="TT Firs Neue"/>
              <a:cs typeface="TT Firs Neue"/>
              <a:sym typeface="TT Firs Neue"/>
            </a:endParaRPr>
          </a:p>
        </p:txBody>
      </p:sp>
      <p:sp>
        <p:nvSpPr>
          <p:cNvPr id="7" name="TextBox 7"/>
          <p:cNvSpPr txBox="1"/>
          <p:nvPr/>
        </p:nvSpPr>
        <p:spPr>
          <a:xfrm>
            <a:off x="12604635" y="5143500"/>
            <a:ext cx="4813529" cy="4647939"/>
          </a:xfrm>
          <a:prstGeom prst="rect">
            <a:avLst/>
          </a:prstGeom>
        </p:spPr>
        <p:txBody>
          <a:bodyPr lIns="0" tIns="0" rIns="0" bIns="0" rtlCol="0" anchor="t">
            <a:spAutoFit/>
          </a:bodyPr>
          <a:lstStyle/>
          <a:p>
            <a:pPr marL="505988" lvl="1" indent="-252994" algn="l">
              <a:lnSpc>
                <a:spcPts val="3281"/>
              </a:lnSpc>
              <a:buFont typeface="Arial"/>
              <a:buChar char="•"/>
            </a:pPr>
            <a:r>
              <a:rPr lang="en-US" sz="1900" dirty="0">
                <a:solidFill>
                  <a:srgbClr val="D8ECFF"/>
                </a:solidFill>
                <a:latin typeface="Verdana" panose="020B0604030504040204" pitchFamily="34" charset="0"/>
                <a:ea typeface="Verdana" panose="020B0604030504040204" pitchFamily="34" charset="0"/>
                <a:cs typeface="TT Commons Pro"/>
                <a:sym typeface="TT Commons Pro"/>
              </a:rPr>
              <a:t>With the higher angle, cans and containers still go to the bottom, but lighter film moves up the bed.</a:t>
            </a:r>
          </a:p>
          <a:p>
            <a:pPr marL="505988" lvl="1" indent="-252994" algn="l">
              <a:lnSpc>
                <a:spcPts val="3281"/>
              </a:lnSpc>
              <a:buFont typeface="Arial"/>
              <a:buChar char="•"/>
            </a:pPr>
            <a:r>
              <a:rPr lang="en-US" sz="1900" dirty="0">
                <a:solidFill>
                  <a:srgbClr val="D8ECFF"/>
                </a:solidFill>
                <a:latin typeface="Verdana" panose="020B0604030504040204" pitchFamily="34" charset="0"/>
                <a:ea typeface="Verdana" panose="020B0604030504040204" pitchFamily="34" charset="0"/>
                <a:cs typeface="TT Commons Pro"/>
                <a:sym typeface="TT Commons Pro"/>
              </a:rPr>
              <a:t>Experimenting with these settings has helped Cireco to </a:t>
            </a:r>
            <a:r>
              <a:rPr lang="en-GB" sz="1900" dirty="0">
                <a:solidFill>
                  <a:srgbClr val="D8ECFF"/>
                </a:solidFill>
                <a:latin typeface="Verdana" panose="020B0604030504040204" pitchFamily="34" charset="0"/>
                <a:ea typeface="Verdana" panose="020B0604030504040204" pitchFamily="34" charset="0"/>
                <a:cs typeface="TT Commons Pro"/>
                <a:sym typeface="TT Commons Pro"/>
              </a:rPr>
              <a:t>optimise</a:t>
            </a:r>
            <a:r>
              <a:rPr lang="en-US" sz="1900" dirty="0">
                <a:solidFill>
                  <a:srgbClr val="D8ECFF"/>
                </a:solidFill>
                <a:latin typeface="Verdana" panose="020B0604030504040204" pitchFamily="34" charset="0"/>
                <a:ea typeface="Verdana" panose="020B0604030504040204" pitchFamily="34" charset="0"/>
                <a:cs typeface="TT Commons Pro"/>
                <a:sym typeface="TT Commons Pro"/>
              </a:rPr>
              <a:t> the capture of materials for different stream types and compositions.</a:t>
            </a:r>
          </a:p>
          <a:p>
            <a:pPr marL="518160" lvl="1" indent="-259080" algn="l">
              <a:lnSpc>
                <a:spcPts val="3359"/>
              </a:lnSpc>
              <a:buFont typeface="Arial"/>
              <a:buChar char="•"/>
            </a:pPr>
            <a:r>
              <a:rPr lang="en-US" sz="1900" dirty="0">
                <a:solidFill>
                  <a:srgbClr val="D8ECFF"/>
                </a:solidFill>
                <a:latin typeface="Verdana" panose="020B0604030504040204" pitchFamily="34" charset="0"/>
                <a:ea typeface="Verdana" panose="020B0604030504040204" pitchFamily="34" charset="0"/>
                <a:cs typeface="TT Commons Pro"/>
                <a:sym typeface="TT Commons Pro"/>
              </a:rPr>
              <a:t>At the time of this case study write up (April 2024) the MRF was capturing 3,000 </a:t>
            </a:r>
            <a:r>
              <a:rPr lang="en-GB" sz="1900" dirty="0">
                <a:solidFill>
                  <a:srgbClr val="D8ECFF"/>
                </a:solidFill>
                <a:latin typeface="Verdana" panose="020B0604030504040204" pitchFamily="34" charset="0"/>
                <a:ea typeface="Verdana" panose="020B0604030504040204" pitchFamily="34" charset="0"/>
                <a:cs typeface="TT Commons Pro"/>
                <a:sym typeface="TT Commons Pro"/>
              </a:rPr>
              <a:t>tonnes</a:t>
            </a:r>
            <a:r>
              <a:rPr lang="en-US" sz="1900" dirty="0">
                <a:solidFill>
                  <a:srgbClr val="D8ECFF"/>
                </a:solidFill>
                <a:latin typeface="Verdana" panose="020B0604030504040204" pitchFamily="34" charset="0"/>
                <a:ea typeface="Verdana" panose="020B0604030504040204" pitchFamily="34" charset="0"/>
                <a:cs typeface="TT Commons Pro"/>
                <a:sym typeface="TT Commons Pro"/>
              </a:rPr>
              <a:t> of film, which equates to 316g/</a:t>
            </a:r>
            <a:r>
              <a:rPr lang="en-US" sz="1900" dirty="0" err="1">
                <a:solidFill>
                  <a:srgbClr val="D8ECFF"/>
                </a:solidFill>
                <a:latin typeface="Verdana" panose="020B0604030504040204" pitchFamily="34" charset="0"/>
                <a:ea typeface="Verdana" panose="020B0604030504040204" pitchFamily="34" charset="0"/>
                <a:cs typeface="TT Commons Pro"/>
                <a:sym typeface="TT Commons Pro"/>
              </a:rPr>
              <a:t>hh</a:t>
            </a:r>
            <a:r>
              <a:rPr lang="en-US" sz="1900" dirty="0">
                <a:solidFill>
                  <a:srgbClr val="D8ECFF"/>
                </a:solidFill>
                <a:latin typeface="Verdana" panose="020B0604030504040204" pitchFamily="34" charset="0"/>
                <a:ea typeface="Verdana" panose="020B0604030504040204" pitchFamily="34" charset="0"/>
                <a:cs typeface="TT Commons Pro"/>
                <a:sym typeface="TT Commons Pro"/>
              </a:rPr>
              <a:t>/wk.</a:t>
            </a:r>
          </a:p>
        </p:txBody>
      </p:sp>
      <p:sp>
        <p:nvSpPr>
          <p:cNvPr id="8" name="TextBox 8"/>
          <p:cNvSpPr txBox="1"/>
          <p:nvPr/>
        </p:nvSpPr>
        <p:spPr>
          <a:xfrm>
            <a:off x="7017998" y="3875724"/>
            <a:ext cx="5015138" cy="4301690"/>
          </a:xfrm>
          <a:prstGeom prst="rect">
            <a:avLst/>
          </a:prstGeom>
        </p:spPr>
        <p:txBody>
          <a:bodyPr lIns="0" tIns="0" rIns="0" bIns="0" rtlCol="0" anchor="t">
            <a:spAutoFit/>
          </a:bodyPr>
          <a:lstStyle/>
          <a:p>
            <a:pPr marL="518160" lvl="1" indent="-259080" algn="l">
              <a:lnSpc>
                <a:spcPts val="3360"/>
              </a:lnSpc>
              <a:buFont typeface="Arial"/>
              <a:buChar char="•"/>
            </a:pPr>
            <a:r>
              <a:rPr lang="en-US" sz="1900" dirty="0">
                <a:solidFill>
                  <a:schemeClr val="bg1"/>
                </a:solidFill>
                <a:latin typeface="Verdana" panose="020B0604030504040204" pitchFamily="34" charset="0"/>
                <a:ea typeface="Verdana" panose="020B0604030504040204" pitchFamily="34" charset="0"/>
                <a:cs typeface="TT Commons Pro"/>
                <a:sym typeface="TT Commons Pro"/>
              </a:rPr>
              <a:t>It has been found that the ballistic separator is a key component in the processing of F&amp;F. A higher speed means more material reaches the top as it has more velocity to travel, separating out film and flexibles from rigged 3D materials. </a:t>
            </a:r>
          </a:p>
          <a:p>
            <a:pPr marL="518160" lvl="1" indent="-259080" algn="l">
              <a:lnSpc>
                <a:spcPts val="3360"/>
              </a:lnSpc>
              <a:buFont typeface="Arial"/>
              <a:buChar char="•"/>
            </a:pPr>
            <a:r>
              <a:rPr lang="en-US" sz="1900" dirty="0">
                <a:solidFill>
                  <a:schemeClr val="bg1"/>
                </a:solidFill>
                <a:latin typeface="Verdana" panose="020B0604030504040204" pitchFamily="34" charset="0"/>
                <a:ea typeface="Verdana" panose="020B0604030504040204" pitchFamily="34" charset="0"/>
                <a:cs typeface="TT Commons Pro"/>
                <a:sym typeface="TT Commons Pro"/>
              </a:rPr>
              <a:t>With a lower bed angle and slower speed the majority of material falls to the base of the unit.   </a:t>
            </a:r>
          </a:p>
        </p:txBody>
      </p:sp>
      <p:pic>
        <p:nvPicPr>
          <p:cNvPr id="10" name="Picture 9">
            <a:extLst>
              <a:ext uri="{FF2B5EF4-FFF2-40B4-BE49-F238E27FC236}">
                <a16:creationId xmlns:a16="http://schemas.microsoft.com/office/drawing/2014/main" id="{DBB695BB-767F-119E-FC5A-B3B4CB9F44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8621" y="2857500"/>
            <a:ext cx="5691973" cy="56482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D8BBA"/>
        </a:solidFill>
        <a:effectLst/>
      </p:bgPr>
    </p:bg>
    <p:spTree>
      <p:nvGrpSpPr>
        <p:cNvPr id="1" name=""/>
        <p:cNvGrpSpPr/>
        <p:nvPr/>
      </p:nvGrpSpPr>
      <p:grpSpPr>
        <a:xfrm>
          <a:off x="0" y="0"/>
          <a:ext cx="0" cy="0"/>
          <a:chOff x="0" y="0"/>
          <a:chExt cx="0" cy="0"/>
        </a:xfrm>
      </p:grpSpPr>
      <p:sp>
        <p:nvSpPr>
          <p:cNvPr id="2" name="Freeform 2"/>
          <p:cNvSpPr/>
          <p:nvPr/>
        </p:nvSpPr>
        <p:spPr>
          <a:xfrm>
            <a:off x="6842203" y="3620768"/>
            <a:ext cx="5167424" cy="5167424"/>
          </a:xfrm>
          <a:custGeom>
            <a:avLst/>
            <a:gdLst/>
            <a:ahLst/>
            <a:cxnLst/>
            <a:rect l="l" t="t" r="r" b="b"/>
            <a:pathLst>
              <a:path w="5167424" h="5167424">
                <a:moveTo>
                  <a:pt x="0" y="0"/>
                </a:moveTo>
                <a:lnTo>
                  <a:pt x="5167423" y="0"/>
                </a:lnTo>
                <a:lnTo>
                  <a:pt x="5167423" y="5167423"/>
                </a:lnTo>
                <a:lnTo>
                  <a:pt x="0" y="51674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2548360" y="2074364"/>
            <a:ext cx="5167424" cy="5167424"/>
          </a:xfrm>
          <a:custGeom>
            <a:avLst/>
            <a:gdLst/>
            <a:ahLst/>
            <a:cxnLst/>
            <a:rect l="l" t="t" r="r" b="b"/>
            <a:pathLst>
              <a:path w="5167424" h="5167424">
                <a:moveTo>
                  <a:pt x="0" y="0"/>
                </a:moveTo>
                <a:lnTo>
                  <a:pt x="5167424" y="0"/>
                </a:lnTo>
                <a:lnTo>
                  <a:pt x="5167424" y="5167423"/>
                </a:lnTo>
                <a:lnTo>
                  <a:pt x="0" y="5167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224647" y="2628900"/>
            <a:ext cx="6302095" cy="6382278"/>
            <a:chOff x="0" y="0"/>
            <a:chExt cx="3282950" cy="3282950"/>
          </a:xfrm>
        </p:grpSpPr>
        <p:sp>
          <p:nvSpPr>
            <p:cNvPr id="5" name="Freeform 5"/>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GB"/>
            </a:p>
          </p:txBody>
        </p:sp>
      </p:grpSp>
      <p:sp>
        <p:nvSpPr>
          <p:cNvPr id="6" name="TextBox 6"/>
          <p:cNvSpPr txBox="1"/>
          <p:nvPr/>
        </p:nvSpPr>
        <p:spPr>
          <a:xfrm>
            <a:off x="1028700" y="777389"/>
            <a:ext cx="14287500" cy="2769989"/>
          </a:xfrm>
          <a:prstGeom prst="rect">
            <a:avLst/>
          </a:prstGeom>
        </p:spPr>
        <p:txBody>
          <a:bodyPr wrap="square" lIns="0" tIns="0" rIns="0" bIns="0" rtlCol="0" anchor="t">
            <a:spAutoFit/>
          </a:bodyPr>
          <a:lstStyle/>
          <a:p>
            <a:pPr algn="l">
              <a:lnSpc>
                <a:spcPts val="10800"/>
              </a:lnSpc>
            </a:pPr>
            <a:r>
              <a:rPr lang="en-US" sz="9000" dirty="0">
                <a:solidFill>
                  <a:schemeClr val="bg1"/>
                </a:solidFill>
                <a:latin typeface="Verdana" panose="020B0604030504040204" pitchFamily="34" charset="0"/>
                <a:ea typeface="Verdana" panose="020B0604030504040204" pitchFamily="34" charset="0"/>
                <a:cs typeface="TT Firs Neue"/>
                <a:sym typeface="TT Firs Neue"/>
              </a:rPr>
              <a:t>Process learning  2 of 2</a:t>
            </a:r>
          </a:p>
          <a:p>
            <a:pPr algn="l">
              <a:lnSpc>
                <a:spcPts val="10800"/>
              </a:lnSpc>
            </a:pPr>
            <a:endParaRPr lang="en-US" sz="9000" dirty="0">
              <a:solidFill>
                <a:srgbClr val="FFFFFF"/>
              </a:solidFill>
              <a:latin typeface="TT Firs Neue"/>
              <a:ea typeface="TT Firs Neue"/>
              <a:cs typeface="TT Firs Neue"/>
              <a:sym typeface="TT Firs Neue"/>
            </a:endParaRPr>
          </a:p>
        </p:txBody>
      </p:sp>
      <p:sp>
        <p:nvSpPr>
          <p:cNvPr id="7" name="TextBox 7"/>
          <p:cNvSpPr txBox="1"/>
          <p:nvPr/>
        </p:nvSpPr>
        <p:spPr>
          <a:xfrm>
            <a:off x="12866576" y="2333647"/>
            <a:ext cx="4530991" cy="5148974"/>
          </a:xfrm>
          <a:prstGeom prst="rect">
            <a:avLst/>
          </a:prstGeom>
        </p:spPr>
        <p:txBody>
          <a:bodyPr lIns="0" tIns="0" rIns="0" bIns="0" rtlCol="0" anchor="t">
            <a:spAutoFit/>
          </a:bodyPr>
          <a:lstStyle/>
          <a:p>
            <a:pPr marL="518160" lvl="1" indent="-259080" algn="l">
              <a:lnSpc>
                <a:spcPts val="3359"/>
              </a:lnSpc>
              <a:buFont typeface="Arial"/>
              <a:buChar char="•"/>
            </a:pPr>
            <a:r>
              <a:rPr lang="en-US" sz="1900" dirty="0">
                <a:solidFill>
                  <a:schemeClr val="bg1"/>
                </a:solidFill>
                <a:latin typeface="Verdana" panose="020B0604030504040204" pitchFamily="34" charset="0"/>
                <a:ea typeface="Verdana" panose="020B0604030504040204" pitchFamily="34" charset="0"/>
                <a:cs typeface="TT Commons Pro"/>
                <a:sym typeface="TT Commons Pro"/>
              </a:rPr>
              <a:t>The cyclone also improves the presentation of material to the optical sorters further down the process line.</a:t>
            </a:r>
          </a:p>
          <a:p>
            <a:pPr marL="518160" lvl="1" indent="-259080" algn="l">
              <a:lnSpc>
                <a:spcPts val="3359"/>
              </a:lnSpc>
              <a:buFont typeface="Arial"/>
              <a:buChar char="•"/>
            </a:pPr>
            <a:r>
              <a:rPr lang="en-US" sz="1900" dirty="0">
                <a:solidFill>
                  <a:schemeClr val="bg1"/>
                </a:solidFill>
                <a:latin typeface="Verdana" panose="020B0604030504040204" pitchFamily="34" charset="0"/>
                <a:ea typeface="Verdana" panose="020B0604030504040204" pitchFamily="34" charset="0"/>
                <a:cs typeface="TT Commons Pro"/>
                <a:sym typeface="TT Commons Pro"/>
              </a:rPr>
              <a:t>Cireco are considering another cyclone at the end of the plant to pick out as much remaining F&amp;F before going across to the </a:t>
            </a:r>
            <a:r>
              <a:rPr lang="en-US" sz="1900" dirty="0" err="1">
                <a:solidFill>
                  <a:schemeClr val="bg1"/>
                </a:solidFill>
                <a:latin typeface="Verdana" panose="020B0604030504040204" pitchFamily="34" charset="0"/>
                <a:ea typeface="Verdana" panose="020B0604030504040204" pitchFamily="34" charset="0"/>
                <a:cs typeface="TT Commons Pro"/>
                <a:sym typeface="TT Commons Pro"/>
              </a:rPr>
              <a:t>Tomra</a:t>
            </a:r>
            <a:r>
              <a:rPr lang="en-US" sz="1900" dirty="0">
                <a:solidFill>
                  <a:schemeClr val="bg1"/>
                </a:solidFill>
                <a:latin typeface="Verdana" panose="020B0604030504040204" pitchFamily="34" charset="0"/>
                <a:ea typeface="Verdana" panose="020B0604030504040204" pitchFamily="34" charset="0"/>
                <a:cs typeface="TT Commons Pro"/>
                <a:sym typeface="TT Commons Pro"/>
              </a:rPr>
              <a:t> sorter. </a:t>
            </a:r>
          </a:p>
          <a:p>
            <a:pPr marL="518160" lvl="1" indent="-259080" algn="l">
              <a:lnSpc>
                <a:spcPts val="3359"/>
              </a:lnSpc>
              <a:buFont typeface="Arial"/>
              <a:buChar char="•"/>
            </a:pPr>
            <a:r>
              <a:rPr lang="en-US" sz="1900" dirty="0">
                <a:solidFill>
                  <a:schemeClr val="bg1"/>
                </a:solidFill>
                <a:latin typeface="Verdana" panose="020B0604030504040204" pitchFamily="34" charset="0"/>
                <a:ea typeface="Verdana" panose="020B0604030504040204" pitchFamily="34" charset="0"/>
                <a:cs typeface="TT Commons Pro"/>
                <a:sym typeface="TT Commons Pro"/>
              </a:rPr>
              <a:t>The set up protects high value items. </a:t>
            </a:r>
          </a:p>
          <a:p>
            <a:pPr algn="l">
              <a:lnSpc>
                <a:spcPts val="2932"/>
              </a:lnSpc>
            </a:pPr>
            <a:endParaRPr lang="en-US" sz="2399" dirty="0">
              <a:solidFill>
                <a:srgbClr val="D8ECFF"/>
              </a:solidFill>
              <a:latin typeface="TT Commons Pro"/>
              <a:ea typeface="TT Commons Pro"/>
              <a:cs typeface="TT Commons Pro"/>
              <a:sym typeface="TT Commons Pro"/>
            </a:endParaRPr>
          </a:p>
        </p:txBody>
      </p:sp>
      <p:sp>
        <p:nvSpPr>
          <p:cNvPr id="8" name="TextBox 8"/>
          <p:cNvSpPr txBox="1"/>
          <p:nvPr/>
        </p:nvSpPr>
        <p:spPr>
          <a:xfrm>
            <a:off x="6814741" y="3762801"/>
            <a:ext cx="4658518" cy="5197064"/>
          </a:xfrm>
          <a:prstGeom prst="rect">
            <a:avLst/>
          </a:prstGeom>
        </p:spPr>
        <p:txBody>
          <a:bodyPr lIns="0" tIns="0" rIns="0" bIns="0" rtlCol="0" anchor="t">
            <a:spAutoFit/>
          </a:bodyPr>
          <a:lstStyle/>
          <a:p>
            <a:pPr marL="518160" lvl="1" indent="-259080" algn="l">
              <a:lnSpc>
                <a:spcPts val="3360"/>
              </a:lnSpc>
              <a:buFont typeface="Arial"/>
              <a:buChar char="•"/>
            </a:pPr>
            <a:r>
              <a:rPr lang="en-US" sz="1900" dirty="0">
                <a:solidFill>
                  <a:schemeClr val="bg1"/>
                </a:solidFill>
                <a:latin typeface="Verdana" panose="020B0604030504040204" pitchFamily="34" charset="0"/>
                <a:ea typeface="Verdana" panose="020B0604030504040204" pitchFamily="34" charset="0"/>
                <a:cs typeface="TT Commons Pro"/>
                <a:sym typeface="TT Commons Pro"/>
              </a:rPr>
              <a:t>The addition of the cyclone has increased the volume of film recovered, compared to just using the flat plane </a:t>
            </a:r>
            <a:r>
              <a:rPr lang="en-US" sz="1900" dirty="0" err="1">
                <a:solidFill>
                  <a:schemeClr val="bg1"/>
                </a:solidFill>
                <a:latin typeface="Verdana" panose="020B0604030504040204" pitchFamily="34" charset="0"/>
                <a:ea typeface="Verdana" panose="020B0604030504040204" pitchFamily="34" charset="0"/>
                <a:cs typeface="TT Commons Pro"/>
                <a:sym typeface="TT Commons Pro"/>
              </a:rPr>
              <a:t>Westeria</a:t>
            </a:r>
            <a:r>
              <a:rPr lang="en-US" sz="1900" dirty="0">
                <a:solidFill>
                  <a:schemeClr val="bg1"/>
                </a:solidFill>
                <a:latin typeface="Verdana" panose="020B0604030504040204" pitchFamily="34" charset="0"/>
                <a:ea typeface="Verdana" panose="020B0604030504040204" pitchFamily="34" charset="0"/>
                <a:cs typeface="TT Commons Pro"/>
                <a:sym typeface="TT Commons Pro"/>
              </a:rPr>
              <a:t> lift. </a:t>
            </a:r>
          </a:p>
          <a:p>
            <a:pPr marL="518160" lvl="1" indent="-259080" algn="l">
              <a:lnSpc>
                <a:spcPts val="3360"/>
              </a:lnSpc>
              <a:buFont typeface="Arial"/>
              <a:buChar char="•"/>
            </a:pPr>
            <a:r>
              <a:rPr lang="en-US" sz="1900" dirty="0">
                <a:solidFill>
                  <a:schemeClr val="bg1"/>
                </a:solidFill>
                <a:latin typeface="Verdana" panose="020B0604030504040204" pitchFamily="34" charset="0"/>
                <a:ea typeface="Verdana" panose="020B0604030504040204" pitchFamily="34" charset="0"/>
                <a:cs typeface="TT Commons Pro"/>
                <a:sym typeface="TT Commons Pro"/>
              </a:rPr>
              <a:t>The induction element of the system has been refined over time and is now automated to allow blockages to be cleared more easily and to reduce items such as cardboard being brought through. </a:t>
            </a:r>
          </a:p>
          <a:p>
            <a:pPr algn="l">
              <a:lnSpc>
                <a:spcPts val="3360"/>
              </a:lnSpc>
            </a:pPr>
            <a:endParaRPr lang="en-US" sz="2400" dirty="0">
              <a:solidFill>
                <a:srgbClr val="D8ECFF"/>
              </a:solidFill>
              <a:latin typeface="TT Commons Pro"/>
              <a:ea typeface="TT Commons Pro"/>
              <a:cs typeface="TT Commons Pro"/>
              <a:sym typeface="TT Commons Pr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1017</Words>
  <Application>Microsoft Office PowerPoint</Application>
  <PresentationFormat>Custom</PresentationFormat>
  <Paragraphs>61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Verdana</vt:lpstr>
      <vt:lpstr>TT Commons Pro</vt:lpstr>
      <vt:lpstr>Arial</vt:lpstr>
      <vt:lpstr>TT Firs Neue</vt:lpstr>
      <vt:lpstr>Calibri</vt:lpstr>
      <vt:lpstr>TT Firs Neue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 Magic Design</dc:title>
  <dc:creator>David Goodenough</dc:creator>
  <cp:lastModifiedBy>Tina Benfield</cp:lastModifiedBy>
  <cp:revision>7</cp:revision>
  <dcterms:created xsi:type="dcterms:W3CDTF">2006-08-16T00:00:00Z</dcterms:created>
  <dcterms:modified xsi:type="dcterms:W3CDTF">2024-08-27T13:59:30Z</dcterms:modified>
  <dc:identifier>DAGNE831IVw</dc:identifier>
</cp:coreProperties>
</file>