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06" r:id="rId2"/>
  </p:sldMasterIdLst>
  <p:notesMasterIdLst>
    <p:notesMasterId r:id="rId117"/>
  </p:notesMasterIdLst>
  <p:handoutMasterIdLst>
    <p:handoutMasterId r:id="rId118"/>
  </p:handoutMasterIdLst>
  <p:sldIdLst>
    <p:sldId id="259" r:id="rId3"/>
    <p:sldId id="260" r:id="rId4"/>
    <p:sldId id="430" r:id="rId5"/>
    <p:sldId id="261" r:id="rId6"/>
    <p:sldId id="433" r:id="rId7"/>
    <p:sldId id="434" r:id="rId8"/>
    <p:sldId id="263" r:id="rId9"/>
    <p:sldId id="294" r:id="rId10"/>
    <p:sldId id="293" r:id="rId11"/>
    <p:sldId id="289" r:id="rId12"/>
    <p:sldId id="292" r:id="rId13"/>
    <p:sldId id="265" r:id="rId14"/>
    <p:sldId id="288" r:id="rId15"/>
    <p:sldId id="296" r:id="rId16"/>
    <p:sldId id="299" r:id="rId17"/>
    <p:sldId id="295" r:id="rId18"/>
    <p:sldId id="432" r:id="rId19"/>
    <p:sldId id="520" r:id="rId20"/>
    <p:sldId id="298" r:id="rId21"/>
    <p:sldId id="291" r:id="rId22"/>
    <p:sldId id="435" r:id="rId23"/>
    <p:sldId id="436" r:id="rId24"/>
    <p:sldId id="440" r:id="rId25"/>
    <p:sldId id="441" r:id="rId26"/>
    <p:sldId id="442" r:id="rId27"/>
    <p:sldId id="443" r:id="rId28"/>
    <p:sldId id="301" r:id="rId29"/>
    <p:sldId id="266" r:id="rId30"/>
    <p:sldId id="446" r:id="rId31"/>
    <p:sldId id="445" r:id="rId32"/>
    <p:sldId id="447" r:id="rId33"/>
    <p:sldId id="307" r:id="rId34"/>
    <p:sldId id="309" r:id="rId35"/>
    <p:sldId id="310" r:id="rId36"/>
    <p:sldId id="448" r:id="rId37"/>
    <p:sldId id="449" r:id="rId38"/>
    <p:sldId id="450" r:id="rId39"/>
    <p:sldId id="451" r:id="rId40"/>
    <p:sldId id="314" r:id="rId41"/>
    <p:sldId id="315" r:id="rId42"/>
    <p:sldId id="316" r:id="rId43"/>
    <p:sldId id="452" r:id="rId44"/>
    <p:sldId id="453" r:id="rId45"/>
    <p:sldId id="454" r:id="rId46"/>
    <p:sldId id="455" r:id="rId47"/>
    <p:sldId id="458" r:id="rId48"/>
    <p:sldId id="456" r:id="rId49"/>
    <p:sldId id="457" r:id="rId50"/>
    <p:sldId id="459" r:id="rId51"/>
    <p:sldId id="460" r:id="rId52"/>
    <p:sldId id="461" r:id="rId53"/>
    <p:sldId id="462" r:id="rId54"/>
    <p:sldId id="463" r:id="rId55"/>
    <p:sldId id="465" r:id="rId56"/>
    <p:sldId id="466" r:id="rId57"/>
    <p:sldId id="467" r:id="rId58"/>
    <p:sldId id="468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7" r:id="rId68"/>
    <p:sldId id="478" r:id="rId69"/>
    <p:sldId id="479" r:id="rId70"/>
    <p:sldId id="481" r:id="rId71"/>
    <p:sldId id="482" r:id="rId72"/>
    <p:sldId id="483" r:id="rId73"/>
    <p:sldId id="484" r:id="rId74"/>
    <p:sldId id="485" r:id="rId75"/>
    <p:sldId id="486" r:id="rId76"/>
    <p:sldId id="487" r:id="rId77"/>
    <p:sldId id="488" r:id="rId78"/>
    <p:sldId id="489" r:id="rId79"/>
    <p:sldId id="490" r:id="rId80"/>
    <p:sldId id="491" r:id="rId81"/>
    <p:sldId id="492" r:id="rId82"/>
    <p:sldId id="495" r:id="rId83"/>
    <p:sldId id="496" r:id="rId84"/>
    <p:sldId id="497" r:id="rId85"/>
    <p:sldId id="498" r:id="rId86"/>
    <p:sldId id="499" r:id="rId87"/>
    <p:sldId id="500" r:id="rId88"/>
    <p:sldId id="501" r:id="rId89"/>
    <p:sldId id="502" r:id="rId90"/>
    <p:sldId id="503" r:id="rId91"/>
    <p:sldId id="391" r:id="rId92"/>
    <p:sldId id="504" r:id="rId93"/>
    <p:sldId id="505" r:id="rId94"/>
    <p:sldId id="507" r:id="rId95"/>
    <p:sldId id="508" r:id="rId96"/>
    <p:sldId id="509" r:id="rId97"/>
    <p:sldId id="510" r:id="rId98"/>
    <p:sldId id="511" r:id="rId99"/>
    <p:sldId id="512" r:id="rId100"/>
    <p:sldId id="506" r:id="rId101"/>
    <p:sldId id="513" r:id="rId102"/>
    <p:sldId id="395" r:id="rId103"/>
    <p:sldId id="396" r:id="rId104"/>
    <p:sldId id="406" r:id="rId105"/>
    <p:sldId id="407" r:id="rId106"/>
    <p:sldId id="514" r:id="rId107"/>
    <p:sldId id="515" r:id="rId108"/>
    <p:sldId id="516" r:id="rId109"/>
    <p:sldId id="517" r:id="rId110"/>
    <p:sldId id="420" r:id="rId111"/>
    <p:sldId id="410" r:id="rId112"/>
    <p:sldId id="411" r:id="rId113"/>
    <p:sldId id="422" r:id="rId114"/>
    <p:sldId id="521" r:id="rId115"/>
    <p:sldId id="524" r:id="rId116"/>
  </p:sldIdLst>
  <p:sldSz cx="12801600" cy="9601200" type="A3"/>
  <p:notesSz cx="6811963" cy="9942513"/>
  <p:defaultTextStyle>
    <a:defPPr>
      <a:defRPr lang="en-GB"/>
    </a:defPPr>
    <a:lvl1pPr algn="l" defTabSz="6388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638810" indent="-182297" algn="l" defTabSz="6388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1277619" indent="-364582" algn="l" defTabSz="6388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916426" indent="-546874" algn="l" defTabSz="6388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2555246" indent="-729165" algn="l" defTabSz="6388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2602" algn="l" defTabSz="9130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39122" algn="l" defTabSz="9130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195641" algn="l" defTabSz="9130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2165" algn="l" defTabSz="9130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4988"/>
    <a:srgbClr val="3C216A"/>
    <a:srgbClr val="FFBE5F"/>
    <a:srgbClr val="E67336"/>
    <a:srgbClr val="7F7F7F"/>
    <a:srgbClr val="24ABB5"/>
    <a:srgbClr val="86B245"/>
    <a:srgbClr val="379DB9"/>
    <a:srgbClr val="74716E"/>
    <a:srgbClr val="555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20" autoAdjust="0"/>
  </p:normalViewPr>
  <p:slideViewPr>
    <p:cSldViewPr snapToGrid="0" snapToObjects="1">
      <p:cViewPr varScale="1">
        <p:scale>
          <a:sx n="79" d="100"/>
          <a:sy n="79" d="100"/>
        </p:scale>
        <p:origin x="1788" y="10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53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-2760" y="-9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D4A53-E13B-43CC-93FF-EB3EB859DEEA}" type="datetimeFigureOut">
              <a:rPr lang="en-GB" smtClean="0"/>
              <a:pPr/>
              <a:t>02/11/2016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8CD6F-53B9-4ACF-AFC4-8A8E44BF13D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748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50AC7-A8BE-4008-89E4-1E17A7595D8E}" type="datetimeFigureOut">
              <a:rPr lang="en-GB" smtClean="0"/>
              <a:pPr/>
              <a:t>02/11/2016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04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9887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D28FA-FFAF-4E47-BE37-CD26782D384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1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6522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041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9564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6082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2602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9122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5641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2165" algn="l" defTabSz="9130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edin.com/company/viridor" TargetMode="External"/><Relationship Id="rId3" Type="http://schemas.openxmlformats.org/officeDocument/2006/relationships/image" Target="../media/image5.emf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facebook.com/viridor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user/ViridorTV" TargetMode="External"/><Relationship Id="rId4" Type="http://schemas.openxmlformats.org/officeDocument/2006/relationships/hyperlink" Target="http://www.twitter.com/viridoruk" TargetMode="External"/><Relationship Id="rId9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edin.com/company/viridor" TargetMode="External"/><Relationship Id="rId3" Type="http://schemas.openxmlformats.org/officeDocument/2006/relationships/image" Target="../media/image5.emf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facebook.com/viridor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user/ViridorTV" TargetMode="External"/><Relationship Id="rId4" Type="http://schemas.openxmlformats.org/officeDocument/2006/relationships/hyperlink" Target="http://www.twitter.com/viridoruk" TargetMode="External"/><Relationship Id="rId9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twitter.com/viridoruk" TargetMode="External"/><Relationship Id="rId7" Type="http://schemas.openxmlformats.org/officeDocument/2006/relationships/hyperlink" Target="http://www.linkedin.com/company/viridor" TargetMode="External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hyperlink" Target="http://www.facebook.com/viridor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hyperlink" Target="https://www.youtube.com/user/ViridorTV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rgbClr val="24AB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11" descr="CIWM-LOGO_White-Potra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6" y="701693"/>
            <a:ext cx="247015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IWM-ICON-WAVE_CROPP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9677"/>
            <a:ext cx="12801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478963"/>
            <a:ext cx="12801600" cy="122237"/>
          </a:xfrm>
          <a:prstGeom prst="rect">
            <a:avLst/>
          </a:prstGeom>
          <a:solidFill>
            <a:srgbClr val="86B2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3866443"/>
            <a:ext cx="10881360" cy="1405664"/>
          </a:xfrm>
        </p:spPr>
        <p:txBody>
          <a:bodyPr/>
          <a:lstStyle>
            <a:lvl1pPr algn="ctr">
              <a:defRPr sz="5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6249837"/>
            <a:ext cx="8961120" cy="1675870"/>
          </a:xfrm>
        </p:spPr>
        <p:txBody>
          <a:bodyPr>
            <a:normAutofit/>
          </a:bodyPr>
          <a:lstStyle>
            <a:lvl1pPr marL="0" indent="0" algn="ctr">
              <a:buNone/>
              <a:defRPr sz="4200">
                <a:solidFill>
                  <a:srgbClr val="FFFFFF"/>
                </a:solidFill>
              </a:defRPr>
            </a:lvl1pPr>
            <a:lvl2pPr marL="639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3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9B5CA8E-9C49-4203-87BD-D55E39428CE7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41181" y="8643956"/>
            <a:ext cx="731837" cy="51117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1501A1C-71EE-4C60-9DF2-70F0211CF1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3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rgbClr val="24AB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12" descr="CIWM-ICON-WAVE_CROPPED-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9677"/>
            <a:ext cx="12801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9478963"/>
            <a:ext cx="12801600" cy="122237"/>
          </a:xfrm>
          <a:prstGeom prst="rect">
            <a:avLst/>
          </a:prstGeom>
          <a:solidFill>
            <a:srgbClr val="86B2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3855720"/>
            <a:ext cx="8961120" cy="1675870"/>
          </a:xfrm>
        </p:spPr>
        <p:txBody>
          <a:bodyPr>
            <a:normAutofit/>
          </a:bodyPr>
          <a:lstStyle>
            <a:lvl1pPr marL="0" indent="0" algn="ctr">
              <a:buNone/>
              <a:defRPr sz="4200">
                <a:solidFill>
                  <a:srgbClr val="FFFFFF"/>
                </a:solidFill>
              </a:defRPr>
            </a:lvl1pPr>
            <a:lvl2pPr marL="639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3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DCC6E9C-5894-4752-A261-0C1C7B8DE3B8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41181" y="8643956"/>
            <a:ext cx="731837" cy="51117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DF3BF0C-552D-40B5-8782-7D90AEE1C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4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Insert full screen image here</a:t>
            </a:r>
          </a:p>
        </p:txBody>
      </p:sp>
      <p:sp>
        <p:nvSpPr>
          <p:cNvPr id="3" name="Rectangle 2"/>
          <p:cNvSpPr/>
          <p:nvPr/>
        </p:nvSpPr>
        <p:spPr>
          <a:xfrm>
            <a:off x="9755205" y="2057401"/>
            <a:ext cx="3046413" cy="1692275"/>
          </a:xfrm>
          <a:prstGeom prst="rect">
            <a:avLst/>
          </a:prstGeom>
          <a:solidFill>
            <a:srgbClr val="24AB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>
              <a:defRPr/>
            </a:pP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012363" y="2316166"/>
            <a:ext cx="2789237" cy="366076"/>
          </a:xfrm>
          <a:prstGeom prst="rect">
            <a:avLst/>
          </a:prstGeom>
          <a:noFill/>
        </p:spPr>
        <p:txBody>
          <a:bodyPr lIns="127826" tIns="63920" rIns="127826" bIns="63920">
            <a:spAutoFit/>
          </a:bodyPr>
          <a:lstStyle/>
          <a:p>
            <a:pPr defTabSz="639125">
              <a:defRPr/>
            </a:pPr>
            <a:r>
              <a:rPr lang="en-GB" sz="1500" dirty="0">
                <a:solidFill>
                  <a:schemeClr val="bg1"/>
                </a:solidFill>
                <a:latin typeface="Century Gothic" pitchFamily="34" charset="0"/>
              </a:rPr>
              <a:t>Insert text here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7414-216A-4BF8-9D5B-8673DF6432AB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50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3490056"/>
            <a:ext cx="10881360" cy="267960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5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</a:defRPr>
            </a:lvl1pPr>
            <a:lvl2pPr marL="6391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825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73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65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56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47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38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30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8898909"/>
            <a:ext cx="2987040" cy="511175"/>
          </a:xfrm>
          <a:prstGeom prst="rect">
            <a:avLst/>
          </a:prstGeom>
        </p:spPr>
        <p:txBody>
          <a:bodyPr/>
          <a:lstStyle/>
          <a:p>
            <a:fld id="{DB41E7F1-DF08-4443-A5C5-D362976A9E07}" type="datetimeFigureOut">
              <a:rPr lang="en-GB" smtClean="0"/>
              <a:pPr/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3880" y="8898909"/>
            <a:ext cx="4053840" cy="5111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4480" y="8898909"/>
            <a:ext cx="2987040" cy="511175"/>
          </a:xfrm>
          <a:prstGeom prst="rect">
            <a:avLst/>
          </a:prstGeom>
        </p:spPr>
        <p:txBody>
          <a:bodyPr/>
          <a:lstStyle/>
          <a:p>
            <a:fld id="{6294FAC8-4CA0-4EBF-9069-C81CA919E5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erg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8609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18" y="751505"/>
            <a:ext cx="10881360" cy="1083223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" y="2077249"/>
            <a:ext cx="8961120" cy="821614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4500">
                <a:solidFill>
                  <a:schemeClr val="bg1"/>
                </a:solidFill>
              </a:defRPr>
            </a:lvl1pPr>
            <a:lvl2pPr marL="639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3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7" name="Picture 8" descr="VLOCKUP-B2 MASTER COLOU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6" y="8933859"/>
            <a:ext cx="3829368" cy="4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248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cycling and Resourc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38"/>
            <a:ext cx="12801600" cy="8669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18" y="751505"/>
            <a:ext cx="10881360" cy="1083223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" y="2077249"/>
            <a:ext cx="8961120" cy="821614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39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3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7" name="Picture 8" descr="VLOCKUP-B2 MASTER COLOU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6" y="8933859"/>
            <a:ext cx="3829368" cy="4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20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h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801600" cy="8631426"/>
          </a:xfrm>
          <a:prstGeom prst="rect">
            <a:avLst/>
          </a:prstGeom>
          <a:solidFill>
            <a:srgbClr val="5EC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rtlCol="0" anchor="ctr"/>
          <a:lstStyle/>
          <a:p>
            <a:pPr algn="ctr" defTabSz="639125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909" y="661261"/>
            <a:ext cx="6855162" cy="2037330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831" y="3083809"/>
            <a:ext cx="6389062" cy="1514111"/>
          </a:xfrm>
        </p:spPr>
        <p:txBody>
          <a:bodyPr wrap="square" anchor="ctr" anchorCtr="0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39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3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7" name="Picture 8" descr="VLOCKUP-B2 MASTER COLOU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6" y="8933859"/>
            <a:ext cx="3829368" cy="4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56" y="1187850"/>
            <a:ext cx="5594310" cy="62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25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378" y="1574643"/>
            <a:ext cx="12399716" cy="6955973"/>
          </a:xfrm>
        </p:spPr>
        <p:txBody>
          <a:bodyPr/>
          <a:lstStyle>
            <a:lvl1pPr marL="0" indent="0">
              <a:buNone/>
              <a:defRPr/>
            </a:lvl1pPr>
            <a:lvl2pPr marL="639125" indent="0">
              <a:buNone/>
              <a:defRPr/>
            </a:lvl2pPr>
            <a:lvl3pPr marL="1278253" indent="0">
              <a:buNone/>
              <a:defRPr/>
            </a:lvl3pPr>
            <a:lvl4pPr marL="1917381" indent="0">
              <a:buNone/>
              <a:defRPr/>
            </a:lvl4pPr>
            <a:lvl5pPr marL="25565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69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801600" cy="8631426"/>
          </a:xfrm>
          <a:prstGeom prst="rect">
            <a:avLst/>
          </a:prstGeom>
          <a:solidFill>
            <a:srgbClr val="5EC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rtlCol="0" anchor="ctr"/>
          <a:lstStyle/>
          <a:p>
            <a:pPr algn="ctr" defTabSz="639125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54" y="192005"/>
            <a:ext cx="11521440" cy="1083223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378" y="1574643"/>
            <a:ext cx="12399716" cy="695597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39125" indent="0">
              <a:buNone/>
              <a:defRPr>
                <a:solidFill>
                  <a:schemeClr val="bg1"/>
                </a:solidFill>
              </a:defRPr>
            </a:lvl2pPr>
            <a:lvl3pPr marL="1278253" indent="0">
              <a:buNone/>
              <a:defRPr>
                <a:solidFill>
                  <a:schemeClr val="bg1"/>
                </a:solidFill>
              </a:defRPr>
            </a:lvl3pPr>
            <a:lvl4pPr marL="1917381" indent="0">
              <a:buNone/>
              <a:defRPr>
                <a:solidFill>
                  <a:schemeClr val="bg1"/>
                </a:solidFill>
              </a:defRPr>
            </a:lvl4pPr>
            <a:lvl5pPr marL="255650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870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801600" cy="86314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rtlCol="0" anchor="ctr"/>
          <a:lstStyle/>
          <a:p>
            <a:pPr algn="ctr" defTabSz="639125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54" y="192005"/>
            <a:ext cx="11521440" cy="1083223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378" y="1574643"/>
            <a:ext cx="12399716" cy="695597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39125" indent="0">
              <a:buNone/>
              <a:defRPr>
                <a:solidFill>
                  <a:schemeClr val="bg1"/>
                </a:solidFill>
              </a:defRPr>
            </a:lvl2pPr>
            <a:lvl3pPr marL="1278253" indent="0">
              <a:buNone/>
              <a:defRPr>
                <a:solidFill>
                  <a:schemeClr val="bg1"/>
                </a:solidFill>
              </a:defRPr>
            </a:lvl3pPr>
            <a:lvl4pPr marL="1917381" indent="0">
              <a:buNone/>
              <a:defRPr>
                <a:solidFill>
                  <a:schemeClr val="bg1"/>
                </a:solidFill>
              </a:defRPr>
            </a:lvl4pPr>
            <a:lvl5pPr marL="255650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129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801600" cy="8631426"/>
          </a:xfrm>
          <a:prstGeom prst="rect">
            <a:avLst/>
          </a:prstGeom>
          <a:solidFill>
            <a:srgbClr val="565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rtlCol="0" anchor="ctr"/>
          <a:lstStyle/>
          <a:p>
            <a:pPr algn="ctr" defTabSz="639125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54" y="192005"/>
            <a:ext cx="11521440" cy="1083223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378" y="1574643"/>
            <a:ext cx="12399716" cy="6955973"/>
          </a:xfrm>
        </p:spPr>
        <p:txBody>
          <a:bodyPr/>
          <a:lstStyle>
            <a:lvl1pPr marL="0" indent="0">
              <a:buNone/>
              <a:defRPr/>
            </a:lvl1pPr>
            <a:lvl2pPr marL="639125" indent="0">
              <a:buNone/>
              <a:defRPr/>
            </a:lvl2pPr>
            <a:lvl3pPr marL="1278253" indent="0">
              <a:buNone/>
              <a:defRPr/>
            </a:lvl3pPr>
            <a:lvl4pPr marL="1917381" indent="0">
              <a:buNone/>
              <a:defRPr/>
            </a:lvl4pPr>
            <a:lvl5pPr marL="25565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83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400" b="0" i="1"/>
            </a:lvl1pPr>
          </a:lstStyle>
          <a:p>
            <a:r>
              <a:rPr lang="en-US" dirty="0" smtClean="0"/>
              <a:t>Inspiring excellence in resource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2C110-DADD-4F4D-9F0E-94C502C0BCFD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1956-9325-4BA4-B688-0D5B0E1722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301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8609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18" y="751505"/>
            <a:ext cx="10881360" cy="1083223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7" name="Picture 8" descr="VLOCKUP-B2 MASTER COLOU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6" y="8933859"/>
            <a:ext cx="3829368" cy="4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https://g.twimg.com/About_logoUsage.pn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2" t="11488" r="3165" b="12560"/>
          <a:stretch>
            <a:fillRect/>
          </a:stretch>
        </p:blipFill>
        <p:spPr bwMode="auto">
          <a:xfrm>
            <a:off x="1713340" y="1998672"/>
            <a:ext cx="453390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&quot;f&quot; Logo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80" y="1989833"/>
            <a:ext cx="480060" cy="480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Member-Logo-Examples.png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 r="40775"/>
          <a:stretch>
            <a:fillRect/>
          </a:stretch>
        </p:blipFill>
        <p:spPr bwMode="auto">
          <a:xfrm>
            <a:off x="825365" y="1989833"/>
            <a:ext cx="520065" cy="480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Logo for web">
            <a:hlinkClick r:id="rId10"/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75481"/>
          <a:stretch>
            <a:fillRect/>
          </a:stretch>
        </p:blipFill>
        <p:spPr bwMode="auto">
          <a:xfrm>
            <a:off x="307955" y="1994451"/>
            <a:ext cx="533400" cy="4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389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ycling and Resources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"/>
            <a:ext cx="12801600" cy="8685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18" y="751505"/>
            <a:ext cx="10881360" cy="1083223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7" name="Picture 8" descr="VLOCKUP-B2 MASTER COLOU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6" y="8933859"/>
            <a:ext cx="3829368" cy="4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https://g.twimg.com/About_logoUsage.pn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2" t="11488" r="3165" b="12560"/>
          <a:stretch>
            <a:fillRect/>
          </a:stretch>
        </p:blipFill>
        <p:spPr bwMode="auto">
          <a:xfrm>
            <a:off x="1713340" y="1998672"/>
            <a:ext cx="453390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&quot;f&quot; Logo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80" y="1989833"/>
            <a:ext cx="480060" cy="480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Member-Logo-Examples.png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 r="40775"/>
          <a:stretch>
            <a:fillRect/>
          </a:stretch>
        </p:blipFill>
        <p:spPr bwMode="auto">
          <a:xfrm>
            <a:off x="825365" y="1989833"/>
            <a:ext cx="520065" cy="480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Logo for web">
            <a:hlinkClick r:id="rId10"/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75481"/>
          <a:stretch>
            <a:fillRect/>
          </a:stretch>
        </p:blipFill>
        <p:spPr bwMode="auto">
          <a:xfrm>
            <a:off x="307955" y="1994451"/>
            <a:ext cx="533400" cy="4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93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801600" cy="8631426"/>
          </a:xfrm>
          <a:prstGeom prst="rect">
            <a:avLst/>
          </a:prstGeom>
          <a:solidFill>
            <a:srgbClr val="5EC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rtlCol="0" anchor="ctr"/>
          <a:lstStyle/>
          <a:p>
            <a:pPr algn="ctr" defTabSz="639125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18" y="274449"/>
            <a:ext cx="6955973" cy="2037330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7" name="Picture 8" descr="VLOCKUP-B2 MASTER COLOU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6" y="8933859"/>
            <a:ext cx="3829368" cy="4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https://g.twimg.com/About_logoUsage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2" t="11488" r="3165" b="12560"/>
          <a:stretch>
            <a:fillRect/>
          </a:stretch>
        </p:blipFill>
        <p:spPr bwMode="auto">
          <a:xfrm>
            <a:off x="1713340" y="2716400"/>
            <a:ext cx="453390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&quot;f&quot; Logo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80" y="2707561"/>
            <a:ext cx="480060" cy="480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Member-Logo-Examples.png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 r="40775"/>
          <a:stretch>
            <a:fillRect/>
          </a:stretch>
        </p:blipFill>
        <p:spPr bwMode="auto">
          <a:xfrm>
            <a:off x="825365" y="2707561"/>
            <a:ext cx="520065" cy="480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Logo for web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75481"/>
          <a:stretch>
            <a:fillRect/>
          </a:stretch>
        </p:blipFill>
        <p:spPr bwMode="auto">
          <a:xfrm>
            <a:off x="307955" y="2712180"/>
            <a:ext cx="533400" cy="4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56" y="1187850"/>
            <a:ext cx="5594310" cy="62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4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6169679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1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825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73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65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56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47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38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30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9C7B4-2F8B-4C5F-A2E6-E88A76BC7D91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F3D33-E512-4C85-A6C4-A35EF06217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35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E851D-BF3F-47B7-8E87-5FC1D522C624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0013A-D852-4544-A2D9-770357CBB7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10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3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125" indent="0">
              <a:buNone/>
              <a:defRPr sz="2800" b="1"/>
            </a:lvl2pPr>
            <a:lvl3pPr marL="1278253" indent="0">
              <a:buNone/>
              <a:defRPr sz="2500" b="1"/>
            </a:lvl3pPr>
            <a:lvl4pPr marL="1917381" indent="0">
              <a:buNone/>
              <a:defRPr sz="2200" b="1"/>
            </a:lvl4pPr>
            <a:lvl5pPr marL="2556506" indent="0">
              <a:buNone/>
              <a:defRPr sz="2200" b="1"/>
            </a:lvl5pPr>
            <a:lvl6pPr marL="3195641" indent="0">
              <a:buNone/>
              <a:defRPr sz="2200" b="1"/>
            </a:lvl6pPr>
            <a:lvl7pPr marL="3834772" indent="0">
              <a:buNone/>
              <a:defRPr sz="2200" b="1"/>
            </a:lvl7pPr>
            <a:lvl8pPr marL="4473899" indent="0">
              <a:buNone/>
              <a:defRPr sz="2200" b="1"/>
            </a:lvl8pPr>
            <a:lvl9pPr marL="511303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3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54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125" indent="0">
              <a:buNone/>
              <a:defRPr sz="2800" b="1"/>
            </a:lvl2pPr>
            <a:lvl3pPr marL="1278253" indent="0">
              <a:buNone/>
              <a:defRPr sz="2500" b="1"/>
            </a:lvl3pPr>
            <a:lvl4pPr marL="1917381" indent="0">
              <a:buNone/>
              <a:defRPr sz="2200" b="1"/>
            </a:lvl4pPr>
            <a:lvl5pPr marL="2556506" indent="0">
              <a:buNone/>
              <a:defRPr sz="2200" b="1"/>
            </a:lvl5pPr>
            <a:lvl6pPr marL="3195641" indent="0">
              <a:buNone/>
              <a:defRPr sz="2200" b="1"/>
            </a:lvl6pPr>
            <a:lvl7pPr marL="3834772" indent="0">
              <a:buNone/>
              <a:defRPr sz="2200" b="1"/>
            </a:lvl7pPr>
            <a:lvl8pPr marL="4473899" indent="0">
              <a:buNone/>
              <a:defRPr sz="2200" b="1"/>
            </a:lvl8pPr>
            <a:lvl9pPr marL="511303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54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5F16-8CB9-4122-8491-18D6E4B83180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963B-82BB-42BA-B8D8-36499B72F3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9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096D-0924-4CAF-A2AE-AAC9EB97A7C8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C392F-7877-47E4-9266-8AE9EBCBAD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64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E87DA-34A6-4E98-A345-19FE2C38B59E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D812-46ED-4BF8-AA39-66C53FDD9F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1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2" y="200914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009142"/>
            <a:ext cx="7156450" cy="656748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2" y="4084319"/>
            <a:ext cx="4211638" cy="4492309"/>
          </a:xfrm>
        </p:spPr>
        <p:txBody>
          <a:bodyPr/>
          <a:lstStyle>
            <a:lvl1pPr marL="0" indent="0">
              <a:buNone/>
              <a:defRPr sz="2000"/>
            </a:lvl1pPr>
            <a:lvl2pPr marL="639125" indent="0">
              <a:buNone/>
              <a:defRPr sz="1500"/>
            </a:lvl2pPr>
            <a:lvl3pPr marL="1278253" indent="0">
              <a:buNone/>
              <a:defRPr sz="1400"/>
            </a:lvl3pPr>
            <a:lvl4pPr marL="1917381" indent="0">
              <a:buNone/>
              <a:defRPr sz="1300"/>
            </a:lvl4pPr>
            <a:lvl5pPr marL="2556506" indent="0">
              <a:buNone/>
              <a:defRPr sz="1300"/>
            </a:lvl5pPr>
            <a:lvl6pPr marL="3195641" indent="0">
              <a:buNone/>
              <a:defRPr sz="1300"/>
            </a:lvl6pPr>
            <a:lvl7pPr marL="3834772" indent="0">
              <a:buNone/>
              <a:defRPr sz="1300"/>
            </a:lvl7pPr>
            <a:lvl8pPr marL="4473899" indent="0">
              <a:buNone/>
              <a:defRPr sz="1300"/>
            </a:lvl8pPr>
            <a:lvl9pPr marL="511303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5DE12-AFC9-481C-8A7A-154B6B03A9FF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C40B8-D9F6-4321-AF06-C4659A08E0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60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2057399"/>
            <a:ext cx="7680960" cy="4561206"/>
          </a:xfrm>
        </p:spPr>
        <p:txBody>
          <a:bodyPr rtlCol="0">
            <a:normAutofit/>
          </a:bodyPr>
          <a:lstStyle>
            <a:lvl1pPr marL="0" indent="0">
              <a:buNone/>
              <a:defRPr sz="4500"/>
            </a:lvl1pPr>
            <a:lvl2pPr marL="639125" indent="0">
              <a:buNone/>
              <a:defRPr sz="3900"/>
            </a:lvl2pPr>
            <a:lvl3pPr marL="1278253" indent="0">
              <a:buNone/>
              <a:defRPr sz="3400"/>
            </a:lvl3pPr>
            <a:lvl4pPr marL="1917381" indent="0">
              <a:buNone/>
              <a:defRPr sz="2800"/>
            </a:lvl4pPr>
            <a:lvl5pPr marL="2556506" indent="0">
              <a:buNone/>
              <a:defRPr sz="2800"/>
            </a:lvl5pPr>
            <a:lvl6pPr marL="3195641" indent="0">
              <a:buNone/>
              <a:defRPr sz="2800"/>
            </a:lvl6pPr>
            <a:lvl7pPr marL="3834772" indent="0">
              <a:buNone/>
              <a:defRPr sz="2800"/>
            </a:lvl7pPr>
            <a:lvl8pPr marL="4473899" indent="0">
              <a:buNone/>
              <a:defRPr sz="2800"/>
            </a:lvl8pPr>
            <a:lvl9pPr marL="5113031" indent="0">
              <a:buNone/>
              <a:defRPr sz="28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125" indent="0">
              <a:buNone/>
              <a:defRPr sz="1500"/>
            </a:lvl2pPr>
            <a:lvl3pPr marL="1278253" indent="0">
              <a:buNone/>
              <a:defRPr sz="1400"/>
            </a:lvl3pPr>
            <a:lvl4pPr marL="1917381" indent="0">
              <a:buNone/>
              <a:defRPr sz="1300"/>
            </a:lvl4pPr>
            <a:lvl5pPr marL="2556506" indent="0">
              <a:buNone/>
              <a:defRPr sz="1300"/>
            </a:lvl5pPr>
            <a:lvl6pPr marL="3195641" indent="0">
              <a:buNone/>
              <a:defRPr sz="1300"/>
            </a:lvl6pPr>
            <a:lvl7pPr marL="3834772" indent="0">
              <a:buNone/>
              <a:defRPr sz="1300"/>
            </a:lvl7pPr>
            <a:lvl8pPr marL="4473899" indent="0">
              <a:buNone/>
              <a:defRPr sz="1300"/>
            </a:lvl8pPr>
            <a:lvl9pPr marL="511303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4E82-7060-4E68-AFE4-9BB238A10ECF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C1980-D152-437F-8B2D-A9A7DE0B74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70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478963"/>
            <a:ext cx="12801600" cy="122237"/>
          </a:xfrm>
          <a:prstGeom prst="rect">
            <a:avLst/>
          </a:prstGeom>
          <a:solidFill>
            <a:srgbClr val="86B2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/>
          </a:p>
        </p:txBody>
      </p:sp>
      <p:pic>
        <p:nvPicPr>
          <p:cNvPr id="1027" name="Picture 9" descr="CIWM-ICON-WAVE_CROPPE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030"/>
            <a:ext cx="1280160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227138"/>
            <a:ext cx="12801600" cy="455612"/>
          </a:xfrm>
          <a:prstGeom prst="rect">
            <a:avLst/>
          </a:prstGeom>
          <a:solidFill>
            <a:srgbClr val="86B2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826" tIns="63920" rIns="127826" bIns="63920" anchor="ctr"/>
          <a:lstStyle/>
          <a:p>
            <a:pPr algn="ctr" defTabSz="6391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39762" y="1227138"/>
            <a:ext cx="11155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63920" rIns="0" bIns="63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Inspiring excellence in resource management</a:t>
            </a:r>
            <a:endParaRPr lang="en-GB" altLang="en-US" dirty="0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9763" y="2239964"/>
            <a:ext cx="11522076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9763" y="8899543"/>
            <a:ext cx="2987676" cy="511175"/>
          </a:xfrm>
          <a:prstGeom prst="rect">
            <a:avLst/>
          </a:prstGeom>
        </p:spPr>
        <p:txBody>
          <a:bodyPr vert="horz" wrap="square" lIns="127826" tIns="63920" rIns="127826" bIns="63920" numCol="1" anchor="ctr" anchorCtr="0" compatLnSpc="1">
            <a:prstTxWarp prst="textNoShape">
              <a:avLst/>
            </a:prstTxWarp>
          </a:bodyPr>
          <a:lstStyle>
            <a:lvl1pPr defTabSz="639125">
              <a:defRPr sz="15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658F24-CD16-4653-AAD1-03E75315BBCD}" type="datetimeFigureOut">
              <a:rPr lang="en-GB"/>
              <a:pPr>
                <a:defRPr/>
              </a:pPr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563" y="8899543"/>
            <a:ext cx="4054476" cy="511175"/>
          </a:xfrm>
          <a:prstGeom prst="rect">
            <a:avLst/>
          </a:prstGeom>
        </p:spPr>
        <p:txBody>
          <a:bodyPr vert="horz" lIns="127826" tIns="63920" rIns="127826" bIns="63920" rtlCol="0" anchor="ctr"/>
          <a:lstStyle>
            <a:lvl1pPr algn="ctr" defTabSz="639125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95142" y="1227157"/>
            <a:ext cx="733425" cy="511175"/>
          </a:xfrm>
          <a:prstGeom prst="rect">
            <a:avLst/>
          </a:prstGeom>
        </p:spPr>
        <p:txBody>
          <a:bodyPr vert="horz" wrap="square" lIns="127826" tIns="63920" rIns="127826" bIns="63920" numCol="1" anchor="ctr" anchorCtr="0" compatLnSpc="1">
            <a:prstTxWarp prst="textNoShape">
              <a:avLst/>
            </a:prstTxWarp>
          </a:bodyPr>
          <a:lstStyle>
            <a:lvl1pPr algn="r" defTabSz="639125">
              <a:defRPr sz="1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00CA0A-6C40-4875-882F-F6E3CB9304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" name="Picture 1" descr="SaRA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264414"/>
            <a:ext cx="5045989" cy="6519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6" r:id="rId10"/>
    <p:sldLayoutId id="2147483767" r:id="rId11"/>
    <p:sldLayoutId id="2147483768" r:id="rId12"/>
  </p:sldLayoutIdLst>
  <p:txStyles>
    <p:titleStyle>
      <a:lvl1pPr algn="l" defTabSz="638810" rtl="0" eaLnBrk="1" fontAlgn="base" hangingPunct="1">
        <a:spcBef>
          <a:spcPct val="0"/>
        </a:spcBef>
        <a:spcAft>
          <a:spcPct val="0"/>
        </a:spcAft>
        <a:defRPr sz="1500" b="0" i="1" kern="1200">
          <a:solidFill>
            <a:schemeClr val="bg1"/>
          </a:solidFill>
          <a:latin typeface="Century Gothic"/>
          <a:ea typeface="MS PGothic" pitchFamily="34" charset="-128"/>
          <a:cs typeface="Century Gothic"/>
        </a:defRPr>
      </a:lvl1pPr>
      <a:lvl2pPr algn="l" defTabSz="638810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Century Gothic" pitchFamily="34" charset="0"/>
          <a:ea typeface="MS PGothic" pitchFamily="34" charset="-128"/>
          <a:cs typeface="Century Gothic" pitchFamily="34" charset="0"/>
        </a:defRPr>
      </a:lvl2pPr>
      <a:lvl3pPr algn="l" defTabSz="638810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Century Gothic" pitchFamily="34" charset="0"/>
          <a:ea typeface="MS PGothic" pitchFamily="34" charset="-128"/>
          <a:cs typeface="Century Gothic" pitchFamily="34" charset="0"/>
        </a:defRPr>
      </a:lvl3pPr>
      <a:lvl4pPr algn="l" defTabSz="638810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Century Gothic" pitchFamily="34" charset="0"/>
          <a:ea typeface="MS PGothic" pitchFamily="34" charset="-128"/>
          <a:cs typeface="Century Gothic" pitchFamily="34" charset="0"/>
        </a:defRPr>
      </a:lvl4pPr>
      <a:lvl5pPr algn="l" defTabSz="638810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Century Gothic" pitchFamily="34" charset="0"/>
          <a:ea typeface="MS PGothic" pitchFamily="34" charset="-128"/>
          <a:cs typeface="Century Gothic" pitchFamily="34" charset="0"/>
        </a:defRPr>
      </a:lvl5pPr>
      <a:lvl6pPr marL="639125" algn="l" defTabSz="639125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entury Gothic" pitchFamily="34" charset="0"/>
          <a:ea typeface="MS PGothic" pitchFamily="34" charset="-128"/>
        </a:defRPr>
      </a:lvl6pPr>
      <a:lvl7pPr marL="1278253" algn="l" defTabSz="639125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entury Gothic" pitchFamily="34" charset="0"/>
          <a:ea typeface="MS PGothic" pitchFamily="34" charset="-128"/>
        </a:defRPr>
      </a:lvl7pPr>
      <a:lvl8pPr marL="1917381" algn="l" defTabSz="639125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entury Gothic" pitchFamily="34" charset="0"/>
          <a:ea typeface="MS PGothic" pitchFamily="34" charset="-128"/>
        </a:defRPr>
      </a:lvl8pPr>
      <a:lvl9pPr marL="2556506" algn="l" defTabSz="639125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Century Gothic" pitchFamily="34" charset="0"/>
          <a:ea typeface="MS PGothic" pitchFamily="34" charset="-128"/>
        </a:defRPr>
      </a:lvl9pPr>
    </p:titleStyle>
    <p:bodyStyle>
      <a:lvl1pPr marL="478712" indent="-478712" algn="l" defTabSz="638810" rtl="0" eaLnBrk="1" fontAlgn="base" hangingPunct="1">
        <a:spcBef>
          <a:spcPct val="20000"/>
        </a:spcBef>
        <a:spcAft>
          <a:spcPct val="0"/>
        </a:spcAft>
        <a:buClr>
          <a:srgbClr val="86B245"/>
        </a:buClr>
        <a:buFont typeface="Wingdings" pitchFamily="2" charset="2"/>
        <a:buChar char="§"/>
        <a:defRPr sz="4500" kern="1200">
          <a:solidFill>
            <a:srgbClr val="74716E"/>
          </a:solidFill>
          <a:latin typeface="Century Gothic"/>
          <a:ea typeface="MS PGothic" pitchFamily="34" charset="-128"/>
          <a:cs typeface="Century Gothic"/>
        </a:defRPr>
      </a:lvl1pPr>
      <a:lvl2pPr marL="1038268" indent="-399447" algn="l" defTabSz="638810" rtl="0" eaLnBrk="1" fontAlgn="base" hangingPunct="1">
        <a:spcBef>
          <a:spcPct val="20000"/>
        </a:spcBef>
        <a:spcAft>
          <a:spcPct val="0"/>
        </a:spcAft>
        <a:buClr>
          <a:srgbClr val="86B245"/>
        </a:buClr>
        <a:buFont typeface="Arial" charset="0"/>
        <a:buChar char="–"/>
        <a:defRPr sz="3900" kern="1200">
          <a:solidFill>
            <a:srgbClr val="74716E"/>
          </a:solidFill>
          <a:latin typeface="Century Gothic"/>
          <a:ea typeface="MS PGothic" pitchFamily="34" charset="-128"/>
          <a:cs typeface="Century Gothic"/>
        </a:defRPr>
      </a:lvl2pPr>
      <a:lvl3pPr marL="1597823" indent="-318613" algn="l" defTabSz="63881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74716E"/>
          </a:solidFill>
          <a:latin typeface="Century Gothic"/>
          <a:ea typeface="MS PGothic" pitchFamily="34" charset="-128"/>
          <a:cs typeface="Century Gothic"/>
        </a:defRPr>
      </a:lvl3pPr>
      <a:lvl4pPr marL="2236634" indent="-318613" algn="l" defTabSz="63881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74716E"/>
          </a:solidFill>
          <a:latin typeface="Century Gothic"/>
          <a:ea typeface="MS PGothic" pitchFamily="34" charset="-128"/>
          <a:cs typeface="Century Gothic"/>
        </a:defRPr>
      </a:lvl4pPr>
      <a:lvl5pPr marL="2875445" indent="-318613" algn="l" defTabSz="63881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rgbClr val="74716E"/>
          </a:solidFill>
          <a:latin typeface="Century Gothic"/>
          <a:ea typeface="MS PGothic" pitchFamily="34" charset="-128"/>
          <a:cs typeface="Century Gothic"/>
        </a:defRPr>
      </a:lvl5pPr>
      <a:lvl6pPr marL="3515205" indent="-319564" algn="l" defTabSz="639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4333" indent="-319564" algn="l" defTabSz="639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3466" indent="-319564" algn="l" defTabSz="639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2595" indent="-319564" algn="l" defTabSz="639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125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3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7381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6506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5641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4772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3899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3031" algn="l" defTabSz="6391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774" y="261111"/>
            <a:ext cx="11521440" cy="1083223"/>
          </a:xfrm>
          <a:prstGeom prst="rect">
            <a:avLst/>
          </a:prstGeom>
        </p:spPr>
        <p:txBody>
          <a:bodyPr vert="horz" lIns="127826" tIns="63920" rIns="127826" bIns="639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378" y="1574642"/>
            <a:ext cx="11521440" cy="6336348"/>
          </a:xfrm>
          <a:prstGeom prst="rect">
            <a:avLst/>
          </a:prstGeom>
        </p:spPr>
        <p:txBody>
          <a:bodyPr vert="horz" lIns="127826" tIns="63920" rIns="127826" bIns="639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7" name="Picture 8" descr="VLOCKUP-B2 MASTER COLOUR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6" y="8933859"/>
            <a:ext cx="3829368" cy="4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7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</p:sldLayoutIdLst>
  <p:txStyles>
    <p:titleStyle>
      <a:lvl1pPr algn="l" defTabSz="1278253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47" indent="-479347" algn="l" defTabSz="1278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586" indent="-399447" algn="l" defTabSz="12782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7823" indent="-319564" algn="l" defTabSz="1278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36949" indent="-319564" algn="l" defTabSz="12782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6077" indent="-319564" algn="l" defTabSz="12782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5205" indent="-319564" algn="l" defTabSz="1278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4333" indent="-319564" algn="l" defTabSz="1278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3466" indent="-319564" algn="l" defTabSz="1278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2595" indent="-319564" algn="l" defTabSz="12782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125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3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7381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6506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5641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4772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3899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3031" algn="l" defTabSz="127825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2705245"/>
            <a:ext cx="11869948" cy="3125147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endParaRPr lang="en-GB" sz="4500" dirty="0">
              <a:solidFill>
                <a:srgbClr val="3C216A"/>
              </a:solidFill>
              <a:latin typeface="Century Gothic" pitchFamily="34" charset="0"/>
            </a:endParaRPr>
          </a:p>
          <a:p>
            <a:pPr>
              <a:spcBef>
                <a:spcPts val="1681"/>
              </a:spcBef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Welcome to the </a:t>
            </a:r>
          </a:p>
          <a:p>
            <a:pPr>
              <a:spcBef>
                <a:spcPts val="1681"/>
              </a:spcBef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Sustainability &amp; Resource Awards </a:t>
            </a:r>
          </a:p>
          <a:p>
            <a:pPr>
              <a:spcBef>
                <a:spcPts val="1681"/>
              </a:spcBef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2016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Waste Regulation Award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 err="1">
                <a:solidFill>
                  <a:srgbClr val="584988"/>
                </a:solidFill>
                <a:latin typeface="Century Gothic" pitchFamily="34" charset="0"/>
              </a:rPr>
              <a:t>Wilshee’s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Waste &amp; Recycling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8" y="4800600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4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17790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327802" y="3705194"/>
            <a:ext cx="12145993" cy="2467156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 smtClean="0">
                <a:solidFill>
                  <a:srgbClr val="584988"/>
                </a:solidFill>
                <a:latin typeface="Century Gothic" pitchFamily="34" charset="0"/>
              </a:rPr>
              <a:t>Mick George</a:t>
            </a:r>
            <a:endParaRPr lang="en-GB" sz="66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51" y="7557531"/>
            <a:ext cx="2541493" cy="7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1" y="2184299"/>
            <a:ext cx="12801599" cy="2467156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AMCS Group </a:t>
            </a: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Industry </a:t>
            </a: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Leader of the </a:t>
            </a: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Year</a:t>
            </a:r>
            <a:endParaRPr lang="fr-FR" sz="50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12" y="5572028"/>
            <a:ext cx="4213975" cy="20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80628"/>
            <a:ext cx="12801600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Ray Georgeson MBE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3" y="4489483"/>
            <a:ext cx="2264234" cy="301897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8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80628"/>
            <a:ext cx="12801600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Julie Hill MBE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3" y="4472705"/>
            <a:ext cx="2264234" cy="301897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5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80628"/>
            <a:ext cx="12801600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Dominic Hogg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3" y="4355260"/>
            <a:ext cx="2264234" cy="301897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9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80628"/>
            <a:ext cx="12801600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Lee Marshall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3" y="4413983"/>
            <a:ext cx="2264234" cy="301897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2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80628"/>
            <a:ext cx="12801600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David Palmer-Jones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3" y="4405594"/>
            <a:ext cx="2264234" cy="301897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44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80628"/>
            <a:ext cx="12801600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Sophie Thomas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31" y="4333944"/>
            <a:ext cx="2792737" cy="306502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8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68203"/>
            <a:ext cx="11869948" cy="1896431"/>
          </a:xfrm>
          <a:ln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Waste Regulation Award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431983" y="4068681"/>
            <a:ext cx="9937631" cy="15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John Galvin MBE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1982" y="6491064"/>
            <a:ext cx="9937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3C216A"/>
                </a:solidFill>
                <a:latin typeface="Century Gothic" panose="020B0502020202020204" pitchFamily="34" charset="0"/>
              </a:rPr>
              <a:t>‘A two–part perspective on tackling and preventing waste crime and entrenched poor performance in the waste industry’</a:t>
            </a:r>
          </a:p>
        </p:txBody>
      </p:sp>
    </p:spTree>
    <p:extLst>
      <p:ext uri="{BB962C8B-B14F-4D97-AF65-F5344CB8AC3E}">
        <p14:creationId xmlns:p14="http://schemas.microsoft.com/office/powerpoint/2010/main" val="42025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28918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327801" y="3888074"/>
            <a:ext cx="12145993" cy="2467156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Ray Georgeson MBE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17" y="7288300"/>
            <a:ext cx="2448363" cy="11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Congratulations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to 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all of today’s winners </a:t>
            </a:r>
          </a:p>
        </p:txBody>
      </p:sp>
    </p:spTree>
    <p:extLst>
      <p:ext uri="{BB962C8B-B14F-4D97-AF65-F5344CB8AC3E}">
        <p14:creationId xmlns:p14="http://schemas.microsoft.com/office/powerpoint/2010/main" val="41377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94" y="2024660"/>
            <a:ext cx="3181012" cy="154066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6516" y="3995277"/>
            <a:ext cx="11448567" cy="805323"/>
            <a:chOff x="336570" y="3921451"/>
            <a:chExt cx="11448567" cy="8053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70" y="4064396"/>
              <a:ext cx="2247544" cy="5194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52" y="3941383"/>
              <a:ext cx="2247544" cy="7654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711" y="3921451"/>
              <a:ext cx="2253144" cy="8053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593" y="4083443"/>
              <a:ext cx="2247544" cy="48133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6" y="5584774"/>
            <a:ext cx="2247544" cy="995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74" y="5381665"/>
            <a:ext cx="2351494" cy="9577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82" y="5604727"/>
            <a:ext cx="2247544" cy="6312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539" y="5310103"/>
            <a:ext cx="2247544" cy="122053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07253" y="7090214"/>
            <a:ext cx="10987094" cy="1324598"/>
            <a:chOff x="1137989" y="7061523"/>
            <a:chExt cx="10987094" cy="13245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989" y="7061523"/>
              <a:ext cx="1324598" cy="132459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650" y="7122289"/>
              <a:ext cx="2285927" cy="120306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640" y="7122289"/>
              <a:ext cx="1570454" cy="120306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158" y="7330345"/>
              <a:ext cx="2691925" cy="786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5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3240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7800" dirty="0" smtClean="0">
                <a:solidFill>
                  <a:srgbClr val="584988"/>
                </a:solidFill>
                <a:latin typeface="Century Gothic" pitchFamily="34" charset="0"/>
              </a:rPr>
              <a:t>Save the date: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584988"/>
                </a:solidFill>
                <a:latin typeface="Century Gothic" pitchFamily="34" charset="0"/>
              </a:rPr>
              <a:t>Next year’s event will be on the 2 November 2017</a:t>
            </a:r>
            <a:endParaRPr lang="en-GB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6266688"/>
            <a:ext cx="10192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To sponsor on these prestigious awards please contact Ginny Hunter on 01604 823346 or email </a:t>
            </a:r>
            <a:r>
              <a:rPr lang="en-GB" sz="3000" dirty="0" smtClean="0">
                <a:solidFill>
                  <a:srgbClr val="584988"/>
                </a:solidFill>
                <a:latin typeface="Century Gothic" panose="020B0502020202020204" pitchFamily="34" charset="0"/>
              </a:rPr>
              <a:t>ginny.hunter@ciwm.co.uk</a:t>
            </a:r>
            <a:endParaRPr lang="en-GB" sz="3000" dirty="0">
              <a:solidFill>
                <a:srgbClr val="58498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James 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Jackson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Award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68203"/>
            <a:ext cx="11869948" cy="1896431"/>
          </a:xfrm>
          <a:ln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James 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Jackson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Award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4869" y="6748498"/>
            <a:ext cx="9031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3C216A"/>
                </a:solidFill>
                <a:latin typeface="Century Gothic" panose="020B0502020202020204" pitchFamily="34" charset="0"/>
              </a:rPr>
              <a:t>' Source segregation and food waste prevention activities in high-density households in a deprived urban area’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31983" y="4140679"/>
            <a:ext cx="9937631" cy="236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Professor Ian </a:t>
            </a:r>
            <a:r>
              <a:rPr lang="en-GB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Williams, </a:t>
            </a:r>
            <a:br>
              <a:rPr lang="en-GB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Peter Shaw &amp; Andrea </a:t>
            </a:r>
            <a:r>
              <a:rPr lang="en-GB" sz="4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Rispo</a:t>
            </a:r>
            <a:endParaRPr lang="en-GB" sz="48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PEEL People’s Cup</a:t>
            </a:r>
          </a:p>
        </p:txBody>
      </p:sp>
    </p:spTree>
    <p:extLst>
      <p:ext uri="{BB962C8B-B14F-4D97-AF65-F5344CB8AC3E}">
        <p14:creationId xmlns:p14="http://schemas.microsoft.com/office/powerpoint/2010/main" val="30048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68203"/>
            <a:ext cx="11869948" cy="1896431"/>
          </a:xfrm>
          <a:ln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Red Industries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431984" y="3876826"/>
            <a:ext cx="9937631" cy="15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endParaRPr lang="en-GB" sz="4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87" y="4800600"/>
            <a:ext cx="356542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7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68203"/>
            <a:ext cx="11869948" cy="1896431"/>
          </a:xfrm>
          <a:ln>
            <a:noFill/>
          </a:ln>
        </p:spPr>
        <p:txBody>
          <a:bodyPr anchor="t">
            <a:normAutofit fontScale="85000" lnSpcReduction="1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Severn Trent Coleshill Food Waste Plant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431984" y="3869235"/>
            <a:ext cx="9937631" cy="14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endParaRPr lang="en-GB" sz="4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7" y="4798566"/>
            <a:ext cx="4064583" cy="2289715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1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68203"/>
            <a:ext cx="11869948" cy="1896431"/>
          </a:xfrm>
          <a:ln>
            <a:noFill/>
          </a:ln>
        </p:spPr>
        <p:txBody>
          <a:bodyPr anchor="t">
            <a:normAutofit fontScale="85000" lnSpcReduction="1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Suffolk Energy from Waste Facility - SUEZ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078301" y="3864634"/>
            <a:ext cx="10644997" cy="15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endParaRPr lang="en-GB" sz="4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7" y="4613543"/>
            <a:ext cx="4064583" cy="266230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7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25285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939856"/>
            <a:ext cx="11869948" cy="2936432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7100" dirty="0">
                <a:solidFill>
                  <a:srgbClr val="584988"/>
                </a:solidFill>
                <a:latin typeface="Century Gothic" pitchFamily="34" charset="0"/>
              </a:rPr>
              <a:t>Suffolk Energy from Waste Facility - SUEZ</a:t>
            </a: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2532718"/>
            <a:ext cx="11869948" cy="4195887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endParaRPr lang="en-GB" sz="4500" dirty="0">
              <a:solidFill>
                <a:srgbClr val="3C216A"/>
              </a:solidFill>
              <a:latin typeface="Century Gothic" pitchFamily="34" charset="0"/>
            </a:endParaRP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Chris Murphy</a:t>
            </a: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Deputy Chief </a:t>
            </a: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Executive </a:t>
            </a:r>
            <a:b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CIWM</a:t>
            </a:r>
          </a:p>
        </p:txBody>
      </p:sp>
    </p:spTree>
    <p:extLst>
      <p:ext uri="{BB962C8B-B14F-4D97-AF65-F5344CB8AC3E}">
        <p14:creationId xmlns:p14="http://schemas.microsoft.com/office/powerpoint/2010/main" val="25031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209027"/>
            <a:ext cx="11869948" cy="3623094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Highly commended</a:t>
            </a: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Red </a:t>
            </a:r>
            <a:r>
              <a:rPr lang="en-GB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Industries</a:t>
            </a: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Severn </a:t>
            </a:r>
            <a:r>
              <a:rPr lang="en-GB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Trent Coleshill Food Waste Plant </a:t>
            </a:r>
            <a:endParaRPr lang="en-GB" sz="5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5" y="2501661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Roger Hewitt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Learning &amp; Development 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Award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98" y="6176512"/>
            <a:ext cx="4020003" cy="14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353568" y="2209743"/>
            <a:ext cx="12118848" cy="1896431"/>
          </a:xfrm>
          <a:ln>
            <a:noFill/>
          </a:ln>
        </p:spPr>
        <p:txBody>
          <a:bodyPr anchor="t">
            <a:normAutofit fontScale="775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Education Team, Trident Park, Cardiff (</a:t>
            </a:r>
            <a:r>
              <a:rPr lang="en-GB" sz="5400" dirty="0" err="1">
                <a:solidFill>
                  <a:srgbClr val="584988"/>
                </a:solidFill>
                <a:latin typeface="Century Gothic" pitchFamily="34" charset="0"/>
              </a:rPr>
              <a:t>Viridor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)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20769" y="3869235"/>
            <a:ext cx="12560061" cy="14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4000" dirty="0">
              <a:solidFill>
                <a:prstClr val="black">
                  <a:lumMod val="50000"/>
                  <a:lumOff val="50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00" y="4747926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1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836763" y="3891089"/>
            <a:ext cx="11128074" cy="14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4000" dirty="0">
              <a:solidFill>
                <a:prstClr val="black">
                  <a:lumMod val="50000"/>
                  <a:lumOff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3568" y="2209743"/>
            <a:ext cx="12118848" cy="189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Milton Keynes College: Offender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8" y="4938490"/>
            <a:ext cx="4064583" cy="228294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6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465826" y="3903740"/>
            <a:ext cx="11869948" cy="14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4000" dirty="0">
              <a:solidFill>
                <a:prstClr val="black">
                  <a:lumMod val="50000"/>
                  <a:lumOff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353568" y="2209743"/>
            <a:ext cx="12118848" cy="189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dirty="0">
                <a:solidFill>
                  <a:srgbClr val="584988"/>
                </a:solidFill>
                <a:latin typeface="Century Gothic" pitchFamily="34" charset="0"/>
              </a:rPr>
              <a:t>Sustainable Resource Management Team – Cambrian Training Company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8" y="4943213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7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6500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5" y="3235892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Milton Keynes College: </a:t>
            </a:r>
            <a:r>
              <a:rPr lang="en-GB" sz="66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66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6600" dirty="0" smtClean="0">
                <a:solidFill>
                  <a:srgbClr val="584988"/>
                </a:solidFill>
                <a:latin typeface="Century Gothic" pitchFamily="34" charset="0"/>
              </a:rPr>
              <a:t>Offender </a:t>
            </a: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75" y="6594250"/>
            <a:ext cx="2851249" cy="10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2256673"/>
            <a:ext cx="11869948" cy="2349833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 err="1">
                <a:solidFill>
                  <a:srgbClr val="584988"/>
                </a:solidFill>
                <a:latin typeface="Century Gothic" pitchFamily="34" charset="0"/>
              </a:rPr>
              <a:t>Opensky</a:t>
            </a: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 Data </a:t>
            </a: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Systems Award </a:t>
            </a:r>
            <a:b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For </a:t>
            </a: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Demonstrating </a:t>
            </a: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Project Innovation</a:t>
            </a:r>
            <a:endParaRPr lang="en-GB" sz="200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64" y="5778708"/>
            <a:ext cx="4379472" cy="14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Aquapak </a:t>
            </a:r>
            <a:r>
              <a:rPr lang="fr-FR" sz="5400" dirty="0" err="1">
                <a:solidFill>
                  <a:srgbClr val="584988"/>
                </a:solidFill>
                <a:latin typeface="Century Gothic" pitchFamily="34" charset="0"/>
              </a:rPr>
              <a:t>Polymers</a:t>
            </a: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 Ltd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42" y="4367840"/>
            <a:ext cx="3626116" cy="270749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7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Jaguar Land Rover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97" y="4942407"/>
            <a:ext cx="3789181" cy="235560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2" y="4942406"/>
            <a:ext cx="4061393" cy="235560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1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94" y="2024660"/>
            <a:ext cx="3181012" cy="154066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6516" y="3995277"/>
            <a:ext cx="11448567" cy="805323"/>
            <a:chOff x="336570" y="3921451"/>
            <a:chExt cx="11448567" cy="8053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70" y="4064396"/>
              <a:ext cx="2247544" cy="5194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52" y="3941383"/>
              <a:ext cx="2247544" cy="7654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711" y="3921451"/>
              <a:ext cx="2253144" cy="8053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593" y="4083443"/>
              <a:ext cx="2247544" cy="48133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6" y="5584774"/>
            <a:ext cx="2247544" cy="995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74" y="5381665"/>
            <a:ext cx="2351494" cy="9577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82" y="5604727"/>
            <a:ext cx="2247544" cy="6312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539" y="5310103"/>
            <a:ext cx="2247544" cy="122053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07253" y="7090214"/>
            <a:ext cx="10987094" cy="1324598"/>
            <a:chOff x="1137989" y="7061523"/>
            <a:chExt cx="10987094" cy="13245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989" y="7061523"/>
              <a:ext cx="1324598" cy="132459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650" y="7122289"/>
              <a:ext cx="2285927" cy="120306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640" y="7122289"/>
              <a:ext cx="1570454" cy="120306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158" y="7330345"/>
              <a:ext cx="2691925" cy="786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0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Ramboll Environ, Coal Authority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&amp;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Environment Agency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76" y="4727362"/>
            <a:ext cx="3853005" cy="2889753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18" y="4817378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1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Recycling Technologies Ltd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21" y="4612273"/>
            <a:ext cx="4157919" cy="288975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20" y="4612273"/>
            <a:ext cx="4334631" cy="288975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34115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5" y="34467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fr-FR" sz="6600" dirty="0">
                <a:solidFill>
                  <a:srgbClr val="584988"/>
                </a:solidFill>
                <a:latin typeface="Century Gothic" pitchFamily="34" charset="0"/>
              </a:rPr>
              <a:t>Jaguar Land Rover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35" y="7263825"/>
            <a:ext cx="2703727" cy="9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2256673"/>
            <a:ext cx="11869948" cy="2349833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Hills Waste Solutions Best Recycling Project </a:t>
            </a: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Award</a:t>
            </a:r>
            <a:endParaRPr lang="en-GB" sz="200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63" y="6170825"/>
            <a:ext cx="4783274" cy="10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GJD Services Ltd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51" y="4652248"/>
            <a:ext cx="4239873" cy="282658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05" y="4711396"/>
            <a:ext cx="4062427" cy="2708285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Jaguar Land Rover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96" y="4801287"/>
            <a:ext cx="4238845" cy="263514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19" y="4829381"/>
            <a:ext cx="4065600" cy="2581656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7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Network Rail Route Services,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Supply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Chain Operations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01" y="4662607"/>
            <a:ext cx="3853005" cy="2889753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42" y="4964034"/>
            <a:ext cx="4059585" cy="228690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5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Surrey </a:t>
            </a:r>
            <a:r>
              <a:rPr lang="fr-FR" sz="5400" dirty="0" err="1">
                <a:solidFill>
                  <a:srgbClr val="584988"/>
                </a:solidFill>
                <a:latin typeface="Century Gothic" pitchFamily="34" charset="0"/>
              </a:rPr>
              <a:t>Waste</a:t>
            </a: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 Partnership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63" y="4635177"/>
            <a:ext cx="3612962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18" y="4635177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6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15999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586596" y="1897811"/>
            <a:ext cx="11628408" cy="212209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6000" dirty="0">
                <a:solidFill>
                  <a:srgbClr val="584988"/>
                </a:solidFill>
                <a:latin typeface="Century Gothic" pitchFamily="34" charset="0"/>
              </a:rPr>
              <a:t>#</a:t>
            </a:r>
            <a:r>
              <a:rPr lang="en-GB" sz="6000" dirty="0" err="1" smtClean="0">
                <a:solidFill>
                  <a:srgbClr val="584988"/>
                </a:solidFill>
                <a:latin typeface="Century Gothic" pitchFamily="34" charset="0"/>
              </a:rPr>
              <a:t>ciwmawards</a:t>
            </a:r>
            <a:r>
              <a:rPr lang="en-GB" sz="6000" dirty="0" smtClean="0">
                <a:solidFill>
                  <a:srgbClr val="584988"/>
                </a:solidFill>
                <a:latin typeface="Century Gothic" pitchFamily="34" charset="0"/>
              </a:rPr>
              <a:t> </a:t>
            </a:r>
            <a:endParaRPr lang="en-GB" sz="60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768" y="4244196"/>
            <a:ext cx="3368064" cy="27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5" y="3670945"/>
            <a:ext cx="11869948" cy="2349833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Network Rail Route Services, </a:t>
            </a:r>
            <a:b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Supply Chain Operations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17" y="7652451"/>
            <a:ext cx="2874763" cy="6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16217"/>
            <a:ext cx="11869948" cy="2349833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The Best Reuse &amp; Waste </a:t>
            </a: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Prevention Project </a:t>
            </a: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Award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43" y="5980990"/>
            <a:ext cx="3843514" cy="17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Costain Skanska JV C412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Bond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Street Station (Crossrail)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91" y="5075589"/>
            <a:ext cx="4243184" cy="2567126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44" y="5004292"/>
            <a:ext cx="4024339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9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800" dirty="0">
                <a:solidFill>
                  <a:srgbClr val="584988"/>
                </a:solidFill>
                <a:latin typeface="Century Gothic" pitchFamily="34" charset="0"/>
              </a:rPr>
              <a:t>Green Move Out </a:t>
            </a:r>
            <a:r>
              <a:rPr lang="fr-FR" sz="4800" dirty="0" err="1" smtClean="0">
                <a:solidFill>
                  <a:srgbClr val="584988"/>
                </a:solidFill>
                <a:latin typeface="Century Gothic" pitchFamily="34" charset="0"/>
              </a:rPr>
              <a:t>Campaign</a:t>
            </a:r>
            <a:r>
              <a:rPr lang="fr-FR" sz="4800" dirty="0" smtClean="0">
                <a:solidFill>
                  <a:srgbClr val="584988"/>
                </a:solidFill>
                <a:latin typeface="Century Gothic" pitchFamily="34" charset="0"/>
              </a:rPr>
              <a:t> </a:t>
            </a:r>
            <a:br>
              <a:rPr lang="fr-FR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fr-FR" sz="4800" dirty="0" smtClean="0">
                <a:solidFill>
                  <a:srgbClr val="584988"/>
                </a:solidFill>
                <a:latin typeface="Century Gothic" pitchFamily="34" charset="0"/>
              </a:rPr>
              <a:t>(Durham </a:t>
            </a:r>
            <a:r>
              <a:rPr lang="fr-FR" sz="4800" dirty="0" err="1" smtClean="0">
                <a:solidFill>
                  <a:srgbClr val="584988"/>
                </a:solidFill>
                <a:latin typeface="Century Gothic" pitchFamily="34" charset="0"/>
              </a:rPr>
              <a:t>County</a:t>
            </a:r>
            <a:r>
              <a:rPr lang="fr-FR" sz="4800" dirty="0" smtClean="0">
                <a:solidFill>
                  <a:srgbClr val="584988"/>
                </a:solidFill>
                <a:latin typeface="Century Gothic" pitchFamily="34" charset="0"/>
              </a:rPr>
              <a:t> Council)</a:t>
            </a:r>
            <a:endParaRPr lang="en-GB" sz="48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8" y="4702289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6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Melton Foods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in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Partnership with </a:t>
            </a:r>
            <a:r>
              <a:rPr lang="en-GB" sz="4800" dirty="0" err="1">
                <a:solidFill>
                  <a:srgbClr val="584988"/>
                </a:solidFill>
                <a:latin typeface="Century Gothic" pitchFamily="34" charset="0"/>
              </a:rPr>
              <a:t>Veris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 Strategies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23" y="4731596"/>
            <a:ext cx="4238929" cy="281888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57" y="4790583"/>
            <a:ext cx="4061523" cy="2700913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Sustainability Lab –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Bangor 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University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28" y="4714373"/>
            <a:ext cx="4047041" cy="288688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31" y="4804447"/>
            <a:ext cx="3794498" cy="270674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4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Warwickshire </a:t>
            </a:r>
            <a:r>
              <a:rPr lang="fr-FR" sz="5400" dirty="0" err="1">
                <a:solidFill>
                  <a:srgbClr val="584988"/>
                </a:solidFill>
                <a:latin typeface="Century Gothic" pitchFamily="34" charset="0"/>
              </a:rPr>
              <a:t>County</a:t>
            </a: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 Council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974" y="4746308"/>
            <a:ext cx="4236907" cy="238679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8" y="4584843"/>
            <a:ext cx="4044361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30360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853825"/>
            <a:ext cx="11869948" cy="2349833"/>
          </a:xfrm>
          <a:ln>
            <a:noFill/>
          </a:ln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200" dirty="0">
                <a:solidFill>
                  <a:srgbClr val="584988"/>
                </a:solidFill>
                <a:latin typeface="Century Gothic" pitchFamily="34" charset="0"/>
              </a:rPr>
              <a:t>Costain Skanska JV C412 </a:t>
            </a:r>
            <a:br>
              <a:rPr lang="en-GB" sz="6200" dirty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6200" dirty="0">
                <a:solidFill>
                  <a:srgbClr val="584988"/>
                </a:solidFill>
                <a:latin typeface="Century Gothic" pitchFamily="34" charset="0"/>
              </a:rPr>
              <a:t>Bond Street Station (Crossrail)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46" y="7544629"/>
            <a:ext cx="2404907" cy="10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16217"/>
            <a:ext cx="11869948" cy="2349833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Best Resources Project by </a:t>
            </a: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Facilities </a:t>
            </a: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Management Award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81" y="5873224"/>
            <a:ext cx="4258838" cy="17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2532718"/>
            <a:ext cx="11869948" cy="4195887"/>
          </a:xfrm>
          <a:ln>
            <a:noFill/>
          </a:ln>
        </p:spPr>
        <p:txBody>
          <a:bodyPr>
            <a:normAutofit/>
          </a:bodyPr>
          <a:lstStyle/>
          <a:p>
            <a:endParaRPr lang="en-GB" sz="4500" dirty="0">
              <a:solidFill>
                <a:srgbClr val="3C216A"/>
              </a:solidFill>
              <a:latin typeface="Century Gothic" pitchFamily="34" charset="0"/>
            </a:endParaRP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400" dirty="0" smtClean="0">
                <a:solidFill>
                  <a:srgbClr val="584988"/>
                </a:solidFill>
                <a:latin typeface="Century Gothic" pitchFamily="34" charset="0"/>
              </a:rPr>
              <a:t>LUNCH</a:t>
            </a:r>
            <a:endParaRPr lang="en-GB" sz="124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Bangor University #</a:t>
            </a:r>
            <a:r>
              <a:rPr lang="en-GB" sz="5400" dirty="0" err="1">
                <a:solidFill>
                  <a:srgbClr val="584988"/>
                </a:solidFill>
                <a:latin typeface="Century Gothic" pitchFamily="34" charset="0"/>
              </a:rPr>
              <a:t>LoveHalls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21" y="4629051"/>
            <a:ext cx="4041613" cy="288975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48" y="4719067"/>
            <a:ext cx="3789820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6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2034920"/>
            <a:ext cx="12853359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Bridport Household Recycling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Centre: </a:t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Dorset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Waste Partnership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96" y="4801163"/>
            <a:ext cx="4243184" cy="282878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45" y="4863962"/>
            <a:ext cx="4064948" cy="270319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8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Guy’s and St Thomas’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NHS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Foundation Trust with Bywaters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71" y="4710584"/>
            <a:ext cx="2167315" cy="2889753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14" y="4800600"/>
            <a:ext cx="2032291" cy="270972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9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77181"/>
            <a:ext cx="12801600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400" dirty="0">
                <a:solidFill>
                  <a:srgbClr val="584988"/>
                </a:solidFill>
                <a:latin typeface="Century Gothic" pitchFamily="34" charset="0"/>
              </a:rPr>
              <a:t>ZSL London and Whipsnade Zoo </a:t>
            </a:r>
            <a:r>
              <a:rPr lang="en-GB" sz="44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4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400" dirty="0" smtClean="0">
                <a:solidFill>
                  <a:srgbClr val="584988"/>
                </a:solidFill>
                <a:latin typeface="Century Gothic" pitchFamily="34" charset="0"/>
              </a:rPr>
              <a:t>(</a:t>
            </a:r>
            <a:r>
              <a:rPr lang="en-GB" sz="4400" dirty="0">
                <a:solidFill>
                  <a:srgbClr val="584988"/>
                </a:solidFill>
                <a:latin typeface="Century Gothic" pitchFamily="34" charset="0"/>
              </a:rPr>
              <a:t>in partnership with ACM Environmental Plc)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90" y="4800600"/>
            <a:ext cx="4241526" cy="282768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60" y="4859581"/>
            <a:ext cx="4054446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4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42396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768384"/>
            <a:ext cx="11869948" cy="2349833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Bangor University #</a:t>
            </a:r>
            <a:r>
              <a:rPr lang="en-GB" sz="6600" dirty="0" err="1">
                <a:solidFill>
                  <a:srgbClr val="584988"/>
                </a:solidFill>
                <a:latin typeface="Century Gothic" pitchFamily="34" charset="0"/>
              </a:rPr>
              <a:t>LoveHalls</a:t>
            </a:r>
            <a:endParaRPr lang="en-GB" sz="66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6" y="7030549"/>
            <a:ext cx="3153547" cy="12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-1" y="2128542"/>
            <a:ext cx="12801600" cy="2723874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Hako Machines </a:t>
            </a: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Best </a:t>
            </a: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Innovation in </a:t>
            </a: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Vehicle, </a:t>
            </a:r>
            <a:b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Plant &amp; Equipment Award </a:t>
            </a:r>
            <a:endParaRPr lang="en-GB" sz="50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2" y="6332724"/>
            <a:ext cx="4237875" cy="11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airBOSS Wheel &amp; Tyre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47" y="4604015"/>
            <a:ext cx="2933495" cy="288949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57" y="4694023"/>
            <a:ext cx="2750738" cy="2709476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03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89" y="4800600"/>
            <a:ext cx="2673022" cy="288975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5400" dirty="0">
                <a:solidFill>
                  <a:srgbClr val="584988"/>
                </a:solidFill>
                <a:latin typeface="Century Gothic" pitchFamily="34" charset="0"/>
              </a:rPr>
              <a:t>BrakeSafe – Vision Techniques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CMS </a:t>
            </a:r>
            <a:r>
              <a:rPr lang="en-GB" sz="5400" dirty="0" err="1">
                <a:solidFill>
                  <a:srgbClr val="584988"/>
                </a:solidFill>
                <a:latin typeface="Century Gothic" pitchFamily="34" charset="0"/>
              </a:rPr>
              <a:t>SupaTrak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13011" y="4735830"/>
            <a:ext cx="9375578" cy="2642640"/>
            <a:chOff x="1690914" y="4400270"/>
            <a:chExt cx="9375578" cy="26426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14" y="4400270"/>
              <a:ext cx="4065600" cy="2642640"/>
            </a:xfrm>
            <a:prstGeom prst="rect">
              <a:avLst/>
            </a:prstGeom>
            <a:ln w="38100" cap="sq">
              <a:solidFill>
                <a:srgbClr val="58498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845" y="4400270"/>
              <a:ext cx="3947647" cy="2642640"/>
            </a:xfrm>
            <a:prstGeom prst="rect">
              <a:avLst/>
            </a:prstGeom>
            <a:ln w="38100" cap="sq">
              <a:solidFill>
                <a:srgbClr val="584988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479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2532718"/>
            <a:ext cx="11869948" cy="4195887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endParaRPr lang="en-GB" sz="4500" dirty="0">
              <a:solidFill>
                <a:srgbClr val="3C216A"/>
              </a:solidFill>
              <a:latin typeface="Century Gothic" pitchFamily="34" charset="0"/>
            </a:endParaRP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Chris Murphy</a:t>
            </a:r>
          </a:p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0" dirty="0" smtClean="0">
                <a:solidFill>
                  <a:srgbClr val="584988"/>
                </a:solidFill>
                <a:latin typeface="Century Gothic" pitchFamily="34" charset="0"/>
              </a:rPr>
              <a:t>Deputy Chief </a:t>
            </a: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Executive </a:t>
            </a:r>
            <a:b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20000" dirty="0">
                <a:solidFill>
                  <a:srgbClr val="584988"/>
                </a:solidFill>
                <a:latin typeface="Century Gothic" pitchFamily="34" charset="0"/>
              </a:rPr>
              <a:t>CIWM</a:t>
            </a:r>
          </a:p>
        </p:txBody>
      </p:sp>
    </p:spTree>
    <p:extLst>
      <p:ext uri="{BB962C8B-B14F-4D97-AF65-F5344CB8AC3E}">
        <p14:creationId xmlns:p14="http://schemas.microsoft.com/office/powerpoint/2010/main" val="22674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 err="1">
                <a:solidFill>
                  <a:srgbClr val="584988"/>
                </a:solidFill>
                <a:latin typeface="Century Gothic" pitchFamily="34" charset="0"/>
              </a:rPr>
              <a:t>Mi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-Bin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99" y="4800736"/>
            <a:ext cx="3612601" cy="270945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17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800" dirty="0" err="1">
                <a:solidFill>
                  <a:srgbClr val="584988"/>
                </a:solidFill>
                <a:latin typeface="Century Gothic" pitchFamily="34" charset="0"/>
              </a:rPr>
              <a:t>Vehicle</a:t>
            </a:r>
            <a:r>
              <a:rPr lang="fr-FR" sz="4800" dirty="0">
                <a:solidFill>
                  <a:srgbClr val="584988"/>
                </a:solidFill>
                <a:latin typeface="Century Gothic" pitchFamily="34" charset="0"/>
              </a:rPr>
              <a:t> </a:t>
            </a:r>
            <a:r>
              <a:rPr lang="fr-FR" sz="4800" dirty="0" err="1">
                <a:solidFill>
                  <a:srgbClr val="584988"/>
                </a:solidFill>
                <a:latin typeface="Century Gothic" pitchFamily="34" charset="0"/>
              </a:rPr>
              <a:t>Weighing</a:t>
            </a:r>
            <a:r>
              <a:rPr lang="fr-FR" sz="4800" dirty="0">
                <a:solidFill>
                  <a:srgbClr val="584988"/>
                </a:solidFill>
                <a:latin typeface="Century Gothic" pitchFamily="34" charset="0"/>
              </a:rPr>
              <a:t> Solutions </a:t>
            </a:r>
            <a:r>
              <a:rPr lang="fr-FR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fr-FR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fr-FR" sz="4800" dirty="0" smtClean="0">
                <a:solidFill>
                  <a:srgbClr val="584988"/>
                </a:solidFill>
                <a:latin typeface="Century Gothic" pitchFamily="34" charset="0"/>
              </a:rPr>
              <a:t>&amp; </a:t>
            </a:r>
            <a:r>
              <a:rPr lang="fr-FR" sz="4800" dirty="0">
                <a:solidFill>
                  <a:srgbClr val="584988"/>
                </a:solidFill>
                <a:latin typeface="Century Gothic" pitchFamily="34" charset="0"/>
              </a:rPr>
              <a:t>VWS Software Solutions</a:t>
            </a:r>
            <a:endParaRPr lang="en-GB" sz="48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30" y="4534508"/>
            <a:ext cx="2261386" cy="333373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26" y="4846516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4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9406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3634369"/>
            <a:ext cx="12801600" cy="2349833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BrakeSafe – </a:t>
            </a:r>
            <a:endParaRPr lang="en-GB" sz="6600" dirty="0" smtClean="0">
              <a:solidFill>
                <a:srgbClr val="584988"/>
              </a:solidFill>
              <a:latin typeface="Century Gothic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 smtClean="0">
                <a:solidFill>
                  <a:srgbClr val="584988"/>
                </a:solidFill>
                <a:latin typeface="Century Gothic" pitchFamily="34" charset="0"/>
              </a:rPr>
              <a:t>Vision Techniques</a:t>
            </a:r>
            <a:endParaRPr lang="en-GB" sz="66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17" y="7393216"/>
            <a:ext cx="2741963" cy="7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33470"/>
            <a:ext cx="12801600" cy="2349833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NFDC Most Sustainable Construction </a:t>
            </a: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&amp; Demolition </a:t>
            </a: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Project Award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96" y="5843844"/>
            <a:ext cx="3992407" cy="21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McGee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94" y="4561087"/>
            <a:ext cx="4061212" cy="263978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53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Network Rail, Q Sustain and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Mace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30" y="4712941"/>
            <a:ext cx="3853005" cy="2889753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71" y="5014368"/>
            <a:ext cx="4059585" cy="228690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4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R Collard Ltd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88" y="4693900"/>
            <a:ext cx="3612962" cy="270972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50" y="4844441"/>
            <a:ext cx="3612961" cy="240864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0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Verde SW1 – Multiplex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60" y="4427715"/>
            <a:ext cx="2562515" cy="344733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03" y="4880880"/>
            <a:ext cx="4065600" cy="254099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1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22059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2976462"/>
            <a:ext cx="11869948" cy="286741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6000" dirty="0">
                <a:solidFill>
                  <a:srgbClr val="584988"/>
                </a:solidFill>
                <a:latin typeface="Century Gothic" pitchFamily="34" charset="0"/>
              </a:rPr>
              <a:t>Alistair </a:t>
            </a:r>
            <a:r>
              <a:rPr lang="en-GB" sz="6000" dirty="0" smtClean="0">
                <a:solidFill>
                  <a:srgbClr val="584988"/>
                </a:solidFill>
                <a:latin typeface="Century Gothic" pitchFamily="34" charset="0"/>
              </a:rPr>
              <a:t>McGowan</a:t>
            </a:r>
            <a:endParaRPr lang="en-GB" sz="6000" dirty="0">
              <a:solidFill>
                <a:srgbClr val="58498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4" y="3646561"/>
            <a:ext cx="11869948" cy="2349833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Verde SW1 – Multiplex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44" y="7148794"/>
            <a:ext cx="2509908" cy="13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33470"/>
            <a:ext cx="12801600" cy="2349833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Most Effective Communications Campaign </a:t>
            </a: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Award</a:t>
            </a:r>
            <a:endParaRPr lang="en-GB" sz="50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69" y="5616677"/>
            <a:ext cx="2395261" cy="239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9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Canary Wharf Group Ltd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with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The </a:t>
            </a:r>
            <a:r>
              <a:rPr lang="en-GB" sz="4800" dirty="0" err="1" smtClean="0">
                <a:solidFill>
                  <a:srgbClr val="584988"/>
                </a:solidFill>
                <a:latin typeface="Century Gothic" pitchFamily="34" charset="0"/>
              </a:rPr>
              <a:t>Cawley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Group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43" y="4694675"/>
            <a:ext cx="3870206" cy="288975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64" y="4523145"/>
            <a:ext cx="2413835" cy="3232815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44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Love Y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our 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Clothes -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WRAP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628" y="4709971"/>
            <a:ext cx="4065643" cy="271042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19" y="4710324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Neat Streets –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Hubbub UK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11" y="4741877"/>
            <a:ext cx="3603434" cy="239628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56" y="4761823"/>
            <a:ext cx="4062744" cy="235639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0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Travis Perkins Plc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56" y="4537180"/>
            <a:ext cx="3851918" cy="288893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46" y="4839893"/>
            <a:ext cx="4065600" cy="228351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6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647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5" y="3571644"/>
            <a:ext cx="11869948" cy="2349833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600" dirty="0">
                <a:solidFill>
                  <a:srgbClr val="584988"/>
                </a:solidFill>
                <a:latin typeface="Century Gothic" pitchFamily="34" charset="0"/>
              </a:rPr>
              <a:t>Neat Streets – </a:t>
            </a:r>
            <a:r>
              <a:rPr lang="en-GB" sz="6600" dirty="0" smtClean="0">
                <a:solidFill>
                  <a:srgbClr val="584988"/>
                </a:solidFill>
                <a:latin typeface="Century Gothic" pitchFamily="34" charset="0"/>
              </a:rPr>
              <a:t>Hubbub UK</a:t>
            </a:r>
            <a:endParaRPr lang="en-GB" sz="66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6" y="6840100"/>
            <a:ext cx="1647326" cy="16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33470"/>
            <a:ext cx="12801600" cy="2349833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The ReFood Corporate Sustainability Business of the Year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96" y="5877304"/>
            <a:ext cx="3992407" cy="210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Aldi UK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52" y="4801529"/>
            <a:ext cx="3569672" cy="237978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82" y="4847970"/>
            <a:ext cx="4059585" cy="228690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2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Roger Perry Award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for Best Research Paper</a:t>
            </a:r>
          </a:p>
        </p:txBody>
      </p:sp>
    </p:spTree>
    <p:extLst>
      <p:ext uri="{BB962C8B-B14F-4D97-AF65-F5344CB8AC3E}">
        <p14:creationId xmlns:p14="http://schemas.microsoft.com/office/powerpoint/2010/main" val="16907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BAM Contractors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28" y="4801341"/>
            <a:ext cx="3576350" cy="243787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22" y="4800600"/>
            <a:ext cx="4065600" cy="243936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1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10231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5" y="3939169"/>
            <a:ext cx="11869948" cy="2349833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7000" dirty="0">
                <a:solidFill>
                  <a:srgbClr val="584988"/>
                </a:solidFill>
                <a:latin typeface="Century Gothic" pitchFamily="34" charset="0"/>
              </a:rPr>
              <a:t>Aldi UK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88" y="7116342"/>
            <a:ext cx="2796421" cy="14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0" y="1933470"/>
            <a:ext cx="12801600" cy="2349833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GJF Fabrications Delivering </a:t>
            </a: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5000" dirty="0" smtClean="0">
                <a:solidFill>
                  <a:srgbClr val="584988"/>
                </a:solidFill>
                <a:latin typeface="Century Gothic" pitchFamily="34" charset="0"/>
              </a:rPr>
              <a:t>Health &amp; Safety </a:t>
            </a:r>
            <a:r>
              <a:rPr lang="en-GB" sz="5000" dirty="0">
                <a:solidFill>
                  <a:srgbClr val="584988"/>
                </a:solidFill>
                <a:latin typeface="Century Gothic" pitchFamily="34" charset="0"/>
              </a:rPr>
              <a:t>Best Practice Award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94" y="6021238"/>
            <a:ext cx="2598612" cy="19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6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Grundon Waste Management Ltd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53" y="4800600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63" y="4800600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5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South Staffordshire Council &amp;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Biffa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Municipal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Ltd</a:t>
            </a:r>
            <a:endParaRPr lang="en-GB" sz="48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43" y="4528382"/>
            <a:ext cx="2556905" cy="3409206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51" y="4878124"/>
            <a:ext cx="3612962" cy="270972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Waste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&amp; Recycling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Service,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Aberdeen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City Council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56" y="4800600"/>
            <a:ext cx="4153882" cy="2769255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60" y="4831837"/>
            <a:ext cx="4060169" cy="270677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 err="1">
                <a:solidFill>
                  <a:srgbClr val="584988"/>
                </a:solidFill>
                <a:latin typeface="Century Gothic" pitchFamily="34" charset="0"/>
              </a:rPr>
              <a:t>Wastecycle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43" y="4735844"/>
            <a:ext cx="3732984" cy="2799738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73" y="4780852"/>
            <a:ext cx="3612962" cy="270972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4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3019246"/>
            <a:ext cx="11869948" cy="246715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The winner is…</a:t>
            </a:r>
          </a:p>
        </p:txBody>
      </p:sp>
    </p:spTree>
    <p:extLst>
      <p:ext uri="{BB962C8B-B14F-4D97-AF65-F5344CB8AC3E}">
        <p14:creationId xmlns:p14="http://schemas.microsoft.com/office/powerpoint/2010/main" val="36580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-1" y="3878209"/>
            <a:ext cx="12801600" cy="2349833"/>
          </a:xfrm>
          <a:ln>
            <a:noFill/>
          </a:ln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200" dirty="0">
                <a:solidFill>
                  <a:srgbClr val="584988"/>
                </a:solidFill>
                <a:latin typeface="Century Gothic" pitchFamily="34" charset="0"/>
              </a:rPr>
              <a:t>South Staffordshire Council </a:t>
            </a:r>
            <a:endParaRPr lang="en-GB" sz="6200" dirty="0" smtClean="0">
              <a:solidFill>
                <a:srgbClr val="584988"/>
              </a:solidFill>
              <a:latin typeface="Century Gothic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6200" dirty="0" smtClean="0">
                <a:solidFill>
                  <a:srgbClr val="584988"/>
                </a:solidFill>
                <a:latin typeface="Century Gothic" pitchFamily="34" charset="0"/>
              </a:rPr>
              <a:t>&amp; Biffa </a:t>
            </a:r>
            <a:r>
              <a:rPr lang="en-GB" sz="6200" dirty="0">
                <a:solidFill>
                  <a:srgbClr val="584988"/>
                </a:solidFill>
                <a:latin typeface="Century Gothic" pitchFamily="34" charset="0"/>
              </a:rPr>
              <a:t>Municipal Ltd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2" y="7278624"/>
            <a:ext cx="1593855" cy="122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3" y="2182370"/>
            <a:ext cx="11869948" cy="2690061"/>
          </a:xfrm>
          <a:ln>
            <a:noFill/>
          </a:ln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Roger Perry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Award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f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or Best Research Paper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5400" dirty="0" smtClean="0">
              <a:solidFill>
                <a:srgbClr val="584988"/>
              </a:solidFill>
              <a:latin typeface="Century Gothic" pitchFamily="34" charset="0"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431981" y="4586266"/>
            <a:ext cx="9937631" cy="15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826" tIns="63920" rIns="127826" bIns="639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Wingdings" pitchFamily="2" charset="2"/>
              <a:buNone/>
              <a:defRPr sz="3500" kern="1200">
                <a:solidFill>
                  <a:srgbClr val="FF0000"/>
                </a:solidFill>
                <a:latin typeface="Optima" pitchFamily="34" charset="0"/>
                <a:ea typeface="Microsoft JhengHei" pitchFamily="34" charset="-120"/>
                <a:cs typeface="Century Gothic"/>
              </a:defRPr>
            </a:lvl1pPr>
            <a:lvl2pPr marL="639125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B245"/>
              </a:buClr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1278253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917381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556506" indent="0" algn="l" defTabSz="638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319564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4772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3899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3031" indent="0" algn="l" defTabSz="639125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Colin Williams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1982" y="6676162"/>
            <a:ext cx="9937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3C216A"/>
                </a:solidFill>
                <a:latin typeface="Century Gothic" panose="020B0502020202020204" pitchFamily="34" charset="0"/>
              </a:rPr>
              <a:t>‘An investigation into the contributory factors to contamination in household </a:t>
            </a:r>
            <a:r>
              <a:rPr lang="en-GB" sz="2400" i="1" dirty="0" err="1">
                <a:solidFill>
                  <a:srgbClr val="3C216A"/>
                </a:solidFill>
                <a:latin typeface="Century Gothic" panose="020B0502020202020204" pitchFamily="34" charset="0"/>
              </a:rPr>
              <a:t>recyclate</a:t>
            </a:r>
            <a:r>
              <a:rPr lang="en-GB" sz="2400" i="1" dirty="0">
                <a:solidFill>
                  <a:srgbClr val="3C216A"/>
                </a:solidFill>
                <a:latin typeface="Century Gothic" panose="020B0502020202020204" pitchFamily="34" charset="0"/>
              </a:rPr>
              <a:t> collected by local authorities in England and the impacts of this contamination’</a:t>
            </a:r>
          </a:p>
        </p:txBody>
      </p:sp>
    </p:spTree>
    <p:extLst>
      <p:ext uri="{BB962C8B-B14F-4D97-AF65-F5344CB8AC3E}">
        <p14:creationId xmlns:p14="http://schemas.microsoft.com/office/powerpoint/2010/main" val="13189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1" y="1994518"/>
            <a:ext cx="12801599" cy="2467156"/>
          </a:xfrm>
          <a:ln>
            <a:noFill/>
          </a:ln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The Catalyst Corporate Finance Waste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/>
            </a:r>
            <a:b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</a:b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&amp; </a:t>
            </a:r>
            <a:r>
              <a:rPr lang="en-GB" sz="4800" dirty="0">
                <a:solidFill>
                  <a:srgbClr val="584988"/>
                </a:solidFill>
                <a:latin typeface="Century Gothic" pitchFamily="34" charset="0"/>
              </a:rPr>
              <a:t>Resources Fast 50 </a:t>
            </a:r>
            <a:r>
              <a:rPr lang="en-GB" sz="4800" dirty="0" smtClean="0">
                <a:solidFill>
                  <a:srgbClr val="584988"/>
                </a:solidFill>
                <a:latin typeface="Century Gothic" pitchFamily="34" charset="0"/>
              </a:rPr>
              <a:t>Award</a:t>
            </a:r>
            <a:endParaRPr lang="fr-FR" sz="48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53" y="6508810"/>
            <a:ext cx="3899293" cy="11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6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 err="1">
                <a:solidFill>
                  <a:srgbClr val="584988"/>
                </a:solidFill>
                <a:latin typeface="Century Gothic" pitchFamily="34" charset="0"/>
              </a:rPr>
              <a:t>Binn</a:t>
            </a: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Group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15" y="4802071"/>
            <a:ext cx="4060169" cy="2706779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2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Blue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Machinery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57" y="4802033"/>
            <a:ext cx="4060285" cy="2706856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First Mile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15" y="4800871"/>
            <a:ext cx="4063770" cy="2709180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1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JBT Waste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Services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8" y="4814149"/>
            <a:ext cx="4064583" cy="2682624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93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Mick George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00" y="4800600"/>
            <a:ext cx="4065599" cy="2117606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4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O’Donovan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Waste Disposal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19" y="4800600"/>
            <a:ext cx="3612962" cy="2709721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4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R Collard Ltd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8" y="4800600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8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83079" y="1980628"/>
            <a:ext cx="12076982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Seneca Environmental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Solutions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08" y="4800600"/>
            <a:ext cx="4064583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5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465826" y="1980628"/>
            <a:ext cx="11869948" cy="1866754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dirty="0">
                <a:solidFill>
                  <a:srgbClr val="584988"/>
                </a:solidFill>
                <a:latin typeface="Century Gothic" pitchFamily="34" charset="0"/>
              </a:rPr>
              <a:t>Simply Waste </a:t>
            </a:r>
            <a:r>
              <a:rPr lang="en-GB" sz="5400" dirty="0" smtClean="0">
                <a:solidFill>
                  <a:srgbClr val="584988"/>
                </a:solidFill>
                <a:latin typeface="Century Gothic" pitchFamily="34" charset="0"/>
              </a:rPr>
              <a:t>Solutions</a:t>
            </a:r>
            <a:endParaRPr lang="en-GB" sz="5400" dirty="0">
              <a:solidFill>
                <a:srgbClr val="584988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30" y="4800600"/>
            <a:ext cx="4024339" cy="2709722"/>
          </a:xfrm>
          <a:prstGeom prst="rect">
            <a:avLst/>
          </a:prstGeom>
          <a:ln w="38100" cap="sq">
            <a:solidFill>
              <a:srgbClr val="5849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6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WM_member_packages_alternative_-0212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iridor Brand Powerpoint Template">
  <a:themeElements>
    <a:clrScheme name="Viridor Brand Colours">
      <a:dk1>
        <a:srgbClr val="565A5C"/>
      </a:dk1>
      <a:lt1>
        <a:srgbClr val="FFFFFF"/>
      </a:lt1>
      <a:dk2>
        <a:srgbClr val="004165"/>
      </a:dk2>
      <a:lt2>
        <a:srgbClr val="00B588"/>
      </a:lt2>
      <a:accent1>
        <a:srgbClr val="004165"/>
      </a:accent1>
      <a:accent2>
        <a:srgbClr val="0098DB"/>
      </a:accent2>
      <a:accent3>
        <a:srgbClr val="652D86"/>
      </a:accent3>
      <a:accent4>
        <a:srgbClr val="A71930"/>
      </a:accent4>
      <a:accent5>
        <a:srgbClr val="F0AB00"/>
      </a:accent5>
      <a:accent6>
        <a:srgbClr val="D95E00"/>
      </a:accent6>
      <a:hlink>
        <a:srgbClr val="004165"/>
      </a:hlink>
      <a:folHlink>
        <a:srgbClr val="A71930"/>
      </a:folHlink>
    </a:clrScheme>
    <a:fontScheme name="Viridor Brand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CIWM_member_packages_alternative_-021214</Template>
  <TotalTime>2535</TotalTime>
  <Words>533</Words>
  <Application>Microsoft Office PowerPoint</Application>
  <PresentationFormat>A3 Paper (297x420 mm)</PresentationFormat>
  <Paragraphs>134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114</vt:i4>
      </vt:variant>
    </vt:vector>
  </HeadingPairs>
  <TitlesOfParts>
    <vt:vector size="123" baseType="lpstr">
      <vt:lpstr>Microsoft JhengHei</vt:lpstr>
      <vt:lpstr>MS PGothic</vt:lpstr>
      <vt:lpstr>Arial</vt:lpstr>
      <vt:lpstr>Calibri</vt:lpstr>
      <vt:lpstr>Century Gothic</vt:lpstr>
      <vt:lpstr>Optima</vt:lpstr>
      <vt:lpstr>Wingdings</vt:lpstr>
      <vt:lpstr>CIWM_member_packages_alternative_-021214</vt:lpstr>
      <vt:lpstr>Viridor Brand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option around developing the 2015 membership packages - organisations</dc:title>
  <dc:creator>Anna</dc:creator>
  <cp:lastModifiedBy>Kent Love</cp:lastModifiedBy>
  <cp:revision>156</cp:revision>
  <dcterms:created xsi:type="dcterms:W3CDTF">2015-02-16T14:02:24Z</dcterms:created>
  <dcterms:modified xsi:type="dcterms:W3CDTF">2016-11-02T11:02:25Z</dcterms:modified>
</cp:coreProperties>
</file>