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4"/>
  </p:notesMasterIdLst>
  <p:sldIdLst>
    <p:sldId id="256" r:id="rId2"/>
    <p:sldId id="257" r:id="rId3"/>
    <p:sldId id="415" r:id="rId4"/>
    <p:sldId id="416" r:id="rId5"/>
    <p:sldId id="419" r:id="rId6"/>
    <p:sldId id="417" r:id="rId7"/>
    <p:sldId id="422" r:id="rId8"/>
    <p:sldId id="261" r:id="rId9"/>
    <p:sldId id="262" r:id="rId10"/>
    <p:sldId id="263" r:id="rId11"/>
    <p:sldId id="267" r:id="rId12"/>
    <p:sldId id="276" r:id="rId13"/>
    <p:sldId id="277" r:id="rId14"/>
    <p:sldId id="278" r:id="rId15"/>
    <p:sldId id="426" r:id="rId16"/>
    <p:sldId id="265" r:id="rId17"/>
    <p:sldId id="266" r:id="rId18"/>
    <p:sldId id="268" r:id="rId19"/>
    <p:sldId id="306" r:id="rId20"/>
    <p:sldId id="269" r:id="rId21"/>
    <p:sldId id="270" r:id="rId22"/>
    <p:sldId id="271" r:id="rId23"/>
    <p:sldId id="272" r:id="rId24"/>
    <p:sldId id="274" r:id="rId25"/>
    <p:sldId id="279" r:id="rId26"/>
    <p:sldId id="282" r:id="rId27"/>
    <p:sldId id="275" r:id="rId28"/>
    <p:sldId id="283" r:id="rId29"/>
    <p:sldId id="280" r:id="rId30"/>
    <p:sldId id="304" r:id="rId31"/>
    <p:sldId id="284" r:id="rId32"/>
    <p:sldId id="285" r:id="rId33"/>
    <p:sldId id="290" r:id="rId34"/>
    <p:sldId id="294" r:id="rId35"/>
    <p:sldId id="287" r:id="rId36"/>
    <p:sldId id="295" r:id="rId37"/>
    <p:sldId id="296" r:id="rId38"/>
    <p:sldId id="297" r:id="rId39"/>
    <p:sldId id="298" r:id="rId40"/>
    <p:sldId id="299" r:id="rId41"/>
    <p:sldId id="300" r:id="rId42"/>
    <p:sldId id="301" r:id="rId43"/>
    <p:sldId id="302" r:id="rId44"/>
    <p:sldId id="350" r:id="rId45"/>
    <p:sldId id="404" r:id="rId46"/>
    <p:sldId id="401" r:id="rId47"/>
    <p:sldId id="390" r:id="rId48"/>
    <p:sldId id="307" r:id="rId49"/>
    <p:sldId id="308" r:id="rId50"/>
    <p:sldId id="309" r:id="rId51"/>
    <p:sldId id="310" r:id="rId52"/>
    <p:sldId id="312" r:id="rId53"/>
    <p:sldId id="315" r:id="rId54"/>
    <p:sldId id="311" r:id="rId55"/>
    <p:sldId id="313" r:id="rId56"/>
    <p:sldId id="319" r:id="rId57"/>
    <p:sldId id="428" r:id="rId58"/>
    <p:sldId id="316" r:id="rId59"/>
    <p:sldId id="317" r:id="rId60"/>
    <p:sldId id="318" r:id="rId61"/>
    <p:sldId id="320" r:id="rId62"/>
    <p:sldId id="321" r:id="rId63"/>
    <p:sldId id="322" r:id="rId64"/>
    <p:sldId id="323" r:id="rId65"/>
    <p:sldId id="393" r:id="rId66"/>
    <p:sldId id="394" r:id="rId67"/>
    <p:sldId id="397" r:id="rId68"/>
    <p:sldId id="395" r:id="rId69"/>
    <p:sldId id="396" r:id="rId70"/>
    <p:sldId id="324" r:id="rId71"/>
    <p:sldId id="325" r:id="rId72"/>
    <p:sldId id="326" r:id="rId73"/>
    <p:sldId id="367" r:id="rId74"/>
    <p:sldId id="368" r:id="rId75"/>
    <p:sldId id="369" r:id="rId76"/>
    <p:sldId id="370" r:id="rId77"/>
    <p:sldId id="399" r:id="rId78"/>
    <p:sldId id="327" r:id="rId79"/>
    <p:sldId id="334" r:id="rId80"/>
    <p:sldId id="335" r:id="rId81"/>
    <p:sldId id="344" r:id="rId82"/>
    <p:sldId id="351" r:id="rId83"/>
    <p:sldId id="352" r:id="rId84"/>
    <p:sldId id="328" r:id="rId85"/>
    <p:sldId id="353" r:id="rId86"/>
    <p:sldId id="354" r:id="rId87"/>
    <p:sldId id="336" r:id="rId88"/>
    <p:sldId id="338" r:id="rId89"/>
    <p:sldId id="339" r:id="rId90"/>
    <p:sldId id="340" r:id="rId91"/>
    <p:sldId id="341" r:id="rId92"/>
    <p:sldId id="406" r:id="rId93"/>
    <p:sldId id="407" r:id="rId94"/>
    <p:sldId id="408" r:id="rId95"/>
    <p:sldId id="409" r:id="rId96"/>
    <p:sldId id="410" r:id="rId97"/>
    <p:sldId id="411" r:id="rId98"/>
    <p:sldId id="412" r:id="rId99"/>
    <p:sldId id="413" r:id="rId100"/>
    <p:sldId id="414" r:id="rId101"/>
    <p:sldId id="427" r:id="rId102"/>
    <p:sldId id="342" r:id="rId103"/>
    <p:sldId id="355" r:id="rId104"/>
    <p:sldId id="345" r:id="rId105"/>
    <p:sldId id="346" r:id="rId106"/>
    <p:sldId id="348" r:id="rId107"/>
    <p:sldId id="349" r:id="rId108"/>
    <p:sldId id="347" r:id="rId109"/>
    <p:sldId id="356" r:id="rId110"/>
    <p:sldId id="357" r:id="rId111"/>
    <p:sldId id="358" r:id="rId112"/>
    <p:sldId id="359" r:id="rId113"/>
    <p:sldId id="360" r:id="rId114"/>
    <p:sldId id="363" r:id="rId115"/>
    <p:sldId id="364" r:id="rId116"/>
    <p:sldId id="429" r:id="rId117"/>
    <p:sldId id="365" r:id="rId118"/>
    <p:sldId id="372" r:id="rId119"/>
    <p:sldId id="373" r:id="rId120"/>
    <p:sldId id="379" r:id="rId121"/>
    <p:sldId id="380" r:id="rId122"/>
    <p:sldId id="381" r:id="rId123"/>
    <p:sldId id="382" r:id="rId124"/>
    <p:sldId id="383" r:id="rId125"/>
    <p:sldId id="384" r:id="rId126"/>
    <p:sldId id="375" r:id="rId127"/>
    <p:sldId id="385" r:id="rId128"/>
    <p:sldId id="386" r:id="rId129"/>
    <p:sldId id="389" r:id="rId130"/>
    <p:sldId id="387" r:id="rId131"/>
    <p:sldId id="400" r:id="rId132"/>
    <p:sldId id="388" r:id="rId133"/>
  </p:sldIdLst>
  <p:sldSz cx="12192000" cy="6858000"/>
  <p:notesSz cx="6811963"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ABB5"/>
    <a:srgbClr val="86B2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456" autoAdjust="0"/>
    <p:restoredTop sz="76525" autoAdjust="0"/>
  </p:normalViewPr>
  <p:slideViewPr>
    <p:cSldViewPr snapToGrid="0">
      <p:cViewPr varScale="1">
        <p:scale>
          <a:sx n="35" d="100"/>
          <a:sy n="35" d="100"/>
        </p:scale>
        <p:origin x="60" y="774"/>
      </p:cViewPr>
      <p:guideLst>
        <p:guide orient="horz" pos="2160"/>
        <p:guide pos="3840"/>
      </p:guideLst>
    </p:cSldViewPr>
  </p:slideViewPr>
  <p:notesTextViewPr>
    <p:cViewPr>
      <p:scale>
        <a:sx n="1" d="1"/>
        <a:sy n="1" d="1"/>
      </p:scale>
      <p:origin x="0" y="0"/>
    </p:cViewPr>
  </p:notesTextViewPr>
  <p:sorterViewPr>
    <p:cViewPr>
      <p:scale>
        <a:sx n="100" d="100"/>
        <a:sy n="100" d="100"/>
      </p:scale>
      <p:origin x="0" y="-284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4E6617-E156-459B-B397-3EB6073A4CBD}" type="doc">
      <dgm:prSet loTypeId="urn:microsoft.com/office/officeart/2005/8/layout/pyramid3" loCatId="pyramid" qsTypeId="urn:microsoft.com/office/officeart/2005/8/quickstyle/simple1" qsCatId="simple" csTypeId="urn:microsoft.com/office/officeart/2005/8/colors/accent1_2" csCatId="accent1" phldr="1"/>
      <dgm:spPr/>
    </dgm:pt>
    <dgm:pt modelId="{15308EFE-DC4A-49D3-B12E-14457C5879BB}">
      <dgm:prSet/>
      <dgm:spPr>
        <a:solidFill>
          <a:srgbClr val="86B245"/>
        </a:solidFill>
      </dgm:spPr>
      <dgm:t>
        <a:bodyPr/>
        <a:lstStyle/>
        <a:p>
          <a:r>
            <a:rPr lang="en-GB" b="1" dirty="0" smtClean="0">
              <a:latin typeface="Century Gothic" panose="020B0502020202020204" pitchFamily="34" charset="0"/>
            </a:rPr>
            <a:t>?</a:t>
          </a:r>
          <a:endParaRPr lang="en-GB" b="1" dirty="0">
            <a:latin typeface="Century Gothic" panose="020B0502020202020204" pitchFamily="34" charset="0"/>
          </a:endParaRPr>
        </a:p>
      </dgm:t>
    </dgm:pt>
    <dgm:pt modelId="{FB101E57-BF37-4498-912F-576E08ABD23B}" type="parTrans" cxnId="{56FA026E-38BC-49AF-A4FA-DB8CC22ED9AD}">
      <dgm:prSet/>
      <dgm:spPr/>
      <dgm:t>
        <a:bodyPr/>
        <a:lstStyle/>
        <a:p>
          <a:endParaRPr lang="en-GB"/>
        </a:p>
      </dgm:t>
    </dgm:pt>
    <dgm:pt modelId="{D9369000-118B-4105-90D4-4C5071FB8B74}" type="sibTrans" cxnId="{56FA026E-38BC-49AF-A4FA-DB8CC22ED9AD}">
      <dgm:prSet/>
      <dgm:spPr/>
      <dgm:t>
        <a:bodyPr/>
        <a:lstStyle/>
        <a:p>
          <a:endParaRPr lang="en-GB"/>
        </a:p>
      </dgm:t>
    </dgm:pt>
    <dgm:pt modelId="{02358FEE-7BC1-44DE-95E9-3EFB2C3649B1}">
      <dgm:prSet/>
      <dgm:spPr>
        <a:solidFill>
          <a:srgbClr val="86B245"/>
        </a:solidFill>
      </dgm:spPr>
      <dgm:t>
        <a:bodyPr/>
        <a:lstStyle/>
        <a:p>
          <a:r>
            <a:rPr lang="en-GB" b="1" dirty="0" smtClean="0">
              <a:latin typeface="Century Gothic" panose="020B0502020202020204" pitchFamily="34" charset="0"/>
            </a:rPr>
            <a:t>?</a:t>
          </a:r>
          <a:endParaRPr lang="en-GB" b="1" dirty="0">
            <a:latin typeface="Century Gothic" panose="020B0502020202020204" pitchFamily="34" charset="0"/>
          </a:endParaRPr>
        </a:p>
      </dgm:t>
    </dgm:pt>
    <dgm:pt modelId="{3EC68CA6-3380-4F81-B2B5-50FB95CCA15D}" type="parTrans" cxnId="{E29E706E-CE67-4C74-874E-C31708974D86}">
      <dgm:prSet/>
      <dgm:spPr/>
      <dgm:t>
        <a:bodyPr/>
        <a:lstStyle/>
        <a:p>
          <a:endParaRPr lang="en-GB"/>
        </a:p>
      </dgm:t>
    </dgm:pt>
    <dgm:pt modelId="{2569C1CF-9EA7-4961-9CD9-94EF7605C4DF}" type="sibTrans" cxnId="{E29E706E-CE67-4C74-874E-C31708974D86}">
      <dgm:prSet/>
      <dgm:spPr/>
      <dgm:t>
        <a:bodyPr/>
        <a:lstStyle/>
        <a:p>
          <a:endParaRPr lang="en-GB"/>
        </a:p>
      </dgm:t>
    </dgm:pt>
    <dgm:pt modelId="{FEB75A9F-0F06-4427-8E2F-6A624708D0D6}">
      <dgm:prSet/>
      <dgm:spPr>
        <a:solidFill>
          <a:srgbClr val="86B245"/>
        </a:solidFill>
      </dgm:spPr>
      <dgm:t>
        <a:bodyPr/>
        <a:lstStyle/>
        <a:p>
          <a:r>
            <a:rPr lang="en-GB" b="1" dirty="0" smtClean="0">
              <a:latin typeface="Century Gothic" panose="020B0502020202020204" pitchFamily="34" charset="0"/>
            </a:rPr>
            <a:t>?</a:t>
          </a:r>
          <a:endParaRPr lang="en-GB" b="1" dirty="0">
            <a:latin typeface="Century Gothic" panose="020B0502020202020204" pitchFamily="34" charset="0"/>
          </a:endParaRPr>
        </a:p>
      </dgm:t>
    </dgm:pt>
    <dgm:pt modelId="{1479F807-41E4-4A04-AAC6-3DBBE957BBEB}" type="parTrans" cxnId="{8732773A-3DC5-49CF-868E-7052668B8431}">
      <dgm:prSet/>
      <dgm:spPr/>
      <dgm:t>
        <a:bodyPr/>
        <a:lstStyle/>
        <a:p>
          <a:endParaRPr lang="en-GB"/>
        </a:p>
      </dgm:t>
    </dgm:pt>
    <dgm:pt modelId="{9BF0C068-3517-4665-A687-858FB77057CE}" type="sibTrans" cxnId="{8732773A-3DC5-49CF-868E-7052668B8431}">
      <dgm:prSet/>
      <dgm:spPr/>
      <dgm:t>
        <a:bodyPr/>
        <a:lstStyle/>
        <a:p>
          <a:endParaRPr lang="en-GB"/>
        </a:p>
      </dgm:t>
    </dgm:pt>
    <dgm:pt modelId="{A209C246-2205-46CA-9ADA-13058E164317}">
      <dgm:prSet/>
      <dgm:spPr>
        <a:solidFill>
          <a:srgbClr val="86B245"/>
        </a:solidFill>
      </dgm:spPr>
      <dgm:t>
        <a:bodyPr/>
        <a:lstStyle/>
        <a:p>
          <a:r>
            <a:rPr lang="en-GB" b="1" dirty="0" smtClean="0">
              <a:latin typeface="Century Gothic" panose="020B0502020202020204" pitchFamily="34" charset="0"/>
            </a:rPr>
            <a:t>?</a:t>
          </a:r>
          <a:endParaRPr lang="en-GB" b="1" dirty="0">
            <a:latin typeface="Century Gothic" panose="020B0502020202020204" pitchFamily="34" charset="0"/>
          </a:endParaRPr>
        </a:p>
      </dgm:t>
    </dgm:pt>
    <dgm:pt modelId="{4F1EAAD6-811B-4DE7-B64F-6D08A4209C41}" type="parTrans" cxnId="{E1540D07-E78C-4C42-B82C-4CC7FB3FC7BE}">
      <dgm:prSet/>
      <dgm:spPr/>
      <dgm:t>
        <a:bodyPr/>
        <a:lstStyle/>
        <a:p>
          <a:endParaRPr lang="en-GB"/>
        </a:p>
      </dgm:t>
    </dgm:pt>
    <dgm:pt modelId="{47A06122-F4AF-4524-9410-4948A2D18DB4}" type="sibTrans" cxnId="{E1540D07-E78C-4C42-B82C-4CC7FB3FC7BE}">
      <dgm:prSet/>
      <dgm:spPr/>
      <dgm:t>
        <a:bodyPr/>
        <a:lstStyle/>
        <a:p>
          <a:endParaRPr lang="en-GB"/>
        </a:p>
      </dgm:t>
    </dgm:pt>
    <dgm:pt modelId="{58912F00-AD5B-4C0A-A2EF-DE2B665FEFD1}">
      <dgm:prSet/>
      <dgm:spPr>
        <a:solidFill>
          <a:srgbClr val="86B245"/>
        </a:solidFill>
      </dgm:spPr>
      <dgm:t>
        <a:bodyPr/>
        <a:lstStyle/>
        <a:p>
          <a:r>
            <a:rPr lang="en-GB" b="1" dirty="0" smtClean="0">
              <a:latin typeface="Century Gothic" panose="020B0502020202020204" pitchFamily="34" charset="0"/>
            </a:rPr>
            <a:t>?</a:t>
          </a:r>
          <a:endParaRPr lang="en-GB" b="1" dirty="0">
            <a:latin typeface="Century Gothic" panose="020B0502020202020204" pitchFamily="34" charset="0"/>
          </a:endParaRPr>
        </a:p>
      </dgm:t>
    </dgm:pt>
    <dgm:pt modelId="{07769AAF-FE9A-4419-ABD4-0364A7289213}" type="parTrans" cxnId="{860D10BC-A0C5-4462-94F9-5EFB3726654B}">
      <dgm:prSet/>
      <dgm:spPr/>
      <dgm:t>
        <a:bodyPr/>
        <a:lstStyle/>
        <a:p>
          <a:endParaRPr lang="en-GB"/>
        </a:p>
      </dgm:t>
    </dgm:pt>
    <dgm:pt modelId="{D1138C3E-8F28-4532-B2E6-D8AFE099FC53}" type="sibTrans" cxnId="{860D10BC-A0C5-4462-94F9-5EFB3726654B}">
      <dgm:prSet/>
      <dgm:spPr/>
      <dgm:t>
        <a:bodyPr/>
        <a:lstStyle/>
        <a:p>
          <a:endParaRPr lang="en-GB"/>
        </a:p>
      </dgm:t>
    </dgm:pt>
    <dgm:pt modelId="{E9DF5F48-B84D-4733-9D73-5CE31E6E94A7}" type="pres">
      <dgm:prSet presAssocID="{404E6617-E156-459B-B397-3EB6073A4CBD}" presName="Name0" presStyleCnt="0">
        <dgm:presLayoutVars>
          <dgm:dir/>
          <dgm:animLvl val="lvl"/>
          <dgm:resizeHandles val="exact"/>
        </dgm:presLayoutVars>
      </dgm:prSet>
      <dgm:spPr/>
    </dgm:pt>
    <dgm:pt modelId="{35821943-1B83-4828-B97E-5F65437615CF}" type="pres">
      <dgm:prSet presAssocID="{A209C246-2205-46CA-9ADA-13058E164317}" presName="Name8" presStyleCnt="0"/>
      <dgm:spPr/>
    </dgm:pt>
    <dgm:pt modelId="{50D4B005-6CF1-491E-9711-5363B7966651}" type="pres">
      <dgm:prSet presAssocID="{A209C246-2205-46CA-9ADA-13058E164317}" presName="level" presStyleLbl="node1" presStyleIdx="0" presStyleCnt="5" custLinFactNeighborX="1388" custLinFactNeighborY="2389">
        <dgm:presLayoutVars>
          <dgm:chMax val="1"/>
          <dgm:bulletEnabled val="1"/>
        </dgm:presLayoutVars>
      </dgm:prSet>
      <dgm:spPr/>
      <dgm:t>
        <a:bodyPr/>
        <a:lstStyle/>
        <a:p>
          <a:endParaRPr lang="en-GB"/>
        </a:p>
      </dgm:t>
    </dgm:pt>
    <dgm:pt modelId="{8CC76BE6-0037-4453-8291-EFF46E108A22}" type="pres">
      <dgm:prSet presAssocID="{A209C246-2205-46CA-9ADA-13058E164317}" presName="levelTx" presStyleLbl="revTx" presStyleIdx="0" presStyleCnt="0">
        <dgm:presLayoutVars>
          <dgm:chMax val="1"/>
          <dgm:bulletEnabled val="1"/>
        </dgm:presLayoutVars>
      </dgm:prSet>
      <dgm:spPr/>
      <dgm:t>
        <a:bodyPr/>
        <a:lstStyle/>
        <a:p>
          <a:endParaRPr lang="en-GB"/>
        </a:p>
      </dgm:t>
    </dgm:pt>
    <dgm:pt modelId="{C4B6A705-0212-4317-B79B-E3FBF34E7AE6}" type="pres">
      <dgm:prSet presAssocID="{FEB75A9F-0F06-4427-8E2F-6A624708D0D6}" presName="Name8" presStyleCnt="0"/>
      <dgm:spPr/>
    </dgm:pt>
    <dgm:pt modelId="{6CB21539-B4BA-43D5-9C26-17DCB33E287B}" type="pres">
      <dgm:prSet presAssocID="{FEB75A9F-0F06-4427-8E2F-6A624708D0D6}" presName="level" presStyleLbl="node1" presStyleIdx="1" presStyleCnt="5">
        <dgm:presLayoutVars>
          <dgm:chMax val="1"/>
          <dgm:bulletEnabled val="1"/>
        </dgm:presLayoutVars>
      </dgm:prSet>
      <dgm:spPr/>
      <dgm:t>
        <a:bodyPr/>
        <a:lstStyle/>
        <a:p>
          <a:endParaRPr lang="en-GB"/>
        </a:p>
      </dgm:t>
    </dgm:pt>
    <dgm:pt modelId="{E8B8E079-BA7D-4E0E-8033-4F00CB85A8A5}" type="pres">
      <dgm:prSet presAssocID="{FEB75A9F-0F06-4427-8E2F-6A624708D0D6}" presName="levelTx" presStyleLbl="revTx" presStyleIdx="0" presStyleCnt="0">
        <dgm:presLayoutVars>
          <dgm:chMax val="1"/>
          <dgm:bulletEnabled val="1"/>
        </dgm:presLayoutVars>
      </dgm:prSet>
      <dgm:spPr/>
      <dgm:t>
        <a:bodyPr/>
        <a:lstStyle/>
        <a:p>
          <a:endParaRPr lang="en-GB"/>
        </a:p>
      </dgm:t>
    </dgm:pt>
    <dgm:pt modelId="{C27CB2C1-E317-4E64-BEC6-8E876218F049}" type="pres">
      <dgm:prSet presAssocID="{58912F00-AD5B-4C0A-A2EF-DE2B665FEFD1}" presName="Name8" presStyleCnt="0"/>
      <dgm:spPr/>
    </dgm:pt>
    <dgm:pt modelId="{86F60641-36E6-4CA3-843F-D752DB56CD94}" type="pres">
      <dgm:prSet presAssocID="{58912F00-AD5B-4C0A-A2EF-DE2B665FEFD1}" presName="level" presStyleLbl="node1" presStyleIdx="2" presStyleCnt="5">
        <dgm:presLayoutVars>
          <dgm:chMax val="1"/>
          <dgm:bulletEnabled val="1"/>
        </dgm:presLayoutVars>
      </dgm:prSet>
      <dgm:spPr/>
      <dgm:t>
        <a:bodyPr/>
        <a:lstStyle/>
        <a:p>
          <a:endParaRPr lang="en-GB"/>
        </a:p>
      </dgm:t>
    </dgm:pt>
    <dgm:pt modelId="{9A7F2241-3430-44CD-B46A-7C25F3ACBE79}" type="pres">
      <dgm:prSet presAssocID="{58912F00-AD5B-4C0A-A2EF-DE2B665FEFD1}" presName="levelTx" presStyleLbl="revTx" presStyleIdx="0" presStyleCnt="0">
        <dgm:presLayoutVars>
          <dgm:chMax val="1"/>
          <dgm:bulletEnabled val="1"/>
        </dgm:presLayoutVars>
      </dgm:prSet>
      <dgm:spPr/>
      <dgm:t>
        <a:bodyPr/>
        <a:lstStyle/>
        <a:p>
          <a:endParaRPr lang="en-GB"/>
        </a:p>
      </dgm:t>
    </dgm:pt>
    <dgm:pt modelId="{51729A46-3F45-432B-9C1E-2162C846FEB2}" type="pres">
      <dgm:prSet presAssocID="{02358FEE-7BC1-44DE-95E9-3EFB2C3649B1}" presName="Name8" presStyleCnt="0"/>
      <dgm:spPr/>
    </dgm:pt>
    <dgm:pt modelId="{F9874B4A-5932-4ACC-B082-5D78631A9397}" type="pres">
      <dgm:prSet presAssocID="{02358FEE-7BC1-44DE-95E9-3EFB2C3649B1}" presName="level" presStyleLbl="node1" presStyleIdx="3" presStyleCnt="5">
        <dgm:presLayoutVars>
          <dgm:chMax val="1"/>
          <dgm:bulletEnabled val="1"/>
        </dgm:presLayoutVars>
      </dgm:prSet>
      <dgm:spPr/>
      <dgm:t>
        <a:bodyPr/>
        <a:lstStyle/>
        <a:p>
          <a:endParaRPr lang="en-GB"/>
        </a:p>
      </dgm:t>
    </dgm:pt>
    <dgm:pt modelId="{D08C21BB-1419-46DE-BC84-54145E6135E8}" type="pres">
      <dgm:prSet presAssocID="{02358FEE-7BC1-44DE-95E9-3EFB2C3649B1}" presName="levelTx" presStyleLbl="revTx" presStyleIdx="0" presStyleCnt="0">
        <dgm:presLayoutVars>
          <dgm:chMax val="1"/>
          <dgm:bulletEnabled val="1"/>
        </dgm:presLayoutVars>
      </dgm:prSet>
      <dgm:spPr/>
      <dgm:t>
        <a:bodyPr/>
        <a:lstStyle/>
        <a:p>
          <a:endParaRPr lang="en-GB"/>
        </a:p>
      </dgm:t>
    </dgm:pt>
    <dgm:pt modelId="{F6D89CE0-8193-468C-B8D3-0DF06D3C6CD9}" type="pres">
      <dgm:prSet presAssocID="{15308EFE-DC4A-49D3-B12E-14457C5879BB}" presName="Name8" presStyleCnt="0"/>
      <dgm:spPr/>
    </dgm:pt>
    <dgm:pt modelId="{75C83909-7A51-4049-9379-3A95E745CAF9}" type="pres">
      <dgm:prSet presAssocID="{15308EFE-DC4A-49D3-B12E-14457C5879BB}" presName="level" presStyleLbl="node1" presStyleIdx="4" presStyleCnt="5">
        <dgm:presLayoutVars>
          <dgm:chMax val="1"/>
          <dgm:bulletEnabled val="1"/>
        </dgm:presLayoutVars>
      </dgm:prSet>
      <dgm:spPr/>
      <dgm:t>
        <a:bodyPr/>
        <a:lstStyle/>
        <a:p>
          <a:endParaRPr lang="en-GB"/>
        </a:p>
      </dgm:t>
    </dgm:pt>
    <dgm:pt modelId="{629DB706-C2A3-4158-997C-B064996AEAC8}" type="pres">
      <dgm:prSet presAssocID="{15308EFE-DC4A-49D3-B12E-14457C5879BB}" presName="levelTx" presStyleLbl="revTx" presStyleIdx="0" presStyleCnt="0">
        <dgm:presLayoutVars>
          <dgm:chMax val="1"/>
          <dgm:bulletEnabled val="1"/>
        </dgm:presLayoutVars>
      </dgm:prSet>
      <dgm:spPr/>
      <dgm:t>
        <a:bodyPr/>
        <a:lstStyle/>
        <a:p>
          <a:endParaRPr lang="en-GB"/>
        </a:p>
      </dgm:t>
    </dgm:pt>
  </dgm:ptLst>
  <dgm:cxnLst>
    <dgm:cxn modelId="{E29E706E-CE67-4C74-874E-C31708974D86}" srcId="{404E6617-E156-459B-B397-3EB6073A4CBD}" destId="{02358FEE-7BC1-44DE-95E9-3EFB2C3649B1}" srcOrd="3" destOrd="0" parTransId="{3EC68CA6-3380-4F81-B2B5-50FB95CCA15D}" sibTransId="{2569C1CF-9EA7-4961-9CD9-94EF7605C4DF}"/>
    <dgm:cxn modelId="{A7EA3854-EB11-414C-9CC4-9FAC76345147}" type="presOf" srcId="{02358FEE-7BC1-44DE-95E9-3EFB2C3649B1}" destId="{D08C21BB-1419-46DE-BC84-54145E6135E8}" srcOrd="1" destOrd="0" presId="urn:microsoft.com/office/officeart/2005/8/layout/pyramid3"/>
    <dgm:cxn modelId="{7B033DC3-0850-431C-96B6-FFFC55B788C6}" type="presOf" srcId="{15308EFE-DC4A-49D3-B12E-14457C5879BB}" destId="{629DB706-C2A3-4158-997C-B064996AEAC8}" srcOrd="1" destOrd="0" presId="urn:microsoft.com/office/officeart/2005/8/layout/pyramid3"/>
    <dgm:cxn modelId="{2E21C19C-AD45-4315-8C54-C6EA287F0939}" type="presOf" srcId="{02358FEE-7BC1-44DE-95E9-3EFB2C3649B1}" destId="{F9874B4A-5932-4ACC-B082-5D78631A9397}" srcOrd="0" destOrd="0" presId="urn:microsoft.com/office/officeart/2005/8/layout/pyramid3"/>
    <dgm:cxn modelId="{D16229A6-9DF6-4B9A-B0AF-CBD630A28E6D}" type="presOf" srcId="{FEB75A9F-0F06-4427-8E2F-6A624708D0D6}" destId="{6CB21539-B4BA-43D5-9C26-17DCB33E287B}" srcOrd="0" destOrd="0" presId="urn:microsoft.com/office/officeart/2005/8/layout/pyramid3"/>
    <dgm:cxn modelId="{D357ABE6-5031-407A-B3B8-A0E5022BA08F}" type="presOf" srcId="{58912F00-AD5B-4C0A-A2EF-DE2B665FEFD1}" destId="{9A7F2241-3430-44CD-B46A-7C25F3ACBE79}" srcOrd="1" destOrd="0" presId="urn:microsoft.com/office/officeart/2005/8/layout/pyramid3"/>
    <dgm:cxn modelId="{A383925F-F1ED-416C-BD40-182C806E5C1B}" type="presOf" srcId="{A209C246-2205-46CA-9ADA-13058E164317}" destId="{50D4B005-6CF1-491E-9711-5363B7966651}" srcOrd="0" destOrd="0" presId="urn:microsoft.com/office/officeart/2005/8/layout/pyramid3"/>
    <dgm:cxn modelId="{8732773A-3DC5-49CF-868E-7052668B8431}" srcId="{404E6617-E156-459B-B397-3EB6073A4CBD}" destId="{FEB75A9F-0F06-4427-8E2F-6A624708D0D6}" srcOrd="1" destOrd="0" parTransId="{1479F807-41E4-4A04-AAC6-3DBBE957BBEB}" sibTransId="{9BF0C068-3517-4665-A687-858FB77057CE}"/>
    <dgm:cxn modelId="{E1540D07-E78C-4C42-B82C-4CC7FB3FC7BE}" srcId="{404E6617-E156-459B-B397-3EB6073A4CBD}" destId="{A209C246-2205-46CA-9ADA-13058E164317}" srcOrd="0" destOrd="0" parTransId="{4F1EAAD6-811B-4DE7-B64F-6D08A4209C41}" sibTransId="{47A06122-F4AF-4524-9410-4948A2D18DB4}"/>
    <dgm:cxn modelId="{DBBD33D9-B279-49AE-813A-D05CE82594CB}" type="presOf" srcId="{15308EFE-DC4A-49D3-B12E-14457C5879BB}" destId="{75C83909-7A51-4049-9379-3A95E745CAF9}" srcOrd="0" destOrd="0" presId="urn:microsoft.com/office/officeart/2005/8/layout/pyramid3"/>
    <dgm:cxn modelId="{1F5C15D2-C750-4826-AC79-F8EB0F968DE1}" type="presOf" srcId="{FEB75A9F-0F06-4427-8E2F-6A624708D0D6}" destId="{E8B8E079-BA7D-4E0E-8033-4F00CB85A8A5}" srcOrd="1" destOrd="0" presId="urn:microsoft.com/office/officeart/2005/8/layout/pyramid3"/>
    <dgm:cxn modelId="{56FA026E-38BC-49AF-A4FA-DB8CC22ED9AD}" srcId="{404E6617-E156-459B-B397-3EB6073A4CBD}" destId="{15308EFE-DC4A-49D3-B12E-14457C5879BB}" srcOrd="4" destOrd="0" parTransId="{FB101E57-BF37-4498-912F-576E08ABD23B}" sibTransId="{D9369000-118B-4105-90D4-4C5071FB8B74}"/>
    <dgm:cxn modelId="{3D8D5C63-2190-4F6C-A950-BEA15AC46151}" type="presOf" srcId="{58912F00-AD5B-4C0A-A2EF-DE2B665FEFD1}" destId="{86F60641-36E6-4CA3-843F-D752DB56CD94}" srcOrd="0" destOrd="0" presId="urn:microsoft.com/office/officeart/2005/8/layout/pyramid3"/>
    <dgm:cxn modelId="{9ACC0270-D02F-4D7F-A06F-B34066264F31}" type="presOf" srcId="{A209C246-2205-46CA-9ADA-13058E164317}" destId="{8CC76BE6-0037-4453-8291-EFF46E108A22}" srcOrd="1" destOrd="0" presId="urn:microsoft.com/office/officeart/2005/8/layout/pyramid3"/>
    <dgm:cxn modelId="{51374F97-9A8B-4BCA-AA74-1869D319DFBF}" type="presOf" srcId="{404E6617-E156-459B-B397-3EB6073A4CBD}" destId="{E9DF5F48-B84D-4733-9D73-5CE31E6E94A7}" srcOrd="0" destOrd="0" presId="urn:microsoft.com/office/officeart/2005/8/layout/pyramid3"/>
    <dgm:cxn modelId="{860D10BC-A0C5-4462-94F9-5EFB3726654B}" srcId="{404E6617-E156-459B-B397-3EB6073A4CBD}" destId="{58912F00-AD5B-4C0A-A2EF-DE2B665FEFD1}" srcOrd="2" destOrd="0" parTransId="{07769AAF-FE9A-4419-ABD4-0364A7289213}" sibTransId="{D1138C3E-8F28-4532-B2E6-D8AFE099FC53}"/>
    <dgm:cxn modelId="{2BDF334B-2311-4507-A723-E29C9A8C95F7}" type="presParOf" srcId="{E9DF5F48-B84D-4733-9D73-5CE31E6E94A7}" destId="{35821943-1B83-4828-B97E-5F65437615CF}" srcOrd="0" destOrd="0" presId="urn:microsoft.com/office/officeart/2005/8/layout/pyramid3"/>
    <dgm:cxn modelId="{3CC4E963-3679-46C9-9DC5-A63B5C5B4BE8}" type="presParOf" srcId="{35821943-1B83-4828-B97E-5F65437615CF}" destId="{50D4B005-6CF1-491E-9711-5363B7966651}" srcOrd="0" destOrd="0" presId="urn:microsoft.com/office/officeart/2005/8/layout/pyramid3"/>
    <dgm:cxn modelId="{CCA9602C-C133-4806-9EF0-00204D9DB435}" type="presParOf" srcId="{35821943-1B83-4828-B97E-5F65437615CF}" destId="{8CC76BE6-0037-4453-8291-EFF46E108A22}" srcOrd="1" destOrd="0" presId="urn:microsoft.com/office/officeart/2005/8/layout/pyramid3"/>
    <dgm:cxn modelId="{E0190B44-064F-44D3-86D3-187B75E5776F}" type="presParOf" srcId="{E9DF5F48-B84D-4733-9D73-5CE31E6E94A7}" destId="{C4B6A705-0212-4317-B79B-E3FBF34E7AE6}" srcOrd="1" destOrd="0" presId="urn:microsoft.com/office/officeart/2005/8/layout/pyramid3"/>
    <dgm:cxn modelId="{85E464A0-921E-47BC-849F-D2AF0F1A35ED}" type="presParOf" srcId="{C4B6A705-0212-4317-B79B-E3FBF34E7AE6}" destId="{6CB21539-B4BA-43D5-9C26-17DCB33E287B}" srcOrd="0" destOrd="0" presId="urn:microsoft.com/office/officeart/2005/8/layout/pyramid3"/>
    <dgm:cxn modelId="{C38EC501-6A84-4184-BDC7-3C47BABD308B}" type="presParOf" srcId="{C4B6A705-0212-4317-B79B-E3FBF34E7AE6}" destId="{E8B8E079-BA7D-4E0E-8033-4F00CB85A8A5}" srcOrd="1" destOrd="0" presId="urn:microsoft.com/office/officeart/2005/8/layout/pyramid3"/>
    <dgm:cxn modelId="{402C7029-E72E-45C4-A497-44CC26FE040A}" type="presParOf" srcId="{E9DF5F48-B84D-4733-9D73-5CE31E6E94A7}" destId="{C27CB2C1-E317-4E64-BEC6-8E876218F049}" srcOrd="2" destOrd="0" presId="urn:microsoft.com/office/officeart/2005/8/layout/pyramid3"/>
    <dgm:cxn modelId="{2BD4C6AA-C093-4E5A-A1C0-72CA256D3593}" type="presParOf" srcId="{C27CB2C1-E317-4E64-BEC6-8E876218F049}" destId="{86F60641-36E6-4CA3-843F-D752DB56CD94}" srcOrd="0" destOrd="0" presId="urn:microsoft.com/office/officeart/2005/8/layout/pyramid3"/>
    <dgm:cxn modelId="{2E9B5D11-606D-4A11-BDDD-5B54DC996EC3}" type="presParOf" srcId="{C27CB2C1-E317-4E64-BEC6-8E876218F049}" destId="{9A7F2241-3430-44CD-B46A-7C25F3ACBE79}" srcOrd="1" destOrd="0" presId="urn:microsoft.com/office/officeart/2005/8/layout/pyramid3"/>
    <dgm:cxn modelId="{DA3BE66B-08BC-4BFF-965F-4E9A8484FBD1}" type="presParOf" srcId="{E9DF5F48-B84D-4733-9D73-5CE31E6E94A7}" destId="{51729A46-3F45-432B-9C1E-2162C846FEB2}" srcOrd="3" destOrd="0" presId="urn:microsoft.com/office/officeart/2005/8/layout/pyramid3"/>
    <dgm:cxn modelId="{10AF803E-B71C-4EED-AD88-40285C3FB52C}" type="presParOf" srcId="{51729A46-3F45-432B-9C1E-2162C846FEB2}" destId="{F9874B4A-5932-4ACC-B082-5D78631A9397}" srcOrd="0" destOrd="0" presId="urn:microsoft.com/office/officeart/2005/8/layout/pyramid3"/>
    <dgm:cxn modelId="{55BC0B96-482A-4259-8387-3689CADBC406}" type="presParOf" srcId="{51729A46-3F45-432B-9C1E-2162C846FEB2}" destId="{D08C21BB-1419-46DE-BC84-54145E6135E8}" srcOrd="1" destOrd="0" presId="urn:microsoft.com/office/officeart/2005/8/layout/pyramid3"/>
    <dgm:cxn modelId="{ACB86115-0B6B-4A2F-A58E-EB9D063C16BA}" type="presParOf" srcId="{E9DF5F48-B84D-4733-9D73-5CE31E6E94A7}" destId="{F6D89CE0-8193-468C-B8D3-0DF06D3C6CD9}" srcOrd="4" destOrd="0" presId="urn:microsoft.com/office/officeart/2005/8/layout/pyramid3"/>
    <dgm:cxn modelId="{188E47B6-2C9E-469D-8B27-67A16ED5BBC9}" type="presParOf" srcId="{F6D89CE0-8193-468C-B8D3-0DF06D3C6CD9}" destId="{75C83909-7A51-4049-9379-3A95E745CAF9}" srcOrd="0" destOrd="0" presId="urn:microsoft.com/office/officeart/2005/8/layout/pyramid3"/>
    <dgm:cxn modelId="{DE6AEB6A-716C-4D5D-A13F-305C47C062DD}" type="presParOf" srcId="{F6D89CE0-8193-468C-B8D3-0DF06D3C6CD9}" destId="{629DB706-C2A3-4158-997C-B064996AEAC8}"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D4B005-6CF1-491E-9711-5363B7966651}">
      <dsp:nvSpPr>
        <dsp:cNvPr id="0" name=""/>
        <dsp:cNvSpPr/>
      </dsp:nvSpPr>
      <dsp:spPr>
        <a:xfrm rot="10800000">
          <a:off x="0" y="21516"/>
          <a:ext cx="7750287" cy="900634"/>
        </a:xfrm>
        <a:prstGeom prst="trapezoid">
          <a:avLst>
            <a:gd name="adj" fmla="val 86054"/>
          </a:avLst>
        </a:prstGeom>
        <a:solidFill>
          <a:srgbClr val="86B24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5400" b="1" kern="1200" dirty="0" smtClean="0">
              <a:latin typeface="Century Gothic" panose="020B0502020202020204" pitchFamily="34" charset="0"/>
            </a:rPr>
            <a:t>?</a:t>
          </a:r>
          <a:endParaRPr lang="en-GB" sz="5400" b="1" kern="1200" dirty="0">
            <a:latin typeface="Century Gothic" panose="020B0502020202020204" pitchFamily="34" charset="0"/>
          </a:endParaRPr>
        </a:p>
      </dsp:txBody>
      <dsp:txXfrm rot="-10800000">
        <a:off x="1356300" y="21516"/>
        <a:ext cx="5037686" cy="900634"/>
      </dsp:txXfrm>
    </dsp:sp>
    <dsp:sp modelId="{6CB21539-B4BA-43D5-9C26-17DCB33E287B}">
      <dsp:nvSpPr>
        <dsp:cNvPr id="0" name=""/>
        <dsp:cNvSpPr/>
      </dsp:nvSpPr>
      <dsp:spPr>
        <a:xfrm rot="10800000">
          <a:off x="775028" y="900634"/>
          <a:ext cx="6200229" cy="900634"/>
        </a:xfrm>
        <a:prstGeom prst="trapezoid">
          <a:avLst>
            <a:gd name="adj" fmla="val 86054"/>
          </a:avLst>
        </a:prstGeom>
        <a:solidFill>
          <a:srgbClr val="86B24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5400" b="1" kern="1200" dirty="0" smtClean="0">
              <a:latin typeface="Century Gothic" panose="020B0502020202020204" pitchFamily="34" charset="0"/>
            </a:rPr>
            <a:t>?</a:t>
          </a:r>
          <a:endParaRPr lang="en-GB" sz="5400" b="1" kern="1200" dirty="0">
            <a:latin typeface="Century Gothic" panose="020B0502020202020204" pitchFamily="34" charset="0"/>
          </a:endParaRPr>
        </a:p>
      </dsp:txBody>
      <dsp:txXfrm rot="-10800000">
        <a:off x="1860068" y="900634"/>
        <a:ext cx="4030149" cy="900634"/>
      </dsp:txXfrm>
    </dsp:sp>
    <dsp:sp modelId="{86F60641-36E6-4CA3-843F-D752DB56CD94}">
      <dsp:nvSpPr>
        <dsp:cNvPr id="0" name=""/>
        <dsp:cNvSpPr/>
      </dsp:nvSpPr>
      <dsp:spPr>
        <a:xfrm rot="10800000">
          <a:off x="1550057" y="1801268"/>
          <a:ext cx="4650172" cy="900634"/>
        </a:xfrm>
        <a:prstGeom prst="trapezoid">
          <a:avLst>
            <a:gd name="adj" fmla="val 86054"/>
          </a:avLst>
        </a:prstGeom>
        <a:solidFill>
          <a:srgbClr val="86B24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5400" b="1" kern="1200" dirty="0" smtClean="0">
              <a:latin typeface="Century Gothic" panose="020B0502020202020204" pitchFamily="34" charset="0"/>
            </a:rPr>
            <a:t>?</a:t>
          </a:r>
          <a:endParaRPr lang="en-GB" sz="5400" b="1" kern="1200" dirty="0">
            <a:latin typeface="Century Gothic" panose="020B0502020202020204" pitchFamily="34" charset="0"/>
          </a:endParaRPr>
        </a:p>
      </dsp:txBody>
      <dsp:txXfrm rot="-10800000">
        <a:off x="2363837" y="1801268"/>
        <a:ext cx="3022611" cy="900634"/>
      </dsp:txXfrm>
    </dsp:sp>
    <dsp:sp modelId="{F9874B4A-5932-4ACC-B082-5D78631A9397}">
      <dsp:nvSpPr>
        <dsp:cNvPr id="0" name=""/>
        <dsp:cNvSpPr/>
      </dsp:nvSpPr>
      <dsp:spPr>
        <a:xfrm rot="10800000">
          <a:off x="2325086" y="2701902"/>
          <a:ext cx="3100114" cy="900634"/>
        </a:xfrm>
        <a:prstGeom prst="trapezoid">
          <a:avLst>
            <a:gd name="adj" fmla="val 86054"/>
          </a:avLst>
        </a:prstGeom>
        <a:solidFill>
          <a:srgbClr val="86B24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5400" b="1" kern="1200" dirty="0" smtClean="0">
              <a:latin typeface="Century Gothic" panose="020B0502020202020204" pitchFamily="34" charset="0"/>
            </a:rPr>
            <a:t>?</a:t>
          </a:r>
          <a:endParaRPr lang="en-GB" sz="5400" b="1" kern="1200" dirty="0">
            <a:latin typeface="Century Gothic" panose="020B0502020202020204" pitchFamily="34" charset="0"/>
          </a:endParaRPr>
        </a:p>
      </dsp:txBody>
      <dsp:txXfrm rot="-10800000">
        <a:off x="2867606" y="2701902"/>
        <a:ext cx="2015074" cy="900634"/>
      </dsp:txXfrm>
    </dsp:sp>
    <dsp:sp modelId="{75C83909-7A51-4049-9379-3A95E745CAF9}">
      <dsp:nvSpPr>
        <dsp:cNvPr id="0" name=""/>
        <dsp:cNvSpPr/>
      </dsp:nvSpPr>
      <dsp:spPr>
        <a:xfrm rot="10800000">
          <a:off x="3100114" y="3602536"/>
          <a:ext cx="1550057" cy="900634"/>
        </a:xfrm>
        <a:prstGeom prst="trapezoid">
          <a:avLst>
            <a:gd name="adj" fmla="val 86054"/>
          </a:avLst>
        </a:prstGeom>
        <a:solidFill>
          <a:srgbClr val="86B24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GB" sz="5400" b="1" kern="1200" dirty="0" smtClean="0">
              <a:latin typeface="Century Gothic" panose="020B0502020202020204" pitchFamily="34" charset="0"/>
            </a:rPr>
            <a:t>?</a:t>
          </a:r>
          <a:endParaRPr lang="en-GB" sz="5400" b="1" kern="1200" dirty="0">
            <a:latin typeface="Century Gothic" panose="020B0502020202020204" pitchFamily="34" charset="0"/>
          </a:endParaRPr>
        </a:p>
      </dsp:txBody>
      <dsp:txXfrm rot="-10800000">
        <a:off x="3100114" y="3602536"/>
        <a:ext cx="1550057" cy="900634"/>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C8A3A2CA-E64E-43F7-98D7-CA9E1A0FA45E}" type="datetimeFigureOut">
              <a:rPr lang="en-GB" smtClean="0"/>
              <a:pPr/>
              <a:t>01/03/2017</a:t>
            </a:fld>
            <a:endParaRPr lang="en-GB"/>
          </a:p>
        </p:txBody>
      </p:sp>
      <p:sp>
        <p:nvSpPr>
          <p:cNvPr id="4" name="Slide Image Placeholder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0BA7449D-D172-49E0-91EB-E2AE840A84A4}" type="slidenum">
              <a:rPr lang="en-GB" smtClean="0"/>
              <a:pPr/>
              <a:t>‹#›</a:t>
            </a:fld>
            <a:endParaRPr lang="en-GB"/>
          </a:p>
        </p:txBody>
      </p:sp>
    </p:spTree>
    <p:extLst>
      <p:ext uri="{BB962C8B-B14F-4D97-AF65-F5344CB8AC3E}">
        <p14:creationId xmlns:p14="http://schemas.microsoft.com/office/powerpoint/2010/main" val="4240331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legislation.gov.uk/uksi/2011/988/made" TargetMode="External"/><Relationship Id="rId7" Type="http://schemas.openxmlformats.org/officeDocument/2006/relationships/hyperlink" Target="http://www.legislation.gov.uk/id/ukpga/1990/43"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www.legislation.gov.uk/id/ukpga/1989/14" TargetMode="External"/><Relationship Id="rId5" Type="http://schemas.openxmlformats.org/officeDocument/2006/relationships/hyperlink" Target="http://www.opsi.gov.uk/ACTS/acts1990/ukpga_19900043_en_1" TargetMode="External"/><Relationship Id="rId4" Type="http://schemas.openxmlformats.org/officeDocument/2006/relationships/hyperlink" Target="http://www.opsi.gov.uk/si/si1991/uksi_19912839_en_1.htm"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gov.uk/waste-exemption-nwfd-1-temporary-storage-at-the-place-of-production" TargetMode="External"/><Relationship Id="rId2" Type="http://schemas.openxmlformats.org/officeDocument/2006/relationships/slide" Target="../slides/slide71.xml"/><Relationship Id="rId1" Type="http://schemas.openxmlformats.org/officeDocument/2006/relationships/notesMaster" Target="../notesMasters/notesMaster1.xml"/><Relationship Id="rId5" Type="http://schemas.openxmlformats.org/officeDocument/2006/relationships/hyperlink" Target="https://www.gov.uk/waste-exemption-nwfd-3-temporary-storage-at-a-collection-point" TargetMode="External"/><Relationship Id="rId4" Type="http://schemas.openxmlformats.org/officeDocument/2006/relationships/hyperlink" Target="https://www.gov.uk/waste-exemption-nwfd-2-temporary-storage-of-waste-at-a-place-controlled-by-the-producer"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025" y="811213"/>
            <a:ext cx="7212013" cy="4057650"/>
          </a:xfrm>
        </p:spPr>
      </p:sp>
      <p:sp>
        <p:nvSpPr>
          <p:cNvPr id="3" name="Notes Placeholder 2"/>
          <p:cNvSpPr>
            <a:spLocks noGrp="1"/>
          </p:cNvSpPr>
          <p:nvPr>
            <p:ph type="body" idx="1"/>
          </p:nvPr>
        </p:nvSpPr>
        <p:spPr/>
        <p:txBody>
          <a:bodyPr/>
          <a:lstStyle/>
          <a:p>
            <a:r>
              <a:rPr lang="en-GB" dirty="0" smtClean="0"/>
              <a:t>Introductions</a:t>
            </a:r>
            <a:r>
              <a:rPr lang="en-GB" baseline="0" dirty="0" smtClean="0"/>
              <a:t> and housekeeping</a:t>
            </a:r>
          </a:p>
          <a:p>
            <a:endParaRPr lang="en-GB" baseline="0" dirty="0" smtClean="0"/>
          </a:p>
          <a:p>
            <a:r>
              <a:rPr lang="en-GB" baseline="0" dirty="0" smtClean="0"/>
              <a:t>Delegates to introduce themselves and indicate their experience with dealing with wastes</a:t>
            </a:r>
          </a:p>
          <a:p>
            <a:r>
              <a:rPr lang="en-GB" baseline="0" dirty="0" smtClean="0"/>
              <a:t>Tutor to introduce</a:t>
            </a:r>
            <a:endParaRPr lang="en-GB" dirty="0"/>
          </a:p>
        </p:txBody>
      </p:sp>
    </p:spTree>
    <p:extLst>
      <p:ext uri="{BB962C8B-B14F-4D97-AF65-F5344CB8AC3E}">
        <p14:creationId xmlns:p14="http://schemas.microsoft.com/office/powerpoint/2010/main" val="896009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4237" cy="3355975"/>
          </a:xfrm>
        </p:spPr>
      </p:sp>
      <p:sp>
        <p:nvSpPr>
          <p:cNvPr id="3" name="Notes Placeholder 2"/>
          <p:cNvSpPr>
            <a:spLocks noGrp="1"/>
          </p:cNvSpPr>
          <p:nvPr>
            <p:ph type="body" idx="1"/>
          </p:nvPr>
        </p:nvSpPr>
        <p:spPr/>
        <p:txBody>
          <a:bodyPr/>
          <a:lstStyle/>
          <a:p>
            <a:r>
              <a:rPr lang="en-GB" dirty="0" smtClean="0"/>
              <a:t>Still applies to Wales</a:t>
            </a:r>
          </a:p>
          <a:p>
            <a:endParaRPr lang="en-GB" dirty="0" smtClean="0"/>
          </a:p>
          <a:p>
            <a:r>
              <a:rPr lang="en-GB" dirty="0" smtClean="0"/>
              <a:t>Scotland</a:t>
            </a:r>
            <a:r>
              <a:rPr lang="en-GB" baseline="0" dirty="0" smtClean="0"/>
              <a:t> and NI have </a:t>
            </a:r>
            <a:r>
              <a:rPr lang="en-GB" baseline="0" dirty="0" err="1" smtClean="0"/>
              <a:t>DoC</a:t>
            </a:r>
            <a:r>
              <a:rPr lang="en-GB" baseline="0" dirty="0" smtClean="0"/>
              <a:t> but some slight changes - such as code of practice already issued.  See next slide</a:t>
            </a:r>
          </a:p>
          <a:p>
            <a:endParaRPr lang="en-GB" baseline="0" dirty="0" smtClean="0"/>
          </a:p>
          <a:p>
            <a:r>
              <a:rPr lang="en-GB" baseline="0" dirty="0" smtClean="0"/>
              <a:t>Also mention that the CNEA brought in fixed penalty notices for some duty of care offences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15018B35-E9CE-4B1C-80D1-0913424502D7}" type="slidenum">
              <a:rPr lang="en-GB" smtClean="0"/>
              <a:pPr/>
              <a:t>21</a:t>
            </a:fld>
            <a:endParaRPr lang="en-GB"/>
          </a:p>
        </p:txBody>
      </p:sp>
    </p:spTree>
    <p:extLst>
      <p:ext uri="{BB962C8B-B14F-4D97-AF65-F5344CB8AC3E}">
        <p14:creationId xmlns:p14="http://schemas.microsoft.com/office/powerpoint/2010/main" val="94430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423863" y="1243013"/>
            <a:ext cx="5964237" cy="3355975"/>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0" i="0" u="none" strike="noStrike" kern="1200" baseline="0" dirty="0" err="1" smtClean="0">
                <a:solidFill>
                  <a:schemeClr val="tx1"/>
                </a:solidFill>
                <a:latin typeface="+mn-lt"/>
                <a:ea typeface="+mn-ea"/>
                <a:cs typeface="+mn-cs"/>
              </a:rPr>
              <a:t>Isit</a:t>
            </a:r>
            <a:r>
              <a:rPr lang="en-GB" sz="1200" b="0" i="0" u="none" strike="noStrike" kern="1200" baseline="0" dirty="0" smtClean="0">
                <a:solidFill>
                  <a:schemeClr val="tx1"/>
                </a:solidFill>
                <a:latin typeface="+mn-lt"/>
                <a:ea typeface="+mn-ea"/>
                <a:cs typeface="+mn-cs"/>
              </a:rPr>
              <a:t> waste tool</a:t>
            </a:r>
          </a:p>
          <a:p>
            <a:r>
              <a:rPr lang="en-GB" sz="1200" b="0" i="0" u="none" strike="noStrike" kern="1200" baseline="0" dirty="0" smtClean="0">
                <a:solidFill>
                  <a:schemeClr val="tx1"/>
                </a:solidFill>
                <a:latin typeface="+mn-lt"/>
                <a:ea typeface="+mn-ea"/>
                <a:cs typeface="+mn-cs"/>
              </a:rPr>
              <a:t>self-assessment tool to help you decide whether your material is likely to be a waste or not. </a:t>
            </a:r>
          </a:p>
          <a:p>
            <a:r>
              <a:rPr lang="en-GB" sz="1200" b="0" i="0" u="none" strike="noStrike" kern="1200" baseline="0" dirty="0" smtClean="0">
                <a:solidFill>
                  <a:schemeClr val="tx1"/>
                </a:solidFill>
                <a:latin typeface="+mn-lt"/>
                <a:ea typeface="+mn-ea"/>
                <a:cs typeface="+mn-cs"/>
              </a:rPr>
              <a:t>The tool is based on the By-Products (Article 5) and End of Waste (Article 6) parts of the Waste Framework Directive (Waste Framework Directive 2008/98/EC ). </a:t>
            </a:r>
            <a:endParaRPr lang="en-GB" altLang="en-US" dirty="0" smtClean="0"/>
          </a:p>
          <a:p>
            <a:endParaRPr lang="en-GB" dirty="0" smtClean="0"/>
          </a:p>
          <a:p>
            <a:endParaRPr lang="en-GB" dirty="0" smtClean="0"/>
          </a:p>
          <a:p>
            <a:r>
              <a:rPr lang="en-GB" dirty="0" smtClean="0"/>
              <a:t>Generally quality protocols:</a:t>
            </a:r>
          </a:p>
          <a:p>
            <a:r>
              <a:rPr lang="en-GB" dirty="0" smtClean="0"/>
              <a:t>ensure the product made from waste does not pose an unacceptable risk to human health or the environment</a:t>
            </a:r>
          </a:p>
          <a:p>
            <a:r>
              <a:rPr lang="en-GB" dirty="0" smtClean="0"/>
              <a:t>increase market confidence in the quality of products made from waste and their potential value</a:t>
            </a:r>
          </a:p>
          <a:p>
            <a:r>
              <a:rPr lang="en-GB" dirty="0" smtClean="0"/>
              <a:t>encourage greater waste recycling and recovery</a:t>
            </a:r>
          </a:p>
          <a:p>
            <a:endParaRPr lang="en-GB" altLang="en-US" dirty="0" smtClean="0"/>
          </a:p>
          <a:p>
            <a:endParaRPr lang="en-GB" altLang="en-US" dirty="0" smtClean="0"/>
          </a:p>
        </p:txBody>
      </p:sp>
      <p:sp>
        <p:nvSpPr>
          <p:cNvPr id="4" name="Slide Number Placeholder 3"/>
          <p:cNvSpPr>
            <a:spLocks noGrp="1"/>
          </p:cNvSpPr>
          <p:nvPr>
            <p:ph type="sldNum" sz="quarter" idx="5"/>
          </p:nvPr>
        </p:nvSpPr>
        <p:spPr/>
        <p:txBody>
          <a:bodyPr/>
          <a:lstStyle/>
          <a:p>
            <a:pPr>
              <a:defRPr/>
            </a:pPr>
            <a:fld id="{4CC8A2B0-EA48-4079-A99B-0BE4746B1ECB}" type="slidenum">
              <a:rPr lang="en-US" smtClean="0"/>
              <a:pPr>
                <a:defRPr/>
              </a:pPr>
              <a:t>23</a:t>
            </a:fld>
            <a:endParaRPr lang="en-US"/>
          </a:p>
        </p:txBody>
      </p:sp>
    </p:spTree>
    <p:extLst>
      <p:ext uri="{BB962C8B-B14F-4D97-AF65-F5344CB8AC3E}">
        <p14:creationId xmlns:p14="http://schemas.microsoft.com/office/powerpoint/2010/main" val="3211642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4237" cy="3355975"/>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200" dirty="0" smtClean="0"/>
              <a:t>The </a:t>
            </a:r>
            <a:r>
              <a:rPr lang="en-GB" sz="1200" dirty="0" smtClean="0">
                <a:hlinkClick r:id="rId3"/>
              </a:rPr>
              <a:t>Waste (England and Wales) Regulations 2011</a:t>
            </a:r>
            <a:r>
              <a:rPr lang="en-GB" sz="1200" dirty="0" smtClean="0"/>
              <a:t> (amended 2014)  repealed the </a:t>
            </a:r>
            <a:r>
              <a:rPr lang="en-GB" sz="1200" dirty="0" smtClean="0">
                <a:hlinkClick r:id="rId4"/>
              </a:rPr>
              <a:t>Environmental Protection (Duty of Care) Regulations 1991 </a:t>
            </a:r>
            <a:r>
              <a:rPr lang="en-GB" sz="1200" dirty="0" smtClean="0"/>
              <a:t>and apply the Duty of Care requirements brought in by the </a:t>
            </a:r>
            <a:r>
              <a:rPr lang="en-GB" sz="1200" dirty="0" smtClean="0">
                <a:hlinkClick r:id="rId5"/>
              </a:rPr>
              <a:t>Environmental Protection Act 1990</a:t>
            </a:r>
            <a:r>
              <a:rPr lang="en-GB" sz="1200" dirty="0" smtClean="0"/>
              <a:t>.</a:t>
            </a:r>
          </a:p>
          <a:p>
            <a:pPr marL="0" marR="0" lvl="1" indent="0" algn="l" defTabSz="914400" rtl="0" eaLnBrk="1" fontAlgn="auto" latinLnBrk="0" hangingPunct="1">
              <a:lnSpc>
                <a:spcPct val="100000"/>
              </a:lnSpc>
              <a:spcBef>
                <a:spcPts val="0"/>
              </a:spcBef>
              <a:spcAft>
                <a:spcPts val="0"/>
              </a:spcAft>
              <a:buClrTx/>
              <a:buSzTx/>
              <a:buFontTx/>
              <a:buNone/>
              <a:tabLst/>
              <a:defRPr/>
            </a:pPr>
            <a:r>
              <a:rPr lang="en-GB" sz="1200" dirty="0" smtClean="0"/>
              <a:t>Introduced the requirement for the waste hierarchy;</a:t>
            </a:r>
            <a:r>
              <a:rPr lang="en-GB" sz="1200" baseline="0" dirty="0" smtClean="0"/>
              <a:t> new controls for waste carriers and the registration system; requirements on a transfer note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The 2014 amendment </a:t>
            </a:r>
            <a:r>
              <a:rPr lang="en-GB" sz="1200" baseline="0" dirty="0" err="1" smtClean="0"/>
              <a:t>regs</a:t>
            </a:r>
            <a:r>
              <a:rPr lang="en-GB" sz="1200" baseline="0" dirty="0" smtClean="0"/>
              <a:t> – relevant offences for revocation of registration; permits the use of alternative documentation to the Waste Transfer Note such as invoices or even email. But the legal requirements for what must be included remain the same.</a:t>
            </a:r>
            <a:endParaRPr lang="en-GB" sz="120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GB" sz="1200" dirty="0" smtClean="0"/>
              <a:t>Also there are the following (not included in slide)</a:t>
            </a:r>
          </a:p>
          <a:p>
            <a:pPr marL="0" marR="0" lvl="1" indent="0" algn="l" defTabSz="914400" rtl="0" eaLnBrk="1" fontAlgn="auto" latinLnBrk="0" hangingPunct="1">
              <a:lnSpc>
                <a:spcPct val="100000"/>
              </a:lnSpc>
              <a:spcBef>
                <a:spcPts val="0"/>
              </a:spcBef>
              <a:spcAft>
                <a:spcPts val="0"/>
              </a:spcAft>
              <a:buClrTx/>
              <a:buSzTx/>
              <a:buFontTx/>
              <a:buNone/>
              <a:tabLst/>
              <a:defRPr/>
            </a:pPr>
            <a:r>
              <a:rPr lang="en-GB" sz="1200" dirty="0" smtClean="0"/>
              <a:t>The Household 2005 </a:t>
            </a:r>
            <a:r>
              <a:rPr lang="en-GB" sz="1200" dirty="0" err="1" smtClean="0"/>
              <a:t>regs</a:t>
            </a:r>
            <a:r>
              <a:rPr lang="en-GB" sz="1200" dirty="0" smtClean="0"/>
              <a:t> inserted the following</a:t>
            </a:r>
            <a:r>
              <a:rPr lang="en-GB" sz="1200" baseline="0" dirty="0" smtClean="0"/>
              <a:t> into s34 of EPA90:</a:t>
            </a:r>
          </a:p>
          <a:p>
            <a:pPr marL="0" marR="0" lvl="1" indent="0" algn="l" defTabSz="914400" rtl="0" eaLnBrk="1" fontAlgn="auto" latinLnBrk="0" hangingPunct="1">
              <a:lnSpc>
                <a:spcPct val="100000"/>
              </a:lnSpc>
              <a:spcBef>
                <a:spcPts val="0"/>
              </a:spcBef>
              <a:spcAft>
                <a:spcPts val="0"/>
              </a:spcAft>
              <a:buClrTx/>
              <a:buSzTx/>
              <a:buFontTx/>
              <a:buNone/>
              <a:tabLst/>
              <a:defRPr/>
            </a:pPr>
            <a:r>
              <a:rPr lang="en-GB" sz="1200" dirty="0" smtClean="0"/>
              <a:t>“(2A) It shall be the duty of the occupier of any domestic property in England to take all such measures available to him as are reasonable in the circumstances to secure that any transfer by him of household waste produced on the property is only to an authorised person or to a person for authorised transport purposes.”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Seizure </a:t>
            </a:r>
            <a:r>
              <a:rPr lang="en-GB" sz="1200" kern="1200" dirty="0" err="1" smtClean="0">
                <a:solidFill>
                  <a:schemeClr val="tx1"/>
                </a:solidFill>
                <a:effectLst/>
                <a:latin typeface="+mn-lt"/>
                <a:ea typeface="+mn-ea"/>
                <a:cs typeface="+mn-cs"/>
              </a:rPr>
              <a:t>regs</a:t>
            </a:r>
            <a:endParaRPr lang="en-GB" sz="120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These Regulations provide for how seized property must be dealt with in England and Wales, where property is seized under section 5 of the Control of Pollution (Amendment) Act </a:t>
            </a:r>
            <a:r>
              <a:rPr lang="en-GB" sz="1200" kern="1200" dirty="0" smtClean="0">
                <a:solidFill>
                  <a:schemeClr val="tx1"/>
                </a:solidFill>
                <a:effectLst/>
                <a:latin typeface="+mn-lt"/>
                <a:ea typeface="+mn-ea"/>
                <a:cs typeface="+mn-cs"/>
                <a:hlinkClick r:id="rId6" tooltip="Go to item of legislation"/>
              </a:rPr>
              <a:t>1989 (c. 14)</a:t>
            </a:r>
            <a:r>
              <a:rPr lang="en-GB" sz="1200" kern="1200" dirty="0" smtClean="0">
                <a:solidFill>
                  <a:schemeClr val="tx1"/>
                </a:solidFill>
                <a:effectLst/>
                <a:latin typeface="+mn-lt"/>
                <a:ea typeface="+mn-ea"/>
                <a:cs typeface="+mn-cs"/>
              </a:rPr>
              <a:t> (power to require production of authority, stop and search </a:t>
            </a:r>
            <a:r>
              <a:rPr lang="la-Latn" sz="1200" kern="1200" dirty="0" smtClean="0">
                <a:solidFill>
                  <a:schemeClr val="tx1"/>
                </a:solidFill>
                <a:effectLst/>
                <a:latin typeface="+mn-lt"/>
                <a:ea typeface="+mn-ea"/>
                <a:cs typeface="+mn-cs"/>
              </a:rPr>
              <a:t>etc.</a:t>
            </a:r>
            <a:r>
              <a:rPr lang="en-GB" sz="1200" kern="1200" dirty="0" smtClean="0">
                <a:solidFill>
                  <a:schemeClr val="tx1"/>
                </a:solidFill>
                <a:effectLst/>
                <a:latin typeface="+mn-lt"/>
                <a:ea typeface="+mn-ea"/>
                <a:cs typeface="+mn-cs"/>
              </a:rPr>
              <a:t>) or section 34B of the Environmental Protection Act </a:t>
            </a:r>
            <a:r>
              <a:rPr lang="en-GB" sz="1200" kern="1200" dirty="0" smtClean="0">
                <a:solidFill>
                  <a:schemeClr val="tx1"/>
                </a:solidFill>
                <a:effectLst/>
                <a:latin typeface="+mn-lt"/>
                <a:ea typeface="+mn-ea"/>
                <a:cs typeface="+mn-cs"/>
                <a:hlinkClick r:id="rId7" tooltip="Go to item of legislation"/>
              </a:rPr>
              <a:t>1990 (c. 43)</a:t>
            </a:r>
            <a:r>
              <a:rPr lang="en-GB" sz="1200" kern="1200" dirty="0" smtClean="0">
                <a:solidFill>
                  <a:schemeClr val="tx1"/>
                </a:solidFill>
                <a:effectLst/>
                <a:latin typeface="+mn-lt"/>
                <a:ea typeface="+mn-ea"/>
                <a:cs typeface="+mn-cs"/>
              </a:rPr>
              <a:t> (power to search and seize vehicles etc.). The Environment Agency, the Natural Resources Body for Wales and a waste collection authority (“a seizure authority”) can seize property under these powers. </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0BA7449D-D172-49E0-91EB-E2AE840A84A4}" type="slidenum">
              <a:rPr lang="en-GB" smtClean="0"/>
              <a:pPr/>
              <a:t>24</a:t>
            </a:fld>
            <a:endParaRPr lang="en-GB"/>
          </a:p>
        </p:txBody>
      </p:sp>
    </p:spTree>
    <p:extLst>
      <p:ext uri="{BB962C8B-B14F-4D97-AF65-F5344CB8AC3E}">
        <p14:creationId xmlns:p14="http://schemas.microsoft.com/office/powerpoint/2010/main" val="274256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4237" cy="3355975"/>
          </a:xfrm>
        </p:spPr>
      </p:sp>
      <p:sp>
        <p:nvSpPr>
          <p:cNvPr id="3" name="Notes Placeholder 2"/>
          <p:cNvSpPr>
            <a:spLocks noGrp="1"/>
          </p:cNvSpPr>
          <p:nvPr>
            <p:ph type="body" idx="1"/>
          </p:nvPr>
        </p:nvSpPr>
        <p:spPr/>
        <p:txBody>
          <a:bodyPr/>
          <a:lstStyle/>
          <a:p>
            <a:r>
              <a:rPr lang="en-GB" sz="1200" dirty="0" smtClean="0"/>
              <a:t>Prevent any contravention by any other person of s33</a:t>
            </a:r>
          </a:p>
          <a:p>
            <a:pPr>
              <a:spcBef>
                <a:spcPts val="1200"/>
              </a:spcBef>
            </a:pPr>
            <a:r>
              <a:rPr lang="en-GB" sz="1200" dirty="0" smtClean="0"/>
              <a:t>i.e.</a:t>
            </a:r>
            <a:r>
              <a:rPr lang="en-GB" sz="1200" baseline="0" dirty="0" smtClean="0"/>
              <a:t> </a:t>
            </a:r>
            <a:r>
              <a:rPr lang="en-GB" sz="1200" dirty="0" smtClean="0"/>
              <a:t>To prevent any contravention by any other person of regulation 12 of the Environmental Permitting Regulations 2010 or of a condition of a permit granted under those Regulations</a:t>
            </a:r>
          </a:p>
          <a:p>
            <a:endParaRPr lang="en-GB" dirty="0" smtClean="0"/>
          </a:p>
          <a:p>
            <a:endParaRPr lang="en-GB" dirty="0" smtClean="0"/>
          </a:p>
          <a:p>
            <a:r>
              <a:rPr lang="en-GB" sz="5400" b="1" dirty="0" smtClean="0"/>
              <a:t>Each one of these</a:t>
            </a:r>
            <a:r>
              <a:rPr lang="en-GB" sz="5400" b="1" baseline="0" dirty="0" smtClean="0"/>
              <a:t> will be discussed in more detail as we go through the course.</a:t>
            </a:r>
          </a:p>
          <a:p>
            <a:endParaRPr lang="en-GB" sz="5400" b="1" baseline="0" dirty="0" smtClean="0"/>
          </a:p>
          <a:p>
            <a:endParaRPr lang="en-GB" b="1" dirty="0"/>
          </a:p>
        </p:txBody>
      </p:sp>
      <p:sp>
        <p:nvSpPr>
          <p:cNvPr id="4" name="Slide Number Placeholder 3"/>
          <p:cNvSpPr>
            <a:spLocks noGrp="1"/>
          </p:cNvSpPr>
          <p:nvPr>
            <p:ph type="sldNum" sz="quarter" idx="10"/>
          </p:nvPr>
        </p:nvSpPr>
        <p:spPr/>
        <p:txBody>
          <a:bodyPr/>
          <a:lstStyle/>
          <a:p>
            <a:fld id="{15018B35-E9CE-4B1C-80D1-0913424502D7}" type="slidenum">
              <a:rPr lang="en-GB" smtClean="0"/>
              <a:pPr/>
              <a:t>27</a:t>
            </a:fld>
            <a:endParaRPr lang="en-GB"/>
          </a:p>
        </p:txBody>
      </p:sp>
    </p:spTree>
    <p:extLst>
      <p:ext uri="{BB962C8B-B14F-4D97-AF65-F5344CB8AC3E}">
        <p14:creationId xmlns:p14="http://schemas.microsoft.com/office/powerpoint/2010/main" val="1298405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4237" cy="3355975"/>
          </a:xfrm>
        </p:spPr>
      </p:sp>
      <p:sp>
        <p:nvSpPr>
          <p:cNvPr id="3" name="Notes Placeholder 2"/>
          <p:cNvSpPr>
            <a:spLocks noGrp="1"/>
          </p:cNvSpPr>
          <p:nvPr>
            <p:ph type="body" idx="1"/>
          </p:nvPr>
        </p:nvSpPr>
        <p:spPr/>
        <p:txBody>
          <a:bodyPr/>
          <a:lstStyle/>
          <a:p>
            <a:endParaRPr lang="en-GB" dirty="0" smtClean="0"/>
          </a:p>
          <a:p>
            <a:endParaRPr lang="en-GB" dirty="0" smtClean="0"/>
          </a:p>
          <a:p>
            <a:endParaRPr lang="en-GB" dirty="0" smtClean="0"/>
          </a:p>
          <a:p>
            <a:r>
              <a:rPr lang="en-GB" dirty="0" smtClean="0"/>
              <a:t>TEEP - </a:t>
            </a:r>
            <a:r>
              <a:rPr lang="en-GB" sz="1200" b="0" kern="1200" dirty="0" smtClean="0">
                <a:solidFill>
                  <a:schemeClr val="tx1"/>
                </a:solidFill>
                <a:effectLst/>
                <a:latin typeface="+mn-lt"/>
                <a:ea typeface="+mn-ea"/>
                <a:cs typeface="+mn-cs"/>
              </a:rPr>
              <a:t>technically, environmentally and economically practicable</a:t>
            </a:r>
            <a:endParaRPr lang="en-GB" dirty="0"/>
          </a:p>
        </p:txBody>
      </p:sp>
      <p:sp>
        <p:nvSpPr>
          <p:cNvPr id="4" name="Slide Number Placeholder 3"/>
          <p:cNvSpPr>
            <a:spLocks noGrp="1"/>
          </p:cNvSpPr>
          <p:nvPr>
            <p:ph type="sldNum" sz="quarter" idx="10"/>
          </p:nvPr>
        </p:nvSpPr>
        <p:spPr/>
        <p:txBody>
          <a:bodyPr/>
          <a:lstStyle/>
          <a:p>
            <a:fld id="{15018B35-E9CE-4B1C-80D1-0913424502D7}" type="slidenum">
              <a:rPr lang="en-GB" smtClean="0"/>
              <a:pPr/>
              <a:t>29</a:t>
            </a:fld>
            <a:endParaRPr lang="en-GB"/>
          </a:p>
        </p:txBody>
      </p:sp>
    </p:spTree>
    <p:extLst>
      <p:ext uri="{BB962C8B-B14F-4D97-AF65-F5344CB8AC3E}">
        <p14:creationId xmlns:p14="http://schemas.microsoft.com/office/powerpoint/2010/main" val="831396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4237" cy="3355975"/>
          </a:xfrm>
        </p:spPr>
      </p:sp>
      <p:sp>
        <p:nvSpPr>
          <p:cNvPr id="3" name="Notes Placeholder 2"/>
          <p:cNvSpPr>
            <a:spLocks noGrp="1"/>
          </p:cNvSpPr>
          <p:nvPr>
            <p:ph type="body" idx="1"/>
          </p:nvPr>
        </p:nvSpPr>
        <p:spPr/>
        <p:txBody>
          <a:bodyPr/>
          <a:lstStyle/>
          <a:p>
            <a:r>
              <a:rPr lang="en-GB" dirty="0" smtClean="0"/>
              <a:t>Flip Chart – triangle</a:t>
            </a:r>
          </a:p>
          <a:p>
            <a:endParaRPr lang="en-GB" dirty="0" smtClean="0"/>
          </a:p>
          <a:p>
            <a:r>
              <a:rPr lang="en-GB" dirty="0" smtClean="0"/>
              <a:t>Groups to consider</a:t>
            </a:r>
            <a:r>
              <a:rPr lang="en-GB" baseline="0" dirty="0" smtClean="0"/>
              <a:t> what the 5 sections of the hierarchy are – NO PEAKING IN NOTES!!!!! </a:t>
            </a:r>
          </a:p>
          <a:p>
            <a:r>
              <a:rPr lang="en-GB" baseline="0" dirty="0" smtClean="0"/>
              <a:t>Also consider what each section covers (description and examples) </a:t>
            </a:r>
          </a:p>
          <a:p>
            <a:endParaRPr lang="en-GB" baseline="0" dirty="0" smtClean="0"/>
          </a:p>
          <a:p>
            <a:r>
              <a:rPr lang="en-GB" baseline="0" dirty="0" smtClean="0"/>
              <a:t>Time may be saved by splitting in 5 groups and giving each group a section </a:t>
            </a:r>
            <a:r>
              <a:rPr lang="en-GB" baseline="0" dirty="0" err="1" smtClean="0"/>
              <a:t>eg</a:t>
            </a:r>
            <a:r>
              <a:rPr lang="en-GB" baseline="0" dirty="0" smtClean="0"/>
              <a:t> top , bottom etc.</a:t>
            </a:r>
          </a:p>
          <a:p>
            <a:endParaRPr lang="en-GB" baseline="0" dirty="0" smtClean="0"/>
          </a:p>
          <a:p>
            <a:r>
              <a:rPr lang="en-GB" baseline="0" dirty="0" smtClean="0"/>
              <a:t>Then collectively complete hierarchy on flipchart. </a:t>
            </a:r>
          </a:p>
          <a:p>
            <a:endParaRPr lang="en-GB" baseline="0" dirty="0" smtClean="0"/>
          </a:p>
          <a:p>
            <a:r>
              <a:rPr lang="en-GB" baseline="0" dirty="0" smtClean="0"/>
              <a:t>Alternatively ask delegates to identify what type of waste management activity could be an option for  the following wastes and where each would fit into the hierarchy:</a:t>
            </a:r>
          </a:p>
          <a:p>
            <a:r>
              <a:rPr lang="en-GB" baseline="0" dirty="0" smtClean="0"/>
              <a:t>Computer, cardboard packaging, glass waste, waste oil, scrap metal components, residual waste </a:t>
            </a:r>
            <a:endParaRPr lang="en-GB" dirty="0"/>
          </a:p>
        </p:txBody>
      </p:sp>
      <p:sp>
        <p:nvSpPr>
          <p:cNvPr id="4" name="Slide Number Placeholder 3"/>
          <p:cNvSpPr>
            <a:spLocks noGrp="1"/>
          </p:cNvSpPr>
          <p:nvPr>
            <p:ph type="sldNum" sz="quarter" idx="10"/>
          </p:nvPr>
        </p:nvSpPr>
        <p:spPr/>
        <p:txBody>
          <a:bodyPr/>
          <a:lstStyle/>
          <a:p>
            <a:fld id="{0BA7449D-D172-49E0-91EB-E2AE840A84A4}" type="slidenum">
              <a:rPr lang="en-GB" smtClean="0"/>
              <a:pPr/>
              <a:t>30</a:t>
            </a:fld>
            <a:endParaRPr lang="en-GB"/>
          </a:p>
        </p:txBody>
      </p:sp>
    </p:spTree>
    <p:extLst>
      <p:ext uri="{BB962C8B-B14F-4D97-AF65-F5344CB8AC3E}">
        <p14:creationId xmlns:p14="http://schemas.microsoft.com/office/powerpoint/2010/main" val="4097416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4237" cy="33559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EWC has been referred to as the List of Waste (</a:t>
            </a:r>
            <a:r>
              <a:rPr lang="en-US" dirty="0" err="1" smtClean="0"/>
              <a:t>LoW</a:t>
            </a:r>
            <a:r>
              <a:rPr lang="en-US" dirty="0" smtClean="0"/>
              <a:t>) code in England</a:t>
            </a:r>
            <a:r>
              <a:rPr lang="en-US" baseline="0" dirty="0" smtClean="0"/>
              <a:t> and Wales since 2005.  Although the List of Waste Regulations have now been revoked many guidance documents and </a:t>
            </a:r>
            <a:r>
              <a:rPr lang="en-US" baseline="0" dirty="0" err="1" smtClean="0"/>
              <a:t>organisations</a:t>
            </a:r>
            <a:r>
              <a:rPr lang="en-US" baseline="0" dirty="0" smtClean="0"/>
              <a:t> continue to refer to the List of Wastes code.</a:t>
            </a:r>
            <a:endParaRPr lang="en-US" dirty="0" smtClean="0"/>
          </a:p>
          <a:p>
            <a:endParaRPr lang="en-GB" dirty="0"/>
          </a:p>
        </p:txBody>
      </p:sp>
      <p:sp>
        <p:nvSpPr>
          <p:cNvPr id="4" name="Slide Number Placeholder 3"/>
          <p:cNvSpPr>
            <a:spLocks noGrp="1"/>
          </p:cNvSpPr>
          <p:nvPr>
            <p:ph type="sldNum" sz="quarter" idx="10"/>
          </p:nvPr>
        </p:nvSpPr>
        <p:spPr/>
        <p:txBody>
          <a:bodyPr/>
          <a:lstStyle/>
          <a:p>
            <a:fld id="{0167278F-1824-48BA-B56A-B383B03AC22E}" type="slidenum">
              <a:rPr lang="en-GB" smtClean="0"/>
              <a:pPr/>
              <a:t>35</a:t>
            </a:fld>
            <a:endParaRPr lang="en-GB"/>
          </a:p>
        </p:txBody>
      </p:sp>
    </p:spTree>
    <p:extLst>
      <p:ext uri="{BB962C8B-B14F-4D97-AF65-F5344CB8AC3E}">
        <p14:creationId xmlns:p14="http://schemas.microsoft.com/office/powerpoint/2010/main" val="410728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6EA45AEB-FCF1-4906-8457-A4D151E50CA1}" type="slidenum">
              <a:rPr lang="en-US" altLang="en-US" smtClean="0">
                <a:solidFill>
                  <a:prstClr val="black"/>
                </a:solidFill>
              </a:rPr>
              <a:pPr eaLnBrk="1" hangingPunct="1"/>
              <a:t>36</a:t>
            </a:fld>
            <a:endParaRPr lang="en-US" altLang="en-US" smtClean="0">
              <a:solidFill>
                <a:prstClr val="black"/>
              </a:solidFill>
            </a:endParaRPr>
          </a:p>
        </p:txBody>
      </p:sp>
      <p:sp>
        <p:nvSpPr>
          <p:cNvPr id="135171" name="Rectangle 2"/>
          <p:cNvSpPr>
            <a:spLocks noGrp="1" noRot="1" noChangeAspect="1" noChangeArrowheads="1" noTextEdit="1"/>
          </p:cNvSpPr>
          <p:nvPr>
            <p:ph type="sldImg"/>
          </p:nvPr>
        </p:nvSpPr>
        <p:spPr bwMode="auto">
          <a:xfrm>
            <a:off x="423863" y="1243013"/>
            <a:ext cx="5964237" cy="3355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Talk through this example first  so group understand what a 6 digit code is.</a:t>
            </a:r>
          </a:p>
          <a:p>
            <a:pPr eaLnBrk="1" hangingPunct="1">
              <a:spcBef>
                <a:spcPct val="0"/>
              </a:spcBef>
            </a:pPr>
            <a:endParaRPr lang="en-GB" altLang="en-US" smtClean="0"/>
          </a:p>
          <a:p>
            <a:pPr eaLnBrk="1" hangingPunct="1">
              <a:spcBef>
                <a:spcPct val="0"/>
              </a:spcBef>
            </a:pPr>
            <a:r>
              <a:rPr lang="en-GB" altLang="en-US" smtClean="0"/>
              <a:t>Then next stage will be to ensure they understand the protocol </a:t>
            </a:r>
            <a:endParaRPr lang="en-US" altLang="en-US" smtClean="0"/>
          </a:p>
        </p:txBody>
      </p:sp>
    </p:spTree>
    <p:extLst>
      <p:ext uri="{BB962C8B-B14F-4D97-AF65-F5344CB8AC3E}">
        <p14:creationId xmlns:p14="http://schemas.microsoft.com/office/powerpoint/2010/main" val="1302412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423863" y="1243013"/>
            <a:ext cx="5964237" cy="3355975"/>
          </a:xfrm>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aseline="0" dirty="0" smtClean="0"/>
              <a:t>June 20-15 revision include reference to hazardous substances</a:t>
            </a:r>
          </a:p>
          <a:p>
            <a:r>
              <a:rPr lang="en-GB" altLang="en-US" baseline="0" dirty="0" smtClean="0"/>
              <a:t>The three new entries from June 2015 are:</a:t>
            </a:r>
          </a:p>
          <a:p>
            <a:r>
              <a:rPr lang="en-GB" altLang="en-US" baseline="0" dirty="0" smtClean="0"/>
              <a:t>010310* red mud from alumina production …  (which required a change to 010309)</a:t>
            </a:r>
          </a:p>
          <a:p>
            <a:endParaRPr lang="en-GB" altLang="en-US" baseline="0" dirty="0" smtClean="0"/>
          </a:p>
          <a:p>
            <a:r>
              <a:rPr lang="en-GB" altLang="en-US" baseline="0" dirty="0" smtClean="0"/>
              <a:t>160307* metallic mercury </a:t>
            </a:r>
          </a:p>
          <a:p>
            <a:r>
              <a:rPr lang="en-GB" altLang="en-US" baseline="0" dirty="0" smtClean="0"/>
              <a:t>190308* partly stabilised mercury  (required change to 190304*)</a:t>
            </a:r>
          </a:p>
        </p:txBody>
      </p:sp>
      <p:sp>
        <p:nvSpPr>
          <p:cNvPr id="4" name="Slide Number Placeholder 3"/>
          <p:cNvSpPr>
            <a:spLocks noGrp="1"/>
          </p:cNvSpPr>
          <p:nvPr>
            <p:ph type="sldNum" sz="quarter" idx="5"/>
          </p:nvPr>
        </p:nvSpPr>
        <p:spPr/>
        <p:txBody>
          <a:bodyPr/>
          <a:lstStyle/>
          <a:p>
            <a:pPr>
              <a:defRPr/>
            </a:pPr>
            <a:fld id="{68B65E38-0DC3-47A7-B467-235C6D90D248}" type="slidenum">
              <a:rPr lang="en-US" smtClean="0"/>
              <a:pPr>
                <a:defRPr/>
              </a:pPr>
              <a:t>37</a:t>
            </a:fld>
            <a:endParaRPr lang="en-US"/>
          </a:p>
        </p:txBody>
      </p:sp>
    </p:spTree>
    <p:extLst>
      <p:ext uri="{BB962C8B-B14F-4D97-AF65-F5344CB8AC3E}">
        <p14:creationId xmlns:p14="http://schemas.microsoft.com/office/powerpoint/2010/main" val="3097256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423863" y="1243013"/>
            <a:ext cx="5964237" cy="3355975"/>
          </a:xfrm>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t>Although this </a:t>
            </a:r>
            <a:r>
              <a:rPr lang="en-GB" altLang="en-US" baseline="0" dirty="0" smtClean="0"/>
              <a:t>slide will be in the handouts – ask delegates to refer to the chapter 4 and look at the codes and structure of the list</a:t>
            </a:r>
          </a:p>
          <a:p>
            <a:endParaRPr lang="en-GB" altLang="en-US" baseline="0" dirty="0" smtClean="0"/>
          </a:p>
          <a:p>
            <a:r>
              <a:rPr lang="en-GB" altLang="en-US" baseline="0" dirty="0" smtClean="0"/>
              <a:t>Use the chapter 4 EWC code for grease to indicate the holistic nature of the list ... In that this code is not appropriate for any grease waste … only a grease </a:t>
            </a:r>
            <a:r>
              <a:rPr lang="en-GB" altLang="en-US" i="1" baseline="0" dirty="0" smtClean="0"/>
              <a:t>from the textile industry</a:t>
            </a:r>
            <a:endParaRPr lang="en-GB" altLang="en-US" i="1" dirty="0" smtClean="0"/>
          </a:p>
        </p:txBody>
      </p:sp>
      <p:sp>
        <p:nvSpPr>
          <p:cNvPr id="4" name="Slide Number Placeholder 3"/>
          <p:cNvSpPr>
            <a:spLocks noGrp="1"/>
          </p:cNvSpPr>
          <p:nvPr>
            <p:ph type="sldNum" sz="quarter" idx="5"/>
          </p:nvPr>
        </p:nvSpPr>
        <p:spPr/>
        <p:txBody>
          <a:bodyPr/>
          <a:lstStyle/>
          <a:p>
            <a:pPr>
              <a:defRPr/>
            </a:pPr>
            <a:fld id="{68B65E38-0DC3-47A7-B467-235C6D90D248}" type="slidenum">
              <a:rPr lang="en-US" smtClean="0"/>
              <a:pPr>
                <a:defRPr/>
              </a:pPr>
              <a:t>38</a:t>
            </a:fld>
            <a:endParaRPr lang="en-US"/>
          </a:p>
        </p:txBody>
      </p:sp>
    </p:spTree>
    <p:extLst>
      <p:ext uri="{BB962C8B-B14F-4D97-AF65-F5344CB8AC3E}">
        <p14:creationId xmlns:p14="http://schemas.microsoft.com/office/powerpoint/2010/main" val="585356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4237" cy="33559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Brief session</a:t>
            </a:r>
            <a:r>
              <a:rPr lang="en-GB" baseline="0" dirty="0" smtClean="0"/>
              <a:t> to discuss: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what waste is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Types of classification of wastes</a:t>
            </a:r>
            <a:endParaRPr lang="en-GB" dirty="0" smtClean="0"/>
          </a:p>
        </p:txBody>
      </p:sp>
      <p:sp>
        <p:nvSpPr>
          <p:cNvPr id="4" name="Slide Number Placeholder 3"/>
          <p:cNvSpPr>
            <a:spLocks noGrp="1"/>
          </p:cNvSpPr>
          <p:nvPr>
            <p:ph type="sldNum" sz="quarter" idx="10"/>
          </p:nvPr>
        </p:nvSpPr>
        <p:spPr/>
        <p:txBody>
          <a:bodyPr/>
          <a:lstStyle/>
          <a:p>
            <a:fld id="{0167278F-1824-48BA-B56A-B383B03AC22E}" type="slidenum">
              <a:rPr lang="en-GB" smtClean="0"/>
              <a:pPr/>
              <a:t>8</a:t>
            </a:fld>
            <a:endParaRPr lang="en-GB"/>
          </a:p>
        </p:txBody>
      </p:sp>
    </p:spTree>
    <p:extLst>
      <p:ext uri="{BB962C8B-B14F-4D97-AF65-F5344CB8AC3E}">
        <p14:creationId xmlns:p14="http://schemas.microsoft.com/office/powerpoint/2010/main" val="322603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33ED621-D23E-4CC0-8A4A-A563820EBAA3}" type="slidenum">
              <a:rPr lang="en-US" altLang="en-US" smtClean="0"/>
              <a:pPr eaLnBrk="1" hangingPunct="1"/>
              <a:t>39</a:t>
            </a:fld>
            <a:endParaRPr lang="en-US" altLang="en-US" smtClean="0"/>
          </a:p>
        </p:txBody>
      </p:sp>
      <p:sp>
        <p:nvSpPr>
          <p:cNvPr id="136195" name="Rectangle 2"/>
          <p:cNvSpPr>
            <a:spLocks noGrp="1" noRot="1" noChangeAspect="1" noChangeArrowheads="1" noTextEdit="1"/>
          </p:cNvSpPr>
          <p:nvPr>
            <p:ph type="sldImg"/>
          </p:nvPr>
        </p:nvSpPr>
        <p:spPr bwMode="auto">
          <a:xfrm>
            <a:off x="423863" y="1243013"/>
            <a:ext cx="5964237" cy="3355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Not in slide handouts as delegates can refer directly to the lists provided</a:t>
            </a:r>
          </a:p>
          <a:p>
            <a:pPr eaLnBrk="1" hangingPunct="1">
              <a:spcBef>
                <a:spcPct val="0"/>
              </a:spcBef>
            </a:pPr>
            <a:endParaRPr lang="en-US" altLang="en-US" dirty="0" smtClean="0"/>
          </a:p>
          <a:p>
            <a:pPr eaLnBrk="1" hangingPunct="1">
              <a:spcBef>
                <a:spcPct val="0"/>
              </a:spcBef>
            </a:pPr>
            <a:r>
              <a:rPr lang="en-US" altLang="en-US" dirty="0" smtClean="0"/>
              <a:t>This</a:t>
            </a:r>
            <a:r>
              <a:rPr lang="en-US" altLang="en-US" baseline="0" dirty="0" smtClean="0"/>
              <a:t> sub-chapter is used as it highlights all the different types of codes.</a:t>
            </a:r>
          </a:p>
          <a:p>
            <a:pPr eaLnBrk="1" hangingPunct="1">
              <a:spcBef>
                <a:spcPct val="0"/>
              </a:spcBef>
            </a:pPr>
            <a:r>
              <a:rPr lang="en-US" altLang="en-US" baseline="0" dirty="0" smtClean="0"/>
              <a:t>The meaning of AN, AH, MH and MN</a:t>
            </a:r>
          </a:p>
          <a:p>
            <a:pPr eaLnBrk="1" hangingPunct="1">
              <a:spcBef>
                <a:spcPct val="0"/>
              </a:spcBef>
            </a:pPr>
            <a:r>
              <a:rPr lang="en-US" altLang="en-US" baseline="0" dirty="0" smtClean="0"/>
              <a:t>The fact the list now refers to ‘hazardous substances’ and not dangerous substances</a:t>
            </a:r>
          </a:p>
          <a:p>
            <a:pPr eaLnBrk="1" hangingPunct="1">
              <a:spcBef>
                <a:spcPct val="0"/>
              </a:spcBef>
            </a:pPr>
            <a:r>
              <a:rPr lang="en-US" altLang="en-US" baseline="0" dirty="0" smtClean="0"/>
              <a:t>The fact that some mirror entries are linked entries to one or more other entries.</a:t>
            </a:r>
          </a:p>
          <a:p>
            <a:pPr eaLnBrk="1" hangingPunct="1">
              <a:spcBef>
                <a:spcPct val="0"/>
              </a:spcBef>
            </a:pPr>
            <a:r>
              <a:rPr lang="en-US" altLang="en-US" baseline="0" dirty="0" smtClean="0"/>
              <a:t>Refer to the ‘99’ code</a:t>
            </a:r>
          </a:p>
          <a:p>
            <a:pPr eaLnBrk="1" hangingPunct="1">
              <a:spcBef>
                <a:spcPct val="0"/>
              </a:spcBef>
            </a:pPr>
            <a:endParaRPr lang="en-US" altLang="en-US" baseline="0" dirty="0" smtClean="0"/>
          </a:p>
          <a:p>
            <a:pPr eaLnBrk="1" hangingPunct="1">
              <a:spcBef>
                <a:spcPct val="0"/>
              </a:spcBef>
            </a:pPr>
            <a:r>
              <a:rPr lang="en-US" altLang="en-US" baseline="0" dirty="0" smtClean="0"/>
              <a:t>The following slides re-iterate the types of codes</a:t>
            </a:r>
          </a:p>
          <a:p>
            <a:pPr eaLnBrk="1" hangingPunct="1">
              <a:spcBef>
                <a:spcPct val="0"/>
              </a:spcBef>
            </a:pPr>
            <a:endParaRPr lang="en-US" altLang="en-US" baseline="0" dirty="0" smtClean="0"/>
          </a:p>
          <a:p>
            <a:pPr eaLnBrk="1" hangingPunct="1">
              <a:spcBef>
                <a:spcPct val="0"/>
              </a:spcBef>
            </a:pPr>
            <a:endParaRPr lang="en-US" altLang="en-US" dirty="0" smtClean="0"/>
          </a:p>
        </p:txBody>
      </p:sp>
    </p:spTree>
    <p:extLst>
      <p:ext uri="{BB962C8B-B14F-4D97-AF65-F5344CB8AC3E}">
        <p14:creationId xmlns:p14="http://schemas.microsoft.com/office/powerpoint/2010/main" val="2667170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423863" y="1243013"/>
            <a:ext cx="5964237" cy="3355975"/>
          </a:xfrm>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t>Other common examples include fluorescent</a:t>
            </a:r>
            <a:r>
              <a:rPr lang="en-GB" altLang="en-US" baseline="0" dirty="0" smtClean="0"/>
              <a:t> tubes (200121*) and lead acid batteries (160601*)</a:t>
            </a:r>
          </a:p>
          <a:p>
            <a:endParaRPr lang="en-GB" altLang="en-US" baseline="0" dirty="0" smtClean="0"/>
          </a:p>
        </p:txBody>
      </p:sp>
      <p:sp>
        <p:nvSpPr>
          <p:cNvPr id="4" name="Slide Number Placeholder 3"/>
          <p:cNvSpPr>
            <a:spLocks noGrp="1"/>
          </p:cNvSpPr>
          <p:nvPr>
            <p:ph type="sldNum" sz="quarter" idx="5"/>
          </p:nvPr>
        </p:nvSpPr>
        <p:spPr/>
        <p:txBody>
          <a:bodyPr/>
          <a:lstStyle/>
          <a:p>
            <a:pPr>
              <a:defRPr/>
            </a:pPr>
            <a:fld id="{68B65E38-0DC3-47A7-B467-235C6D90D248}" type="slidenum">
              <a:rPr lang="en-US" smtClean="0"/>
              <a:pPr>
                <a:defRPr/>
              </a:pPr>
              <a:t>40</a:t>
            </a:fld>
            <a:endParaRPr lang="en-US"/>
          </a:p>
        </p:txBody>
      </p:sp>
    </p:spTree>
    <p:extLst>
      <p:ext uri="{BB962C8B-B14F-4D97-AF65-F5344CB8AC3E}">
        <p14:creationId xmlns:p14="http://schemas.microsoft.com/office/powerpoint/2010/main" val="3247864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xfrm>
            <a:off x="3858390" y="10274047"/>
            <a:ext cx="2952054" cy="54021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44" tIns="44323" rIns="88644" bIns="44323"/>
          <a:lstStyle>
            <a:lvl1pPr eaLnBrk="0" hangingPunct="0">
              <a:defRPr sz="2300">
                <a:solidFill>
                  <a:schemeClr val="tx1"/>
                </a:solidFill>
                <a:latin typeface="Arial" pitchFamily="34" charset="0"/>
                <a:ea typeface="MS PGothic" pitchFamily="34" charset="-128"/>
              </a:defRPr>
            </a:lvl1pPr>
            <a:lvl2pPr marL="720239" indent="-277015" eaLnBrk="0" hangingPunct="0">
              <a:defRPr sz="2300">
                <a:solidFill>
                  <a:schemeClr val="tx1"/>
                </a:solidFill>
                <a:latin typeface="Arial" pitchFamily="34" charset="0"/>
                <a:ea typeface="MS PGothic" pitchFamily="34" charset="-128"/>
              </a:defRPr>
            </a:lvl2pPr>
            <a:lvl3pPr marL="1108059" indent="-221612" eaLnBrk="0" hangingPunct="0">
              <a:defRPr sz="2300">
                <a:solidFill>
                  <a:schemeClr val="tx1"/>
                </a:solidFill>
                <a:latin typeface="Arial" pitchFamily="34" charset="0"/>
                <a:ea typeface="MS PGothic" pitchFamily="34" charset="-128"/>
              </a:defRPr>
            </a:lvl3pPr>
            <a:lvl4pPr marL="1551284" indent="-221612" eaLnBrk="0" hangingPunct="0">
              <a:defRPr sz="2300">
                <a:solidFill>
                  <a:schemeClr val="tx1"/>
                </a:solidFill>
                <a:latin typeface="Arial" pitchFamily="34" charset="0"/>
                <a:ea typeface="MS PGothic" pitchFamily="34" charset="-128"/>
              </a:defRPr>
            </a:lvl4pPr>
            <a:lvl5pPr marL="1994508" indent="-221612" eaLnBrk="0" hangingPunct="0">
              <a:defRPr sz="2300">
                <a:solidFill>
                  <a:schemeClr val="tx1"/>
                </a:solidFill>
                <a:latin typeface="Arial" pitchFamily="34" charset="0"/>
                <a:ea typeface="MS PGothic" pitchFamily="34" charset="-128"/>
              </a:defRPr>
            </a:lvl5pPr>
            <a:lvl6pPr marL="2437731" indent="-221612" eaLnBrk="0" fontAlgn="base" hangingPunct="0">
              <a:spcBef>
                <a:spcPct val="0"/>
              </a:spcBef>
              <a:spcAft>
                <a:spcPct val="0"/>
              </a:spcAft>
              <a:defRPr sz="2300">
                <a:solidFill>
                  <a:schemeClr val="tx1"/>
                </a:solidFill>
                <a:latin typeface="Arial" pitchFamily="34" charset="0"/>
                <a:ea typeface="MS PGothic" pitchFamily="34" charset="-128"/>
              </a:defRPr>
            </a:lvl6pPr>
            <a:lvl7pPr marL="2880956" indent="-221612" eaLnBrk="0" fontAlgn="base" hangingPunct="0">
              <a:spcBef>
                <a:spcPct val="0"/>
              </a:spcBef>
              <a:spcAft>
                <a:spcPct val="0"/>
              </a:spcAft>
              <a:defRPr sz="2300">
                <a:solidFill>
                  <a:schemeClr val="tx1"/>
                </a:solidFill>
                <a:latin typeface="Arial" pitchFamily="34" charset="0"/>
                <a:ea typeface="MS PGothic" pitchFamily="34" charset="-128"/>
              </a:defRPr>
            </a:lvl7pPr>
            <a:lvl8pPr marL="3324179" indent="-221612" eaLnBrk="0" fontAlgn="base" hangingPunct="0">
              <a:spcBef>
                <a:spcPct val="0"/>
              </a:spcBef>
              <a:spcAft>
                <a:spcPct val="0"/>
              </a:spcAft>
              <a:defRPr sz="2300">
                <a:solidFill>
                  <a:schemeClr val="tx1"/>
                </a:solidFill>
                <a:latin typeface="Arial" pitchFamily="34" charset="0"/>
                <a:ea typeface="MS PGothic" pitchFamily="34" charset="-128"/>
              </a:defRPr>
            </a:lvl8pPr>
            <a:lvl9pPr marL="3767403" indent="-221612" eaLnBrk="0" fontAlgn="base" hangingPunct="0">
              <a:spcBef>
                <a:spcPct val="0"/>
              </a:spcBef>
              <a:spcAft>
                <a:spcPct val="0"/>
              </a:spcAft>
              <a:defRPr sz="2300">
                <a:solidFill>
                  <a:schemeClr val="tx1"/>
                </a:solidFill>
                <a:latin typeface="Arial" pitchFamily="34" charset="0"/>
                <a:ea typeface="MS PGothic" pitchFamily="34" charset="-128"/>
              </a:defRPr>
            </a:lvl9pPr>
          </a:lstStyle>
          <a:p>
            <a:pPr eaLnBrk="1" hangingPunct="1"/>
            <a:fld id="{76C4841C-AD91-403C-82DC-DA82C043C99A}" type="slidenum">
              <a:rPr lang="en-GB" sz="1300"/>
              <a:pPr eaLnBrk="1" hangingPunct="1"/>
              <a:t>41</a:t>
            </a:fld>
            <a:endParaRPr lang="en-GB" sz="1300"/>
          </a:p>
        </p:txBody>
      </p:sp>
      <p:sp>
        <p:nvSpPr>
          <p:cNvPr id="184323" name="Rectangle 2"/>
          <p:cNvSpPr>
            <a:spLocks noGrp="1" noRot="1" noChangeAspect="1" noChangeArrowheads="1" noTextEdit="1"/>
          </p:cNvSpPr>
          <p:nvPr>
            <p:ph type="sldImg"/>
          </p:nvPr>
        </p:nvSpPr>
        <p:spPr>
          <a:xfrm>
            <a:off x="-198438" y="811213"/>
            <a:ext cx="7208838" cy="4056062"/>
          </a:xfrm>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i="0" u="sng" dirty="0" smtClean="0">
              <a:latin typeface="Arial" pitchFamily="34" charset="0"/>
              <a:cs typeface="Arial" pitchFamily="34" charset="0"/>
            </a:endParaRPr>
          </a:p>
        </p:txBody>
      </p:sp>
    </p:spTree>
    <p:extLst>
      <p:ext uri="{BB962C8B-B14F-4D97-AF65-F5344CB8AC3E}">
        <p14:creationId xmlns:p14="http://schemas.microsoft.com/office/powerpoint/2010/main" val="1254106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6EA45AEB-FCF1-4906-8457-A4D151E50CA1}" type="slidenum">
              <a:rPr lang="en-US" altLang="en-US" smtClean="0">
                <a:solidFill>
                  <a:prstClr val="black"/>
                </a:solidFill>
              </a:rPr>
              <a:pPr eaLnBrk="1" hangingPunct="1"/>
              <a:t>42</a:t>
            </a:fld>
            <a:endParaRPr lang="en-US" altLang="en-US" smtClean="0">
              <a:solidFill>
                <a:prstClr val="black"/>
              </a:solidFill>
            </a:endParaRPr>
          </a:p>
        </p:txBody>
      </p:sp>
      <p:sp>
        <p:nvSpPr>
          <p:cNvPr id="135171" name="Rectangle 2"/>
          <p:cNvSpPr>
            <a:spLocks noGrp="1" noRot="1" noChangeAspect="1" noChangeArrowheads="1" noTextEdit="1"/>
          </p:cNvSpPr>
          <p:nvPr>
            <p:ph type="sldImg"/>
          </p:nvPr>
        </p:nvSpPr>
        <p:spPr bwMode="auto">
          <a:xfrm>
            <a:off x="423863" y="1243013"/>
            <a:ext cx="5964237" cy="3355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999139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xfrm>
            <a:off x="3858390" y="10274049"/>
            <a:ext cx="2952054" cy="54021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80" tIns="44190" rIns="88380" bIns="44190"/>
          <a:lstStyle>
            <a:lvl1pPr eaLnBrk="0" hangingPunct="0">
              <a:defRPr sz="2300">
                <a:solidFill>
                  <a:schemeClr val="tx1"/>
                </a:solidFill>
                <a:latin typeface="Arial" pitchFamily="34" charset="0"/>
                <a:ea typeface="MS PGothic" pitchFamily="34" charset="-128"/>
              </a:defRPr>
            </a:lvl1pPr>
            <a:lvl2pPr marL="718088" indent="-276188" eaLnBrk="0" hangingPunct="0">
              <a:defRPr sz="2300">
                <a:solidFill>
                  <a:schemeClr val="tx1"/>
                </a:solidFill>
                <a:latin typeface="Arial" pitchFamily="34" charset="0"/>
                <a:ea typeface="MS PGothic" pitchFamily="34" charset="-128"/>
              </a:defRPr>
            </a:lvl2pPr>
            <a:lvl3pPr marL="1104751" indent="-220950" eaLnBrk="0" hangingPunct="0">
              <a:defRPr sz="2300">
                <a:solidFill>
                  <a:schemeClr val="tx1"/>
                </a:solidFill>
                <a:latin typeface="Arial" pitchFamily="34" charset="0"/>
                <a:ea typeface="MS PGothic" pitchFamily="34" charset="-128"/>
              </a:defRPr>
            </a:lvl3pPr>
            <a:lvl4pPr marL="1546652" indent="-220950" eaLnBrk="0" hangingPunct="0">
              <a:defRPr sz="2300">
                <a:solidFill>
                  <a:schemeClr val="tx1"/>
                </a:solidFill>
                <a:latin typeface="Arial" pitchFamily="34" charset="0"/>
                <a:ea typeface="MS PGothic" pitchFamily="34" charset="-128"/>
              </a:defRPr>
            </a:lvl4pPr>
            <a:lvl5pPr marL="1988553" indent="-220950" eaLnBrk="0" hangingPunct="0">
              <a:defRPr sz="2300">
                <a:solidFill>
                  <a:schemeClr val="tx1"/>
                </a:solidFill>
                <a:latin typeface="Arial" pitchFamily="34" charset="0"/>
                <a:ea typeface="MS PGothic" pitchFamily="34" charset="-128"/>
              </a:defRPr>
            </a:lvl5pPr>
            <a:lvl6pPr marL="2430453" indent="-220950" eaLnBrk="0" fontAlgn="base" hangingPunct="0">
              <a:spcBef>
                <a:spcPct val="0"/>
              </a:spcBef>
              <a:spcAft>
                <a:spcPct val="0"/>
              </a:spcAft>
              <a:defRPr sz="2300">
                <a:solidFill>
                  <a:schemeClr val="tx1"/>
                </a:solidFill>
                <a:latin typeface="Arial" pitchFamily="34" charset="0"/>
                <a:ea typeface="MS PGothic" pitchFamily="34" charset="-128"/>
              </a:defRPr>
            </a:lvl6pPr>
            <a:lvl7pPr marL="2872354" indent="-220950" eaLnBrk="0" fontAlgn="base" hangingPunct="0">
              <a:spcBef>
                <a:spcPct val="0"/>
              </a:spcBef>
              <a:spcAft>
                <a:spcPct val="0"/>
              </a:spcAft>
              <a:defRPr sz="2300">
                <a:solidFill>
                  <a:schemeClr val="tx1"/>
                </a:solidFill>
                <a:latin typeface="Arial" pitchFamily="34" charset="0"/>
                <a:ea typeface="MS PGothic" pitchFamily="34" charset="-128"/>
              </a:defRPr>
            </a:lvl7pPr>
            <a:lvl8pPr marL="3314254" indent="-220950" eaLnBrk="0" fontAlgn="base" hangingPunct="0">
              <a:spcBef>
                <a:spcPct val="0"/>
              </a:spcBef>
              <a:spcAft>
                <a:spcPct val="0"/>
              </a:spcAft>
              <a:defRPr sz="2300">
                <a:solidFill>
                  <a:schemeClr val="tx1"/>
                </a:solidFill>
                <a:latin typeface="Arial" pitchFamily="34" charset="0"/>
                <a:ea typeface="MS PGothic" pitchFamily="34" charset="-128"/>
              </a:defRPr>
            </a:lvl8pPr>
            <a:lvl9pPr marL="3756155" indent="-220950" eaLnBrk="0" fontAlgn="base" hangingPunct="0">
              <a:spcBef>
                <a:spcPct val="0"/>
              </a:spcBef>
              <a:spcAft>
                <a:spcPct val="0"/>
              </a:spcAft>
              <a:defRPr sz="2300">
                <a:solidFill>
                  <a:schemeClr val="tx1"/>
                </a:solidFill>
                <a:latin typeface="Arial" pitchFamily="34" charset="0"/>
                <a:ea typeface="MS PGothic" pitchFamily="34" charset="-128"/>
              </a:defRPr>
            </a:lvl9pPr>
          </a:lstStyle>
          <a:p>
            <a:pPr eaLnBrk="1" hangingPunct="1"/>
            <a:fld id="{8EE3465A-9767-44B1-BAB8-9D41580DB2B2}" type="slidenum">
              <a:rPr lang="en-GB" sz="1300"/>
              <a:pPr eaLnBrk="1" hangingPunct="1"/>
              <a:t>43</a:t>
            </a:fld>
            <a:endParaRPr lang="en-GB" sz="1300"/>
          </a:p>
        </p:txBody>
      </p:sp>
      <p:sp>
        <p:nvSpPr>
          <p:cNvPr id="185347" name="Rectangle 2"/>
          <p:cNvSpPr>
            <a:spLocks noGrp="1" noRot="1" noChangeAspect="1" noChangeArrowheads="1" noTextEdit="1"/>
          </p:cNvSpPr>
          <p:nvPr>
            <p:ph type="sldImg"/>
          </p:nvPr>
        </p:nvSpPr>
        <p:spPr>
          <a:xfrm>
            <a:off x="-196850" y="812800"/>
            <a:ext cx="7208838" cy="4056063"/>
          </a:xfrm>
          <a:ln/>
        </p:spPr>
      </p:sp>
      <p:sp>
        <p:nvSpPr>
          <p:cNvPr id="185348" name="Rectangle 3"/>
          <p:cNvSpPr>
            <a:spLocks noGrp="1" noChangeArrowheads="1"/>
          </p:cNvSpPr>
          <p:nvPr>
            <p:ph type="body" idx="1"/>
          </p:nvPr>
        </p:nvSpPr>
        <p:spPr>
          <a:xfrm>
            <a:off x="909382" y="5135349"/>
            <a:ext cx="4993205" cy="48669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Slide to come in in order.</a:t>
            </a:r>
          </a:p>
          <a:p>
            <a:endParaRPr lang="en-US" dirty="0" smtClean="0">
              <a:latin typeface="Arial" pitchFamily="34" charset="0"/>
              <a:cs typeface="Arial" pitchFamily="34" charset="0"/>
            </a:endParaRPr>
          </a:p>
          <a:p>
            <a:r>
              <a:rPr lang="en-US" dirty="0" smtClean="0">
                <a:latin typeface="Arial" pitchFamily="34" charset="0"/>
                <a:cs typeface="Arial" pitchFamily="34" charset="0"/>
              </a:rPr>
              <a:t>Use an example to highlight the more than one code can be used – e.g. skip full of separate fractions of concrete</a:t>
            </a:r>
            <a:r>
              <a:rPr lang="en-US" baseline="0" dirty="0" smtClean="0">
                <a:latin typeface="Arial" pitchFamily="34" charset="0"/>
                <a:cs typeface="Arial" pitchFamily="34" charset="0"/>
              </a:rPr>
              <a:t>, plasterboard, wood.</a:t>
            </a:r>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3324191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C693E7D0-1232-429E-B597-ED2048EDAF92}" type="slidenum">
              <a:rPr lang="en-US" altLang="en-US" smtClean="0">
                <a:solidFill>
                  <a:prstClr val="black"/>
                </a:solidFill>
              </a:rPr>
              <a:pPr eaLnBrk="1" hangingPunct="1"/>
              <a:t>44</a:t>
            </a:fld>
            <a:endParaRPr lang="en-US" altLang="en-US" smtClean="0">
              <a:solidFill>
                <a:prstClr val="black"/>
              </a:solidFill>
            </a:endParaRPr>
          </a:p>
        </p:txBody>
      </p:sp>
      <p:sp>
        <p:nvSpPr>
          <p:cNvPr id="140291" name="Rectangle 2"/>
          <p:cNvSpPr>
            <a:spLocks noGrp="1" noRot="1" noChangeAspect="1" noChangeArrowheads="1" noTextEdit="1"/>
          </p:cNvSpPr>
          <p:nvPr>
            <p:ph type="sldImg"/>
          </p:nvPr>
        </p:nvSpPr>
        <p:spPr bwMode="auto">
          <a:xfrm>
            <a:off x="423863" y="1243013"/>
            <a:ext cx="5964237" cy="3355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GB" altLang="en-US" dirty="0" smtClean="0"/>
              <a:t>Exercise –</a:t>
            </a:r>
          </a:p>
          <a:p>
            <a:pPr marL="228600" indent="-228600" eaLnBrk="1" hangingPunct="1">
              <a:spcBef>
                <a:spcPct val="0"/>
              </a:spcBef>
            </a:pPr>
            <a:r>
              <a:rPr lang="en-GB" altLang="en-US" dirty="0" smtClean="0"/>
              <a:t>Split into groups</a:t>
            </a:r>
          </a:p>
          <a:p>
            <a:pPr marL="228600" indent="-228600" eaLnBrk="1" hangingPunct="1">
              <a:spcBef>
                <a:spcPct val="0"/>
              </a:spcBef>
            </a:pPr>
            <a:r>
              <a:rPr lang="en-GB" altLang="en-US" dirty="0" smtClean="0"/>
              <a:t>Groups to identify the EWC codes for the following wastes:</a:t>
            </a:r>
          </a:p>
          <a:p>
            <a:pPr marL="228600" indent="-228600" eaLnBrk="1" hangingPunct="1">
              <a:spcBef>
                <a:spcPct val="0"/>
              </a:spcBef>
            </a:pPr>
            <a:endParaRPr lang="en-GB" altLang="en-US" dirty="0" smtClean="0"/>
          </a:p>
          <a:p>
            <a:pPr marL="228600" indent="-228600" eaLnBrk="1" hangingPunct="1">
              <a:spcBef>
                <a:spcPct val="0"/>
              </a:spcBef>
              <a:buFontTx/>
              <a:buAutoNum type="arabicParenR"/>
            </a:pPr>
            <a:r>
              <a:rPr lang="en-GB" altLang="en-US" dirty="0" smtClean="0"/>
              <a:t>Waste iron and steel from the demolition of a building – 17 04 05</a:t>
            </a:r>
          </a:p>
          <a:p>
            <a:pPr marL="228600" indent="-228600" eaLnBrk="1" hangingPunct="1">
              <a:spcBef>
                <a:spcPct val="0"/>
              </a:spcBef>
              <a:buFontTx/>
              <a:buAutoNum type="arabicParenR"/>
            </a:pPr>
            <a:r>
              <a:rPr lang="en-GB" altLang="en-US" dirty="0" smtClean="0"/>
              <a:t>Waste medicines from a health centre – non cancer treatment   = 18 01 09</a:t>
            </a:r>
          </a:p>
          <a:p>
            <a:pPr marL="228600" indent="-228600" eaLnBrk="1" hangingPunct="1">
              <a:spcBef>
                <a:spcPct val="0"/>
              </a:spcBef>
              <a:buFontTx/>
              <a:buAutoNum type="arabicParenR"/>
            </a:pPr>
            <a:r>
              <a:rPr lang="en-GB" altLang="en-US" dirty="0" smtClean="0"/>
              <a:t>Cardboard packaging – collected from a supermarket  = 15 01 01</a:t>
            </a:r>
          </a:p>
          <a:p>
            <a:pPr marL="228600" marR="0" indent="-228600" algn="l" defTabSz="914400" rtl="0" eaLnBrk="1" fontAlgn="auto" latinLnBrk="0" hangingPunct="1">
              <a:lnSpc>
                <a:spcPct val="100000"/>
              </a:lnSpc>
              <a:spcBef>
                <a:spcPct val="0"/>
              </a:spcBef>
              <a:spcAft>
                <a:spcPts val="0"/>
              </a:spcAft>
              <a:buClrTx/>
              <a:buSzTx/>
              <a:buFontTx/>
              <a:buAutoNum type="arabicParenR"/>
              <a:tabLst/>
              <a:defRPr/>
            </a:pPr>
            <a:r>
              <a:rPr lang="en-GB" sz="1200" dirty="0" smtClean="0">
                <a:solidFill>
                  <a:schemeClr val="bg1">
                    <a:lumMod val="50000"/>
                  </a:schemeClr>
                </a:solidFill>
              </a:rPr>
              <a:t>Out of specification whisky bottles from distillery</a:t>
            </a:r>
            <a:r>
              <a:rPr lang="en-GB" sz="1200" baseline="0" dirty="0" smtClean="0">
                <a:solidFill>
                  <a:schemeClr val="bg1">
                    <a:lumMod val="50000"/>
                  </a:schemeClr>
                </a:solidFill>
              </a:rPr>
              <a:t> </a:t>
            </a:r>
            <a:r>
              <a:rPr lang="en-GB" altLang="en-US" dirty="0" smtClean="0"/>
              <a:t>= 02 07 02 or 02 07 04</a:t>
            </a:r>
          </a:p>
          <a:p>
            <a:pPr marL="228600" marR="0" indent="-228600" algn="l" defTabSz="914400" rtl="0" eaLnBrk="1" fontAlgn="auto" latinLnBrk="0" hangingPunct="1">
              <a:lnSpc>
                <a:spcPct val="100000"/>
              </a:lnSpc>
              <a:spcBef>
                <a:spcPct val="0"/>
              </a:spcBef>
              <a:spcAft>
                <a:spcPts val="0"/>
              </a:spcAft>
              <a:buClrTx/>
              <a:buSzTx/>
              <a:buFontTx/>
              <a:buAutoNum type="arabicParenR"/>
              <a:tabLst/>
              <a:defRPr/>
            </a:pPr>
            <a:r>
              <a:rPr lang="en-GB" altLang="en-US" dirty="0" smtClean="0"/>
              <a:t>Waste synthetic hydraulic oils from a heavy plant maintenance company = 13 01 11</a:t>
            </a:r>
          </a:p>
          <a:p>
            <a:pPr marL="228600" indent="-228600" eaLnBrk="1" hangingPunct="1">
              <a:spcBef>
                <a:spcPct val="0"/>
              </a:spcBef>
              <a:buFontTx/>
              <a:buAutoNum type="arabicParenR"/>
            </a:pPr>
            <a:r>
              <a:rPr lang="en-GB" altLang="en-US" dirty="0" smtClean="0"/>
              <a:t>Pallet of (ex forklift) lead-acid batteries from warehouse</a:t>
            </a:r>
            <a:r>
              <a:rPr lang="en-GB" altLang="en-US" baseline="0" dirty="0" smtClean="0"/>
              <a:t> </a:t>
            </a:r>
            <a:r>
              <a:rPr lang="en-GB" altLang="en-US" dirty="0" smtClean="0"/>
              <a:t>= 16 06 01*</a:t>
            </a:r>
          </a:p>
          <a:p>
            <a:pPr marL="228600" indent="-228600" eaLnBrk="1" hangingPunct="1">
              <a:spcBef>
                <a:spcPct val="0"/>
              </a:spcBef>
              <a:buFontTx/>
              <a:buAutoNum type="arabicParenR"/>
            </a:pPr>
            <a:r>
              <a:rPr lang="en-GB" altLang="en-US" dirty="0" smtClean="0"/>
              <a:t>Old broken metal gates from land owned by the Forestry Commission = 02 01 07 (or 02 01 10)</a:t>
            </a:r>
          </a:p>
          <a:p>
            <a:pPr marL="228600" indent="-228600" eaLnBrk="1" hangingPunct="1">
              <a:spcBef>
                <a:spcPct val="0"/>
              </a:spcBef>
              <a:buFontTx/>
              <a:buAutoNum type="arabicParenR"/>
            </a:pPr>
            <a:r>
              <a:rPr lang="en-GB" altLang="en-US" dirty="0" smtClean="0"/>
              <a:t>Waste collected from a small newsagent – consisting of paper, plastic, out of date food items, cans </a:t>
            </a:r>
            <a:r>
              <a:rPr lang="en-GB" altLang="en-US" dirty="0" err="1" smtClean="0"/>
              <a:t>etc</a:t>
            </a:r>
            <a:r>
              <a:rPr lang="en-GB" altLang="en-US" dirty="0" smtClean="0"/>
              <a:t> = 20 03 01</a:t>
            </a:r>
          </a:p>
          <a:p>
            <a:pPr marL="228600" indent="-228600" eaLnBrk="1" hangingPunct="1">
              <a:spcBef>
                <a:spcPct val="0"/>
              </a:spcBef>
              <a:buFontTx/>
              <a:buAutoNum type="arabicParenR"/>
            </a:pPr>
            <a:r>
              <a:rPr lang="en-GB" altLang="en-US" dirty="0" smtClean="0"/>
              <a:t>Used cooking oil collected from a restaurant  = 20 01 25</a:t>
            </a:r>
          </a:p>
          <a:p>
            <a:pPr marL="228600" indent="-228600" eaLnBrk="1" hangingPunct="1">
              <a:spcBef>
                <a:spcPct val="0"/>
              </a:spcBef>
              <a:buFontTx/>
              <a:buAutoNum type="arabicParenR"/>
            </a:pPr>
            <a:r>
              <a:rPr lang="en-GB" altLang="en-US" dirty="0" err="1" smtClean="0"/>
              <a:t>Flytipped</a:t>
            </a:r>
            <a:r>
              <a:rPr lang="en-GB" altLang="en-US" dirty="0" smtClean="0"/>
              <a:t> domestic fridge = 20 01 23 (discarded equipment containing chlorofluorocarbons), if refrigeration equipment transferred to a WEEE collector than may need to use 16 02 11 ?</a:t>
            </a:r>
          </a:p>
          <a:p>
            <a:pPr marL="228600" indent="-228600" eaLnBrk="1" hangingPunct="1">
              <a:spcBef>
                <a:spcPct val="0"/>
              </a:spcBef>
            </a:pPr>
            <a:endParaRPr lang="en-GB" altLang="en-US" dirty="0" smtClean="0"/>
          </a:p>
          <a:p>
            <a:pPr marL="228600" indent="-228600" eaLnBrk="1" hangingPunct="1">
              <a:spcBef>
                <a:spcPct val="0"/>
              </a:spcBef>
              <a:buFontTx/>
              <a:buAutoNum type="arabicParenR"/>
            </a:pPr>
            <a:endParaRPr lang="en-GB" altLang="en-US" dirty="0" smtClean="0"/>
          </a:p>
          <a:p>
            <a:pPr marL="228600" indent="-228600" eaLnBrk="1" hangingPunct="1">
              <a:spcBef>
                <a:spcPct val="0"/>
              </a:spcBef>
              <a:buFontTx/>
              <a:buAutoNum type="arabicParenR"/>
            </a:pPr>
            <a:endParaRPr lang="en-US" altLang="en-US" dirty="0" smtClean="0"/>
          </a:p>
        </p:txBody>
      </p:sp>
    </p:spTree>
    <p:extLst>
      <p:ext uri="{BB962C8B-B14F-4D97-AF65-F5344CB8AC3E}">
        <p14:creationId xmlns:p14="http://schemas.microsoft.com/office/powerpoint/2010/main" val="3317320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9A4096EB-6B00-4FCF-A7B3-F202FFED9325}" type="slidenum">
              <a:rPr lang="en-US" altLang="en-US" smtClean="0"/>
              <a:pPr eaLnBrk="1" hangingPunct="1"/>
              <a:t>50</a:t>
            </a:fld>
            <a:endParaRPr lang="en-US" altLang="en-US" smtClean="0"/>
          </a:p>
        </p:txBody>
      </p:sp>
      <p:sp>
        <p:nvSpPr>
          <p:cNvPr id="52227" name="Rectangle 2"/>
          <p:cNvSpPr>
            <a:spLocks noGrp="1" noRot="1" noChangeAspect="1" noChangeArrowheads="1" noTextEdit="1"/>
          </p:cNvSpPr>
          <p:nvPr>
            <p:ph type="sldImg"/>
          </p:nvPr>
        </p:nvSpPr>
        <p:spPr bwMode="auto">
          <a:xfrm>
            <a:off x="423863" y="1243013"/>
            <a:ext cx="5964237" cy="3355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Enforcement of permit conditions enforced through Environmental Permitting </a:t>
            </a:r>
            <a:r>
              <a:rPr lang="en-GB" altLang="en-US" dirty="0" err="1" smtClean="0"/>
              <a:t>Regs</a:t>
            </a:r>
            <a:endParaRPr lang="en-GB" altLang="en-US" dirty="0" smtClean="0"/>
          </a:p>
          <a:p>
            <a:pPr eaLnBrk="1" hangingPunct="1">
              <a:spcBef>
                <a:spcPct val="0"/>
              </a:spcBef>
            </a:pPr>
            <a:endParaRPr lang="en-GB" altLang="en-US" dirty="0" smtClean="0"/>
          </a:p>
          <a:p>
            <a:pPr eaLnBrk="1" hangingPunct="1">
              <a:spcBef>
                <a:spcPct val="0"/>
              </a:spcBef>
            </a:pPr>
            <a:r>
              <a:rPr lang="en-GB" altLang="en-US" dirty="0" smtClean="0"/>
              <a:t>Full wording of S33 (1)</a:t>
            </a:r>
          </a:p>
          <a:p>
            <a:pPr eaLnBrk="1" hangingPunct="1">
              <a:spcBef>
                <a:spcPct val="0"/>
              </a:spcBef>
            </a:pPr>
            <a:r>
              <a:rPr lang="en-GB" altLang="en-US" dirty="0" smtClean="0"/>
              <a:t>A person shall NOT</a:t>
            </a:r>
          </a:p>
          <a:p>
            <a:pPr eaLnBrk="1" hangingPunct="1">
              <a:spcBef>
                <a:spcPct val="0"/>
              </a:spcBef>
            </a:pPr>
            <a:r>
              <a:rPr lang="en-GB" altLang="en-US" dirty="0" smtClean="0"/>
              <a:t>(a) deposit controlled waste, or knowingly cause or knowingly permit …on any land unless an Environmental Permit authorising the deposit is in force…</a:t>
            </a:r>
          </a:p>
          <a:p>
            <a:pPr eaLnBrk="1" hangingPunct="1">
              <a:spcBef>
                <a:spcPct val="0"/>
              </a:spcBef>
            </a:pPr>
            <a:r>
              <a:rPr lang="en-GB" altLang="en-US" dirty="0" smtClean="0"/>
              <a:t>(b) Submit controlled waste  or knowingly cause or knowingly permit controlled waste to be submitted to any listed operation…</a:t>
            </a:r>
          </a:p>
          <a:p>
            <a:pPr eaLnBrk="1" hangingPunct="1">
              <a:spcBef>
                <a:spcPct val="0"/>
              </a:spcBef>
            </a:pPr>
            <a:r>
              <a:rPr lang="en-GB" altLang="en-US" dirty="0" smtClean="0"/>
              <a:t>In or on land or by mobile plant, and </a:t>
            </a:r>
          </a:p>
          <a:p>
            <a:pPr eaLnBrk="1" hangingPunct="1">
              <a:spcBef>
                <a:spcPct val="0"/>
              </a:spcBef>
            </a:pPr>
            <a:r>
              <a:rPr lang="en-GB" altLang="en-US" dirty="0" smtClean="0"/>
              <a:t>Is not in carried out under and in accordance with an environmental permit</a:t>
            </a:r>
          </a:p>
          <a:p>
            <a:pPr eaLnBrk="1" hangingPunct="1">
              <a:spcBef>
                <a:spcPct val="0"/>
              </a:spcBef>
            </a:pPr>
            <a:r>
              <a:rPr lang="en-GB" altLang="en-US" dirty="0" smtClean="0"/>
              <a:t>	</a:t>
            </a:r>
          </a:p>
          <a:p>
            <a:pPr eaLnBrk="1" hangingPunct="1">
              <a:spcBef>
                <a:spcPct val="0"/>
              </a:spcBef>
            </a:pPr>
            <a:r>
              <a:rPr lang="en-GB" altLang="en-US" dirty="0" smtClean="0"/>
              <a:t>(c) treat, keep or dispose … in a manner likely to cause pollution of the environment OR harm to human health </a:t>
            </a:r>
          </a:p>
          <a:p>
            <a:pPr eaLnBrk="1" hangingPunct="1">
              <a:spcBef>
                <a:spcPct val="0"/>
              </a:spcBef>
            </a:pPr>
            <a:endParaRPr lang="en-US" altLang="en-US" dirty="0" smtClean="0"/>
          </a:p>
        </p:txBody>
      </p:sp>
    </p:spTree>
    <p:extLst>
      <p:ext uri="{BB962C8B-B14F-4D97-AF65-F5344CB8AC3E}">
        <p14:creationId xmlns:p14="http://schemas.microsoft.com/office/powerpoint/2010/main" val="3644816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9A4096EB-6B00-4FCF-A7B3-F202FFED9325}" type="slidenum">
              <a:rPr lang="en-US" altLang="en-US" smtClean="0"/>
              <a:pPr eaLnBrk="1" hangingPunct="1"/>
              <a:t>51</a:t>
            </a:fld>
            <a:endParaRPr lang="en-US" altLang="en-US" smtClean="0"/>
          </a:p>
        </p:txBody>
      </p:sp>
      <p:sp>
        <p:nvSpPr>
          <p:cNvPr id="52227" name="Rectangle 2"/>
          <p:cNvSpPr>
            <a:spLocks noGrp="1" noRot="1" noChangeAspect="1" noChangeArrowheads="1" noTextEdit="1"/>
          </p:cNvSpPr>
          <p:nvPr>
            <p:ph type="sldImg"/>
          </p:nvPr>
        </p:nvSpPr>
        <p:spPr bwMode="auto">
          <a:xfrm>
            <a:off x="423863" y="1243013"/>
            <a:ext cx="5964237" cy="3355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Wording from consultation </a:t>
            </a:r>
            <a:r>
              <a:rPr lang="en-US" altLang="en-US" dirty="0" err="1" smtClean="0"/>
              <a:t>CoP</a:t>
            </a:r>
            <a:endParaRPr lang="en-US" altLang="en-US" dirty="0" smtClean="0"/>
          </a:p>
          <a:p>
            <a:pPr eaLnBrk="1" hangingPunct="1">
              <a:spcBef>
                <a:spcPct val="0"/>
              </a:spcBef>
            </a:pPr>
            <a:endParaRPr lang="en-US" altLang="en-US" dirty="0" smtClean="0"/>
          </a:p>
          <a:p>
            <a:pPr eaLnBrk="1" hangingPunct="1">
              <a:spcBef>
                <a:spcPct val="0"/>
              </a:spcBef>
            </a:pPr>
            <a:r>
              <a:rPr lang="en-GB" altLang="en-US" dirty="0" smtClean="0"/>
              <a:t>Examples of unauthorised or harmful deposit, treatment or disposal include the following:</a:t>
            </a:r>
          </a:p>
          <a:p>
            <a:pPr eaLnBrk="1" hangingPunct="1">
              <a:spcBef>
                <a:spcPct val="0"/>
              </a:spcBef>
            </a:pPr>
            <a:r>
              <a:rPr lang="en-GB" altLang="en-US" dirty="0" smtClean="0"/>
              <a:t> operating illegal waste sites without the correct permit or exemption to accept or manage a particular waste</a:t>
            </a:r>
          </a:p>
          <a:p>
            <a:pPr eaLnBrk="1" hangingPunct="1">
              <a:spcBef>
                <a:spcPct val="0"/>
              </a:spcBef>
            </a:pPr>
            <a:r>
              <a:rPr lang="en-GB" altLang="en-US" dirty="0" smtClean="0"/>
              <a:t> fly-tipping, the deliberate unlawful dumping of waste </a:t>
            </a:r>
            <a:r>
              <a:rPr lang="en-GB" altLang="en-US" dirty="0" err="1" smtClean="0"/>
              <a:t>eg</a:t>
            </a:r>
            <a:r>
              <a:rPr lang="en-GB" altLang="en-US" dirty="0" smtClean="0"/>
              <a:t> at the roadside or on privately owned land. The scale can vary from a single bin bag of waste to large quantities of waste dumped from trucks</a:t>
            </a:r>
          </a:p>
          <a:p>
            <a:pPr eaLnBrk="1" hangingPunct="1">
              <a:spcBef>
                <a:spcPct val="0"/>
              </a:spcBef>
            </a:pPr>
            <a:r>
              <a:rPr lang="en-GB" altLang="en-US" dirty="0" smtClean="0"/>
              <a:t> importing or exporting waste to other countries without applying the correct controls or in a manner that is prohibited</a:t>
            </a:r>
          </a:p>
          <a:p>
            <a:pPr eaLnBrk="1" hangingPunct="1">
              <a:spcBef>
                <a:spcPct val="0"/>
              </a:spcBef>
            </a:pPr>
            <a:endParaRPr lang="en-GB" altLang="en-US" dirty="0" smtClean="0"/>
          </a:p>
          <a:p>
            <a:pPr eaLnBrk="1" hangingPunct="1">
              <a:spcBef>
                <a:spcPct val="0"/>
              </a:spcBef>
            </a:pPr>
            <a:r>
              <a:rPr lang="en-GB" altLang="en-US" dirty="0" smtClean="0"/>
              <a:t>Examples of activity that would breach a permit condition include the transfer of waste:</a:t>
            </a:r>
          </a:p>
          <a:p>
            <a:pPr eaLnBrk="1" hangingPunct="1">
              <a:spcBef>
                <a:spcPct val="0"/>
              </a:spcBef>
            </a:pPr>
            <a:r>
              <a:rPr lang="en-GB" altLang="en-US" dirty="0" smtClean="0"/>
              <a:t> to a facility that does not have an appropriate permit to accept or manage that type of waste</a:t>
            </a:r>
          </a:p>
          <a:p>
            <a:pPr eaLnBrk="1" hangingPunct="1">
              <a:spcBef>
                <a:spcPct val="0"/>
              </a:spcBef>
            </a:pPr>
            <a:r>
              <a:rPr lang="en-GB" altLang="en-US" dirty="0" smtClean="0"/>
              <a:t> in a condition which means that it cannot be managed or stored safely pending removal</a:t>
            </a:r>
          </a:p>
          <a:p>
            <a:pPr eaLnBrk="1" hangingPunct="1">
              <a:spcBef>
                <a:spcPct val="0"/>
              </a:spcBef>
            </a:pPr>
            <a:r>
              <a:rPr lang="en-GB" altLang="en-US" dirty="0" smtClean="0"/>
              <a:t> in a quantity that causes a facility to exceed the limits allowed by its permit or exemption</a:t>
            </a:r>
          </a:p>
          <a:p>
            <a:pPr eaLnBrk="1" hangingPunct="1">
              <a:spcBef>
                <a:spcPct val="0"/>
              </a:spcBef>
            </a:pPr>
            <a:endParaRPr lang="en-US" altLang="en-US" dirty="0" smtClean="0"/>
          </a:p>
        </p:txBody>
      </p:sp>
    </p:spTree>
    <p:extLst>
      <p:ext uri="{BB962C8B-B14F-4D97-AF65-F5344CB8AC3E}">
        <p14:creationId xmlns:p14="http://schemas.microsoft.com/office/powerpoint/2010/main" val="3810411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4237" cy="33559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A7449D-D172-49E0-91EB-E2AE840A84A4}" type="slidenum">
              <a:rPr lang="en-GB" smtClean="0"/>
              <a:pPr/>
              <a:t>52</a:t>
            </a:fld>
            <a:endParaRPr lang="en-GB"/>
          </a:p>
        </p:txBody>
      </p:sp>
    </p:spTree>
    <p:extLst>
      <p:ext uri="{BB962C8B-B14F-4D97-AF65-F5344CB8AC3E}">
        <p14:creationId xmlns:p14="http://schemas.microsoft.com/office/powerpoint/2010/main" val="34338599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423863" y="1243013"/>
            <a:ext cx="5964237" cy="3355975"/>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1200" dirty="0" smtClean="0"/>
              <a:t>Quick</a:t>
            </a:r>
            <a:r>
              <a:rPr lang="en-US" sz="1200" baseline="0" dirty="0" smtClean="0"/>
              <a:t> delegate conversation and interactive discussion</a:t>
            </a:r>
          </a:p>
          <a:p>
            <a:pPr>
              <a:lnSpc>
                <a:spcPct val="90000"/>
              </a:lnSpc>
            </a:pPr>
            <a:endParaRPr lang="en-US" sz="1200" baseline="0" dirty="0" smtClean="0"/>
          </a:p>
          <a:p>
            <a:pPr lvl="1">
              <a:lnSpc>
                <a:spcPct val="80000"/>
              </a:lnSpc>
              <a:spcBef>
                <a:spcPts val="2400"/>
              </a:spcBef>
              <a:defRPr/>
            </a:pPr>
            <a:r>
              <a:rPr lang="en-US" sz="1200" dirty="0" smtClean="0">
                <a:latin typeface="Century Gothic" panose="020B0502020202020204" pitchFamily="34" charset="0"/>
                <a:cs typeface="Arial" pitchFamily="34" charset="0"/>
              </a:rPr>
              <a:t>Have you seen an environmental permit for the facility accepting your waste?</a:t>
            </a:r>
          </a:p>
          <a:p>
            <a:pPr lvl="1">
              <a:lnSpc>
                <a:spcPct val="80000"/>
              </a:lnSpc>
              <a:spcBef>
                <a:spcPts val="2400"/>
              </a:spcBef>
              <a:defRPr/>
            </a:pPr>
            <a:r>
              <a:rPr lang="en-GB" sz="1200" dirty="0" smtClean="0">
                <a:latin typeface="Century Gothic" panose="020B0502020202020204" pitchFamily="34" charset="0"/>
                <a:cs typeface="Arial" pitchFamily="34" charset="0"/>
              </a:rPr>
              <a:t>Check the permit authorises the waste type and quantity</a:t>
            </a:r>
          </a:p>
          <a:p>
            <a:pPr lvl="1">
              <a:lnSpc>
                <a:spcPct val="80000"/>
              </a:lnSpc>
              <a:spcBef>
                <a:spcPts val="2400"/>
              </a:spcBef>
              <a:defRPr/>
            </a:pPr>
            <a:r>
              <a:rPr lang="en-GB" sz="1200" dirty="0" smtClean="0">
                <a:latin typeface="Century Gothic" panose="020B0502020202020204" pitchFamily="34" charset="0"/>
                <a:cs typeface="Arial" pitchFamily="34" charset="0"/>
              </a:rPr>
              <a:t>Does the operator comply with their permit conditions?</a:t>
            </a:r>
          </a:p>
          <a:p>
            <a:pPr lvl="1">
              <a:lnSpc>
                <a:spcPct val="80000"/>
              </a:lnSpc>
              <a:spcBef>
                <a:spcPts val="2400"/>
              </a:spcBef>
              <a:defRPr/>
            </a:pPr>
            <a:r>
              <a:rPr lang="en-GB" sz="1200" dirty="0" smtClean="0">
                <a:latin typeface="Century Gothic" panose="020B0502020202020204" pitchFamily="34" charset="0"/>
                <a:cs typeface="Arial" pitchFamily="34" charset="0"/>
              </a:rPr>
              <a:t>	Is</a:t>
            </a:r>
            <a:r>
              <a:rPr lang="en-GB" sz="1200" baseline="0" dirty="0" smtClean="0">
                <a:latin typeface="Century Gothic" panose="020B0502020202020204" pitchFamily="34" charset="0"/>
                <a:cs typeface="Arial" pitchFamily="34" charset="0"/>
              </a:rPr>
              <a:t> the waste operator storing their wastes correctly?</a:t>
            </a:r>
            <a:endParaRPr lang="en-GB" sz="1200" dirty="0" smtClean="0">
              <a:latin typeface="Century Gothic" panose="020B0502020202020204" pitchFamily="34" charset="0"/>
              <a:cs typeface="Arial" pitchFamily="34" charset="0"/>
            </a:endParaRPr>
          </a:p>
          <a:p>
            <a:pPr lvl="1">
              <a:lnSpc>
                <a:spcPct val="80000"/>
              </a:lnSpc>
              <a:spcBef>
                <a:spcPts val="1200"/>
              </a:spcBef>
              <a:defRPr/>
            </a:pPr>
            <a:r>
              <a:rPr lang="en-GB" sz="1200" dirty="0" smtClean="0">
                <a:latin typeface="Century Gothic" panose="020B0502020202020204" pitchFamily="34" charset="0"/>
                <a:cs typeface="Arial" pitchFamily="34" charset="0"/>
              </a:rPr>
              <a:t>Have you given the correct information about the waste</a:t>
            </a:r>
          </a:p>
          <a:p>
            <a:pPr lvl="1">
              <a:lnSpc>
                <a:spcPct val="80000"/>
              </a:lnSpc>
              <a:spcBef>
                <a:spcPts val="1200"/>
              </a:spcBef>
              <a:defRPr/>
            </a:pPr>
            <a:r>
              <a:rPr lang="en-GB" sz="1200" dirty="0" smtClean="0">
                <a:latin typeface="Century Gothic" panose="020B0502020202020204" pitchFamily="34" charset="0"/>
                <a:cs typeface="Arial" pitchFamily="34" charset="0"/>
              </a:rPr>
              <a:t>	Is it adequate for others handling the waste to know what it is and how to handle it?</a:t>
            </a:r>
          </a:p>
          <a:p>
            <a:pPr lvl="1">
              <a:lnSpc>
                <a:spcPct val="80000"/>
              </a:lnSpc>
              <a:spcBef>
                <a:spcPts val="1200"/>
              </a:spcBef>
              <a:defRPr/>
            </a:pPr>
            <a:r>
              <a:rPr lang="en-GB" sz="1200" dirty="0" smtClean="0">
                <a:latin typeface="Century Gothic" panose="020B0502020202020204" pitchFamily="34" charset="0"/>
                <a:cs typeface="Arial" pitchFamily="34" charset="0"/>
              </a:rPr>
              <a:t>Duty of care audit on waste facilities</a:t>
            </a:r>
          </a:p>
          <a:p>
            <a:pPr lvl="1">
              <a:lnSpc>
                <a:spcPct val="80000"/>
              </a:lnSpc>
              <a:spcBef>
                <a:spcPts val="1200"/>
              </a:spcBef>
              <a:defRPr/>
            </a:pPr>
            <a:endParaRPr lang="en-GB" sz="1200" dirty="0" smtClean="0">
              <a:latin typeface="Century Gothic" panose="020B0502020202020204" pitchFamily="34" charset="0"/>
              <a:cs typeface="Arial" pitchFamily="34" charset="0"/>
            </a:endParaRPr>
          </a:p>
          <a:p>
            <a:pPr lvl="1">
              <a:lnSpc>
                <a:spcPct val="80000"/>
              </a:lnSpc>
              <a:spcBef>
                <a:spcPts val="1200"/>
              </a:spcBef>
              <a:defRPr/>
            </a:pPr>
            <a:r>
              <a:rPr lang="en-GB" sz="1200" dirty="0" smtClean="0">
                <a:latin typeface="Century Gothic" panose="020B0502020202020204" pitchFamily="34" charset="0"/>
                <a:cs typeface="Arial" pitchFamily="34" charset="0"/>
              </a:rPr>
              <a:t>Consider advice the Code of Practice gives</a:t>
            </a:r>
          </a:p>
          <a:p>
            <a:pPr lvl="1">
              <a:lnSpc>
                <a:spcPct val="80000"/>
              </a:lnSpc>
              <a:spcBef>
                <a:spcPts val="1200"/>
              </a:spcBef>
              <a:defRPr/>
            </a:pPr>
            <a:r>
              <a:rPr lang="en-GB" sz="1200" dirty="0" smtClean="0">
                <a:latin typeface="Century Gothic" panose="020B0502020202020204" pitchFamily="34" charset="0"/>
                <a:cs typeface="Arial" pitchFamily="34" charset="0"/>
              </a:rPr>
              <a:t>Keep records</a:t>
            </a:r>
          </a:p>
          <a:p>
            <a:pPr>
              <a:lnSpc>
                <a:spcPct val="90000"/>
              </a:lnSpc>
            </a:pPr>
            <a:endParaRPr lang="en-US" sz="1200" baseline="0" dirty="0" smtClean="0"/>
          </a:p>
        </p:txBody>
      </p:sp>
      <p:sp>
        <p:nvSpPr>
          <p:cNvPr id="4" name="Slide Number Placeholder 3"/>
          <p:cNvSpPr>
            <a:spLocks noGrp="1"/>
          </p:cNvSpPr>
          <p:nvPr>
            <p:ph type="sldNum" sz="quarter" idx="5"/>
          </p:nvPr>
        </p:nvSpPr>
        <p:spPr/>
        <p:txBody>
          <a:bodyPr/>
          <a:lstStyle/>
          <a:p>
            <a:pPr>
              <a:defRPr/>
            </a:pPr>
            <a:fld id="{4CC8A2B0-EA48-4079-A99B-0BE4746B1ECB}" type="slidenum">
              <a:rPr lang="en-US" smtClean="0"/>
              <a:pPr>
                <a:defRPr/>
              </a:pPr>
              <a:t>54</a:t>
            </a:fld>
            <a:endParaRPr lang="en-US"/>
          </a:p>
        </p:txBody>
      </p:sp>
    </p:spTree>
    <p:extLst>
      <p:ext uri="{BB962C8B-B14F-4D97-AF65-F5344CB8AC3E}">
        <p14:creationId xmlns:p14="http://schemas.microsoft.com/office/powerpoint/2010/main" val="2175995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4237" cy="3355975"/>
          </a:xfrm>
        </p:spPr>
      </p:sp>
      <p:sp>
        <p:nvSpPr>
          <p:cNvPr id="3" name="Notes Placeholder 2"/>
          <p:cNvSpPr>
            <a:spLocks noGrp="1"/>
          </p:cNvSpPr>
          <p:nvPr>
            <p:ph type="body" idx="1"/>
          </p:nvPr>
        </p:nvSpPr>
        <p:spPr/>
        <p:txBody>
          <a:bodyPr/>
          <a:lstStyle/>
          <a:p>
            <a:r>
              <a:rPr lang="en-GB" dirty="0" smtClean="0"/>
              <a:t>Discuss the various</a:t>
            </a:r>
            <a:r>
              <a:rPr lang="en-GB" baseline="0" dirty="0" smtClean="0"/>
              <a:t> bullet points briefly</a:t>
            </a:r>
          </a:p>
          <a:p>
            <a:r>
              <a:rPr lang="en-GB" dirty="0" smtClean="0"/>
              <a:t>Why do we have a ‘Duty of Care …… with respect to wastes management’?</a:t>
            </a:r>
          </a:p>
          <a:p>
            <a:r>
              <a:rPr lang="en-GB" dirty="0" smtClean="0"/>
              <a:t>Came in in 1992 to try and require anyone</a:t>
            </a:r>
            <a:r>
              <a:rPr lang="en-GB" baseline="0" dirty="0" smtClean="0"/>
              <a:t> passing waste on to another to provide appropriate information so that the next party knew what the waste was and how to deal with it;  Improve the management of wastes</a:t>
            </a:r>
            <a:endParaRPr lang="en-GB" dirty="0" smtClean="0"/>
          </a:p>
          <a:p>
            <a:endParaRPr lang="en-GB" dirty="0" smtClean="0"/>
          </a:p>
          <a:p>
            <a:r>
              <a:rPr lang="en-GB" dirty="0" smtClean="0"/>
              <a:t>Does it work?</a:t>
            </a:r>
          </a:p>
          <a:p>
            <a:r>
              <a:rPr lang="en-GB" dirty="0" smtClean="0"/>
              <a:t>If followed correctly the time the number of mistakes</a:t>
            </a:r>
            <a:r>
              <a:rPr lang="en-GB" baseline="0" dirty="0" smtClean="0"/>
              <a:t> and illegal deposits would be dramatically reduced;  the vast majority of waste producers and operators follow </a:t>
            </a:r>
            <a:r>
              <a:rPr lang="en-GB" baseline="0" dirty="0" err="1" smtClean="0"/>
              <a:t>DoC</a:t>
            </a:r>
            <a:r>
              <a:rPr lang="en-GB" baseline="0" dirty="0" smtClean="0"/>
              <a:t> (although waste producers often rely on the waste management companies); there remains illegal deposits and </a:t>
            </a:r>
            <a:r>
              <a:rPr lang="en-GB" baseline="0" dirty="0" err="1" smtClean="0"/>
              <a:t>flytipping</a:t>
            </a:r>
            <a:r>
              <a:rPr lang="en-GB" baseline="0" dirty="0" smtClean="0"/>
              <a:t> events:</a:t>
            </a:r>
          </a:p>
          <a:p>
            <a:pPr marL="171450" indent="-171450">
              <a:buFont typeface="Arial" panose="020B0604020202020204" pitchFamily="34" charset="0"/>
              <a:buChar char="•"/>
            </a:pPr>
            <a:r>
              <a:rPr lang="en-GB" dirty="0" smtClean="0"/>
              <a:t>Local authorities dealt with a total of 900 thousand incidents of fly-tipping in 2014/15, an increase of 5.6 per cent since 2013/14 with nearly two thirds of fly-tips involving household waste.</a:t>
            </a:r>
          </a:p>
          <a:p>
            <a:endParaRPr lang="en-GB" dirty="0" smtClean="0"/>
          </a:p>
          <a:p>
            <a:r>
              <a:rPr lang="en-GB" dirty="0" smtClean="0"/>
              <a:t>What might be the weaknesses?</a:t>
            </a:r>
          </a:p>
          <a:p>
            <a:r>
              <a:rPr lang="en-GB" dirty="0" smtClean="0"/>
              <a:t>Lack of information provided;</a:t>
            </a:r>
            <a:r>
              <a:rPr lang="en-GB" baseline="0" dirty="0" smtClean="0"/>
              <a:t> rogue operators and businesses; illegal disposal usually cheaper than legal disposal (therefore not likely to follow </a:t>
            </a:r>
            <a:r>
              <a:rPr lang="en-GB" baseline="0" dirty="0" err="1" smtClean="0"/>
              <a:t>DoC</a:t>
            </a:r>
            <a:r>
              <a:rPr lang="en-GB" baseline="0" dirty="0" smtClean="0"/>
              <a:t>!); poor understanding of the wastes; incompetence</a:t>
            </a:r>
            <a:endParaRPr lang="en-GB" dirty="0" smtClean="0"/>
          </a:p>
          <a:p>
            <a:endParaRPr lang="en-GB" dirty="0" smtClean="0"/>
          </a:p>
          <a:p>
            <a:r>
              <a:rPr lang="en-GB" dirty="0" smtClean="0"/>
              <a:t>What influences behaviours?</a:t>
            </a:r>
          </a:p>
          <a:p>
            <a:r>
              <a:rPr lang="en-GB" dirty="0" smtClean="0"/>
              <a:t>Economics – colleagues – clients – types of wastes</a:t>
            </a:r>
            <a:endParaRPr lang="en-GB" dirty="0"/>
          </a:p>
        </p:txBody>
      </p:sp>
      <p:sp>
        <p:nvSpPr>
          <p:cNvPr id="4" name="Slide Number Placeholder 3"/>
          <p:cNvSpPr>
            <a:spLocks noGrp="1"/>
          </p:cNvSpPr>
          <p:nvPr>
            <p:ph type="sldNum" sz="quarter" idx="10"/>
          </p:nvPr>
        </p:nvSpPr>
        <p:spPr/>
        <p:txBody>
          <a:bodyPr/>
          <a:lstStyle/>
          <a:p>
            <a:fld id="{15018B35-E9CE-4B1C-80D1-0913424502D7}" type="slidenum">
              <a:rPr lang="en-GB" smtClean="0"/>
              <a:pPr/>
              <a:t>9</a:t>
            </a:fld>
            <a:endParaRPr lang="en-GB"/>
          </a:p>
        </p:txBody>
      </p:sp>
    </p:spTree>
    <p:extLst>
      <p:ext uri="{BB962C8B-B14F-4D97-AF65-F5344CB8AC3E}">
        <p14:creationId xmlns:p14="http://schemas.microsoft.com/office/powerpoint/2010/main" val="719244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4237" cy="33559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i="1" dirty="0" smtClean="0">
                <a:latin typeface="Arial" panose="020B0604020202020204" pitchFamily="34" charset="0"/>
                <a:cs typeface="Arial" panose="020B0604020202020204" pitchFamily="34" charset="0"/>
              </a:rPr>
              <a:t>Note – exemptions / Regulatory position statements / low risk waste position statements</a:t>
            </a:r>
          </a:p>
          <a:p>
            <a:endParaRPr lang="en-GB" dirty="0"/>
          </a:p>
        </p:txBody>
      </p:sp>
      <p:sp>
        <p:nvSpPr>
          <p:cNvPr id="4" name="Slide Number Placeholder 3"/>
          <p:cNvSpPr>
            <a:spLocks noGrp="1"/>
          </p:cNvSpPr>
          <p:nvPr>
            <p:ph type="sldNum" sz="quarter" idx="10"/>
          </p:nvPr>
        </p:nvSpPr>
        <p:spPr/>
        <p:txBody>
          <a:bodyPr/>
          <a:lstStyle/>
          <a:p>
            <a:fld id="{0BA7449D-D172-49E0-91EB-E2AE840A84A4}" type="slidenum">
              <a:rPr lang="en-GB" smtClean="0"/>
              <a:pPr/>
              <a:t>55</a:t>
            </a:fld>
            <a:endParaRPr lang="en-GB"/>
          </a:p>
        </p:txBody>
      </p:sp>
    </p:spTree>
    <p:extLst>
      <p:ext uri="{BB962C8B-B14F-4D97-AF65-F5344CB8AC3E}">
        <p14:creationId xmlns:p14="http://schemas.microsoft.com/office/powerpoint/2010/main" val="42270096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8819" indent="-288007" eaLnBrk="0" hangingPunct="0">
              <a:defRPr>
                <a:solidFill>
                  <a:schemeClr val="tx1"/>
                </a:solidFill>
                <a:latin typeface="Arial" pitchFamily="34" charset="0"/>
                <a:cs typeface="Arial" pitchFamily="34" charset="0"/>
              </a:defRPr>
            </a:lvl2pPr>
            <a:lvl3pPr marL="1152030" indent="-230406" eaLnBrk="0" hangingPunct="0">
              <a:defRPr>
                <a:solidFill>
                  <a:schemeClr val="tx1"/>
                </a:solidFill>
                <a:latin typeface="Arial" pitchFamily="34" charset="0"/>
                <a:cs typeface="Arial" pitchFamily="34" charset="0"/>
              </a:defRPr>
            </a:lvl3pPr>
            <a:lvl4pPr marL="1612842" indent="-230406" eaLnBrk="0" hangingPunct="0">
              <a:defRPr>
                <a:solidFill>
                  <a:schemeClr val="tx1"/>
                </a:solidFill>
                <a:latin typeface="Arial" pitchFamily="34" charset="0"/>
                <a:cs typeface="Arial" pitchFamily="34" charset="0"/>
              </a:defRPr>
            </a:lvl4pPr>
            <a:lvl5pPr marL="2073653" indent="-230406" eaLnBrk="0" hangingPunct="0">
              <a:defRPr>
                <a:solidFill>
                  <a:schemeClr val="tx1"/>
                </a:solidFill>
                <a:latin typeface="Arial" pitchFamily="34" charset="0"/>
                <a:cs typeface="Arial" pitchFamily="34" charset="0"/>
              </a:defRPr>
            </a:lvl5pPr>
            <a:lvl6pPr marL="2534465" indent="-230406" defTabSz="460812" eaLnBrk="0" fontAlgn="base" hangingPunct="0">
              <a:spcBef>
                <a:spcPct val="0"/>
              </a:spcBef>
              <a:spcAft>
                <a:spcPct val="0"/>
              </a:spcAft>
              <a:defRPr>
                <a:solidFill>
                  <a:schemeClr val="tx1"/>
                </a:solidFill>
                <a:latin typeface="Arial" pitchFamily="34" charset="0"/>
                <a:cs typeface="Arial" pitchFamily="34" charset="0"/>
              </a:defRPr>
            </a:lvl6pPr>
            <a:lvl7pPr marL="2995277" indent="-230406" defTabSz="460812" eaLnBrk="0" fontAlgn="base" hangingPunct="0">
              <a:spcBef>
                <a:spcPct val="0"/>
              </a:spcBef>
              <a:spcAft>
                <a:spcPct val="0"/>
              </a:spcAft>
              <a:defRPr>
                <a:solidFill>
                  <a:schemeClr val="tx1"/>
                </a:solidFill>
                <a:latin typeface="Arial" pitchFamily="34" charset="0"/>
                <a:cs typeface="Arial" pitchFamily="34" charset="0"/>
              </a:defRPr>
            </a:lvl7pPr>
            <a:lvl8pPr marL="3456089" indent="-230406" defTabSz="460812" eaLnBrk="0" fontAlgn="base" hangingPunct="0">
              <a:spcBef>
                <a:spcPct val="0"/>
              </a:spcBef>
              <a:spcAft>
                <a:spcPct val="0"/>
              </a:spcAft>
              <a:defRPr>
                <a:solidFill>
                  <a:schemeClr val="tx1"/>
                </a:solidFill>
                <a:latin typeface="Arial" pitchFamily="34" charset="0"/>
                <a:cs typeface="Arial" pitchFamily="34" charset="0"/>
              </a:defRPr>
            </a:lvl8pPr>
            <a:lvl9pPr marL="3916901" indent="-230406" defTabSz="460812"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244CBE47-FB0B-4F5D-8987-2E036DCD3AF6}" type="slidenum">
              <a:rPr lang="en-US" altLang="en-US" smtClean="0"/>
              <a:pPr eaLnBrk="1" hangingPunct="1"/>
              <a:t>56</a:t>
            </a:fld>
            <a:endParaRPr lang="en-US" altLang="en-US" smtClean="0"/>
          </a:p>
        </p:txBody>
      </p:sp>
      <p:sp>
        <p:nvSpPr>
          <p:cNvPr id="60419" name="Rectangle 2"/>
          <p:cNvSpPr>
            <a:spLocks noGrp="1" noRot="1" noChangeAspect="1" noChangeArrowheads="1" noTextEdit="1"/>
          </p:cNvSpPr>
          <p:nvPr>
            <p:ph type="sldImg"/>
          </p:nvPr>
        </p:nvSpPr>
        <p:spPr bwMode="auto">
          <a:xfrm>
            <a:off x="423863" y="1243013"/>
            <a:ext cx="5964237" cy="3355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If the delegates</a:t>
            </a:r>
            <a:r>
              <a:rPr lang="en-US" altLang="en-US" baseline="0" dirty="0" smtClean="0"/>
              <a:t> witnessed the storage of waste at these sites … would you use them?</a:t>
            </a:r>
          </a:p>
          <a:p>
            <a:pPr eaLnBrk="1" hangingPunct="1">
              <a:spcBef>
                <a:spcPct val="0"/>
              </a:spcBef>
            </a:pPr>
            <a:endParaRPr lang="en-US" altLang="en-US" baseline="0" dirty="0" smtClean="0"/>
          </a:p>
          <a:p>
            <a:pPr eaLnBrk="1" hangingPunct="1">
              <a:spcBef>
                <a:spcPct val="0"/>
              </a:spcBef>
            </a:pPr>
            <a:r>
              <a:rPr lang="en-US" altLang="en-US" baseline="0" dirty="0" smtClean="0"/>
              <a:t>If you did are you complying with your duty of care?</a:t>
            </a:r>
          </a:p>
          <a:p>
            <a:pPr eaLnBrk="1" hangingPunct="1">
              <a:spcBef>
                <a:spcPct val="0"/>
              </a:spcBef>
            </a:pPr>
            <a:endParaRPr lang="en-US" altLang="en-US" baseline="0" dirty="0" smtClean="0"/>
          </a:p>
          <a:p>
            <a:pPr eaLnBrk="1" hangingPunct="1">
              <a:spcBef>
                <a:spcPct val="0"/>
              </a:spcBef>
            </a:pPr>
            <a:r>
              <a:rPr lang="en-US" altLang="en-US" baseline="0" dirty="0" smtClean="0"/>
              <a:t>Are these wastes being stored in a manner that may cause pollution to the environment or harm to human health?</a:t>
            </a:r>
            <a:endParaRPr lang="en-US" altLang="en-US" dirty="0" smtClean="0"/>
          </a:p>
        </p:txBody>
      </p:sp>
    </p:spTree>
    <p:extLst>
      <p:ext uri="{BB962C8B-B14F-4D97-AF65-F5344CB8AC3E}">
        <p14:creationId xmlns:p14="http://schemas.microsoft.com/office/powerpoint/2010/main" val="4037278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Please see accompanying information in file</a:t>
            </a:r>
            <a:r>
              <a:rPr lang="en-GB" baseline="0" dirty="0" smtClean="0"/>
              <a:t> named: ‘Oil from a waste treatment plant in Ipswich polluted River Orwell’</a:t>
            </a:r>
          </a:p>
          <a:p>
            <a:endParaRPr lang="en-GB" baseline="0" dirty="0" smtClean="0"/>
          </a:p>
          <a:p>
            <a:r>
              <a:rPr lang="en-GB" baseline="0" dirty="0" smtClean="0"/>
              <a:t>This file containers two separate reports on the event </a:t>
            </a:r>
            <a:r>
              <a:rPr lang="en-GB" baseline="0" smtClean="0"/>
              <a:t>and prosecution.</a:t>
            </a:r>
            <a:endParaRPr lang="en-GB"/>
          </a:p>
        </p:txBody>
      </p:sp>
      <p:sp>
        <p:nvSpPr>
          <p:cNvPr id="4" name="Slide Number Placeholder 3"/>
          <p:cNvSpPr>
            <a:spLocks noGrp="1"/>
          </p:cNvSpPr>
          <p:nvPr>
            <p:ph type="sldNum" sz="quarter" idx="10"/>
          </p:nvPr>
        </p:nvSpPr>
        <p:spPr/>
        <p:txBody>
          <a:bodyPr/>
          <a:lstStyle/>
          <a:p>
            <a:fld id="{0167278F-1824-48BA-B56A-B383B03AC22E}" type="slidenum">
              <a:rPr lang="en-GB" smtClean="0"/>
              <a:pPr/>
              <a:t>57</a:t>
            </a:fld>
            <a:endParaRPr lang="en-GB"/>
          </a:p>
        </p:txBody>
      </p:sp>
    </p:spTree>
    <p:extLst>
      <p:ext uri="{BB962C8B-B14F-4D97-AF65-F5344CB8AC3E}">
        <p14:creationId xmlns:p14="http://schemas.microsoft.com/office/powerpoint/2010/main" val="1278348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244CBE47-FB0B-4F5D-8987-2E036DCD3AF6}" type="slidenum">
              <a:rPr lang="en-US" altLang="en-US" smtClean="0"/>
              <a:pPr eaLnBrk="1" hangingPunct="1"/>
              <a:t>61</a:t>
            </a:fld>
            <a:endParaRPr lang="en-US" altLang="en-US" smtClean="0"/>
          </a:p>
        </p:txBody>
      </p:sp>
      <p:sp>
        <p:nvSpPr>
          <p:cNvPr id="60419" name="Rectangle 2"/>
          <p:cNvSpPr>
            <a:spLocks noGrp="1" noRot="1" noChangeAspect="1" noChangeArrowheads="1" noTextEdit="1"/>
          </p:cNvSpPr>
          <p:nvPr>
            <p:ph type="sldImg"/>
          </p:nvPr>
        </p:nvSpPr>
        <p:spPr bwMode="auto">
          <a:xfrm>
            <a:off x="423863" y="1243013"/>
            <a:ext cx="5964237" cy="3355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As well as a potential breach of permit and an unauthorised water discharge activity, it would also be a duty of care offence – therefore 3 offences for the regulator to consider</a:t>
            </a:r>
          </a:p>
          <a:p>
            <a:pPr eaLnBrk="1" hangingPunct="1">
              <a:spcBef>
                <a:spcPct val="0"/>
              </a:spcBef>
            </a:pPr>
            <a:endParaRPr lang="en-GB" altLang="en-US" dirty="0" smtClean="0"/>
          </a:p>
          <a:p>
            <a:pPr eaLnBrk="1" hangingPunct="1">
              <a:spcBef>
                <a:spcPct val="0"/>
              </a:spcBef>
            </a:pPr>
            <a:r>
              <a:rPr lang="en-GB" altLang="en-US" dirty="0" smtClean="0"/>
              <a:t>Windblown litter from a waste permitted facility – collecting in a drainage ditch outside of the facility</a:t>
            </a:r>
          </a:p>
          <a:p>
            <a:pPr eaLnBrk="1" hangingPunct="1">
              <a:spcBef>
                <a:spcPct val="0"/>
              </a:spcBef>
            </a:pPr>
            <a:endParaRPr lang="en-GB" altLang="en-US" dirty="0" smtClean="0"/>
          </a:p>
          <a:p>
            <a:pPr eaLnBrk="1" hangingPunct="1">
              <a:spcBef>
                <a:spcPct val="0"/>
              </a:spcBef>
            </a:pPr>
            <a:r>
              <a:rPr lang="en-GB" altLang="en-US" dirty="0" smtClean="0"/>
              <a:t>Ask the question – who is potentially responsible?</a:t>
            </a:r>
          </a:p>
          <a:p>
            <a:pPr eaLnBrk="1" hangingPunct="1">
              <a:spcBef>
                <a:spcPct val="0"/>
              </a:spcBef>
            </a:pPr>
            <a:endParaRPr lang="en-US" altLang="en-US" dirty="0" smtClean="0"/>
          </a:p>
        </p:txBody>
      </p:sp>
    </p:spTree>
    <p:extLst>
      <p:ext uri="{BB962C8B-B14F-4D97-AF65-F5344CB8AC3E}">
        <p14:creationId xmlns:p14="http://schemas.microsoft.com/office/powerpoint/2010/main" val="5075315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B954DE-59C6-4EDD-97EF-D77B8387E38C}" type="slidenum">
              <a:rPr lang="en-GB" altLang="en-US"/>
              <a:pPr/>
              <a:t>62</a:t>
            </a:fld>
            <a:endParaRPr lang="en-GB" altLang="en-US"/>
          </a:p>
        </p:txBody>
      </p:sp>
      <p:sp>
        <p:nvSpPr>
          <p:cNvPr id="546818" name="Rectangle 2"/>
          <p:cNvSpPr>
            <a:spLocks noGrp="1" noRot="1" noChangeAspect="1" noChangeArrowheads="1" noTextEdit="1"/>
          </p:cNvSpPr>
          <p:nvPr>
            <p:ph type="sldImg"/>
          </p:nvPr>
        </p:nvSpPr>
        <p:spPr>
          <a:xfrm>
            <a:off x="-198438" y="811213"/>
            <a:ext cx="7208838" cy="4056062"/>
          </a:xfrm>
          <a:ln/>
        </p:spPr>
      </p:sp>
      <p:sp>
        <p:nvSpPr>
          <p:cNvPr id="546819" name="Rectangle 3"/>
          <p:cNvSpPr>
            <a:spLocks noGrp="1" noChangeArrowheads="1"/>
          </p:cNvSpPr>
          <p:nvPr>
            <p:ph type="body" idx="1"/>
          </p:nvPr>
        </p:nvSpPr>
        <p:spPr/>
        <p:txBody>
          <a:bodyPr/>
          <a:lstStyle/>
          <a:p>
            <a:r>
              <a:rPr lang="en-US" altLang="en-US" dirty="0" smtClean="0"/>
              <a:t>Shows how the ‘current’ ACOP</a:t>
            </a:r>
            <a:r>
              <a:rPr lang="en-US" altLang="en-US" baseline="0" dirty="0" smtClean="0"/>
              <a:t> provides guidance on this duty</a:t>
            </a:r>
          </a:p>
          <a:p>
            <a:endParaRPr lang="en-US" altLang="en-US" baseline="0" dirty="0" smtClean="0"/>
          </a:p>
          <a:p>
            <a:r>
              <a:rPr lang="en-US" altLang="en-US" baseline="0" dirty="0" smtClean="0"/>
              <a:t>The new code of practice also </a:t>
            </a:r>
            <a:endParaRPr lang="en-US" altLang="en-US" dirty="0"/>
          </a:p>
        </p:txBody>
      </p:sp>
    </p:spTree>
    <p:extLst>
      <p:ext uri="{BB962C8B-B14F-4D97-AF65-F5344CB8AC3E}">
        <p14:creationId xmlns:p14="http://schemas.microsoft.com/office/powerpoint/2010/main" val="2549057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103F8765-2E51-4069-AB18-5AF73174F022}" type="slidenum">
              <a:rPr lang="en-US" altLang="en-US" smtClean="0"/>
              <a:pPr eaLnBrk="1" hangingPunct="1"/>
              <a:t>64</a:t>
            </a:fld>
            <a:endParaRPr lang="en-US" altLang="en-US" smtClean="0"/>
          </a:p>
        </p:txBody>
      </p:sp>
      <p:sp>
        <p:nvSpPr>
          <p:cNvPr id="61443" name="Rectangle 2"/>
          <p:cNvSpPr>
            <a:spLocks noGrp="1" noRot="1" noChangeAspect="1" noChangeArrowheads="1" noTextEdit="1"/>
          </p:cNvSpPr>
          <p:nvPr>
            <p:ph type="sldImg"/>
          </p:nvPr>
        </p:nvSpPr>
        <p:spPr bwMode="auto">
          <a:xfrm>
            <a:off x="-165100" y="835025"/>
            <a:ext cx="7132638" cy="4013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xfrm>
            <a:off x="927103" y="5103160"/>
            <a:ext cx="4945063" cy="4930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167799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DA8AA20E-44D7-46DE-B5F5-F4B5B9F023B8}" type="slidenum">
              <a:rPr lang="en-US" altLang="en-US" smtClean="0"/>
              <a:pPr eaLnBrk="1" hangingPunct="1"/>
              <a:t>65</a:t>
            </a:fld>
            <a:endParaRPr lang="en-US" altLang="en-US" smtClean="0"/>
          </a:p>
        </p:txBody>
      </p:sp>
      <p:sp>
        <p:nvSpPr>
          <p:cNvPr id="62467" name="Rectangle 2"/>
          <p:cNvSpPr>
            <a:spLocks noGrp="1" noRot="1" noChangeAspect="1" noChangeArrowheads="1" noTextEdit="1"/>
          </p:cNvSpPr>
          <p:nvPr>
            <p:ph type="sldImg"/>
          </p:nvPr>
        </p:nvSpPr>
        <p:spPr bwMode="auto">
          <a:xfrm>
            <a:off x="423863" y="1243013"/>
            <a:ext cx="5964237" cy="3355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Requirements for registration of carriers have been amended in England and Wales by the Waste (England and Wales) Regulations 2011.</a:t>
            </a:r>
          </a:p>
          <a:p>
            <a:pPr eaLnBrk="1" hangingPunct="1">
              <a:spcBef>
                <a:spcPct val="0"/>
              </a:spcBef>
            </a:pPr>
            <a:endParaRPr lang="en-GB" altLang="en-US" dirty="0" smtClean="0"/>
          </a:p>
          <a:p>
            <a:pPr eaLnBrk="1" hangingPunct="1">
              <a:spcBef>
                <a:spcPct val="0"/>
              </a:spcBef>
            </a:pPr>
            <a:r>
              <a:rPr lang="en-GB" altLang="en-US" dirty="0" smtClean="0"/>
              <a:t>Specified individuals = lower tier = one off registration.  These include:</a:t>
            </a:r>
          </a:p>
          <a:p>
            <a:pPr eaLnBrk="1" hangingPunct="1">
              <a:spcBef>
                <a:spcPct val="0"/>
              </a:spcBef>
            </a:pPr>
            <a:r>
              <a:rPr lang="en-GB" altLang="en-US" dirty="0" smtClean="0"/>
              <a:t>A charity, voluntary org, WCA, WDA, WRA, someone who carries/ deals only in animal by-products; mine/ quarry waste or from agricultural premises, carriers of own waste (non C&amp;D).</a:t>
            </a:r>
          </a:p>
          <a:p>
            <a:pPr eaLnBrk="1" hangingPunct="1">
              <a:spcBef>
                <a:spcPct val="0"/>
              </a:spcBef>
            </a:pPr>
            <a:r>
              <a:rPr lang="en-GB" altLang="en-US" dirty="0" smtClean="0"/>
              <a:t>Registration for lower tier = free</a:t>
            </a:r>
          </a:p>
          <a:p>
            <a:pPr eaLnBrk="1" hangingPunct="1">
              <a:spcBef>
                <a:spcPct val="0"/>
              </a:spcBef>
            </a:pPr>
            <a:endParaRPr lang="en-GB" altLang="en-US" dirty="0" smtClean="0"/>
          </a:p>
          <a:p>
            <a:pPr eaLnBrk="1" hangingPunct="1">
              <a:spcBef>
                <a:spcPct val="0"/>
              </a:spcBef>
            </a:pPr>
            <a:r>
              <a:rPr lang="en-GB" altLang="en-US" dirty="0" smtClean="0"/>
              <a:t>Carriers of construction or demolition waste (or allied to) MUST be registered even though they may be carrying their own waste</a:t>
            </a:r>
          </a:p>
          <a:p>
            <a:pPr eaLnBrk="1" hangingPunct="1">
              <a:spcBef>
                <a:spcPct val="0"/>
              </a:spcBef>
            </a:pPr>
            <a:r>
              <a:rPr lang="en-GB" altLang="en-US" dirty="0" smtClean="0"/>
              <a:t>What might be in such skips?</a:t>
            </a:r>
          </a:p>
          <a:p>
            <a:pPr eaLnBrk="1" hangingPunct="1">
              <a:spcBef>
                <a:spcPct val="0"/>
              </a:spcBef>
            </a:pPr>
            <a:r>
              <a:rPr lang="en-GB" altLang="en-US" dirty="0" smtClean="0"/>
              <a:t>How can such waste be described or possible hazards assessed?</a:t>
            </a:r>
          </a:p>
          <a:p>
            <a:pPr eaLnBrk="1" hangingPunct="1">
              <a:spcBef>
                <a:spcPct val="0"/>
              </a:spcBef>
            </a:pPr>
            <a:endParaRPr lang="en-GB" altLang="en-US" dirty="0" smtClean="0"/>
          </a:p>
          <a:p>
            <a:pPr eaLnBrk="1" hangingPunct="1">
              <a:spcBef>
                <a:spcPct val="0"/>
              </a:spcBef>
            </a:pPr>
            <a:endParaRPr lang="en-GB" altLang="en-US" dirty="0" smtClean="0"/>
          </a:p>
          <a:p>
            <a:pPr eaLnBrk="1" hangingPunct="1">
              <a:spcBef>
                <a:spcPct val="0"/>
              </a:spcBef>
            </a:pPr>
            <a:r>
              <a:rPr lang="en-GB" altLang="en-US" dirty="0" smtClean="0"/>
              <a:t>All others must register every 3 years.  (upper tier)</a:t>
            </a:r>
          </a:p>
          <a:p>
            <a:pPr eaLnBrk="1" hangingPunct="1">
              <a:spcBef>
                <a:spcPct val="0"/>
              </a:spcBef>
            </a:pPr>
            <a:r>
              <a:rPr lang="en-GB" altLang="en-US" dirty="0" smtClean="0"/>
              <a:t>Last for 3 years </a:t>
            </a:r>
          </a:p>
          <a:p>
            <a:pPr eaLnBrk="1" hangingPunct="1">
              <a:spcBef>
                <a:spcPct val="0"/>
              </a:spcBef>
            </a:pPr>
            <a:r>
              <a:rPr lang="en-GB" altLang="en-US" dirty="0" smtClean="0"/>
              <a:t>Current prices = £154 (renewal = £105 and cost of registering as broker if you are already a carrier = £40)</a:t>
            </a:r>
          </a:p>
          <a:p>
            <a:pPr eaLnBrk="1" hangingPunct="1">
              <a:spcBef>
                <a:spcPct val="0"/>
              </a:spcBef>
            </a:pPr>
            <a:endParaRPr lang="en-GB" altLang="en-US" dirty="0" smtClean="0"/>
          </a:p>
          <a:p>
            <a:pPr eaLnBrk="1" hangingPunct="1">
              <a:spcBef>
                <a:spcPct val="0"/>
              </a:spcBef>
            </a:pPr>
            <a:r>
              <a:rPr lang="en-GB" altLang="en-US" dirty="0" smtClean="0"/>
              <a:t>If using contracted carriers / sub contractors you must see their registration certificates – not a photocopy</a:t>
            </a:r>
          </a:p>
          <a:p>
            <a:pPr eaLnBrk="1" hangingPunct="1">
              <a:spcBef>
                <a:spcPct val="0"/>
              </a:spcBef>
            </a:pPr>
            <a:r>
              <a:rPr lang="en-GB" altLang="en-US" dirty="0" smtClean="0"/>
              <a:t>Only employees are covered under your carrier registration – not sub contractors</a:t>
            </a:r>
          </a:p>
          <a:p>
            <a:pPr eaLnBrk="1" hangingPunct="1">
              <a:spcBef>
                <a:spcPct val="0"/>
              </a:spcBef>
            </a:pPr>
            <a:endParaRPr lang="en-GB" altLang="en-US"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GB" sz="1200" dirty="0" smtClean="0">
                <a:solidFill>
                  <a:srgbClr val="74716E"/>
                </a:solidFill>
                <a:latin typeface="Century Gothic"/>
                <a:cs typeface="Century Gothic"/>
              </a:rPr>
              <a:t>You can be fined up to £5,000 if you don’t register</a:t>
            </a:r>
          </a:p>
          <a:p>
            <a:pPr eaLnBrk="1" hangingPunct="1">
              <a:spcBef>
                <a:spcPct val="0"/>
              </a:spcBef>
            </a:pPr>
            <a:endParaRPr lang="en-GB" altLang="en-US" dirty="0" smtClean="0"/>
          </a:p>
          <a:p>
            <a:pPr eaLnBrk="1" hangingPunct="1">
              <a:spcBef>
                <a:spcPct val="0"/>
              </a:spcBef>
            </a:pPr>
            <a:endParaRPr lang="en-US" altLang="en-US" dirty="0" smtClean="0"/>
          </a:p>
        </p:txBody>
      </p:sp>
    </p:spTree>
    <p:extLst>
      <p:ext uri="{BB962C8B-B14F-4D97-AF65-F5344CB8AC3E}">
        <p14:creationId xmlns:p14="http://schemas.microsoft.com/office/powerpoint/2010/main" val="2335366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494DFF6-B846-4FF1-BE15-74B54B85B009}" type="slidenum">
              <a:rPr lang="en-US" altLang="en-US" smtClean="0"/>
              <a:pPr eaLnBrk="1" hangingPunct="1"/>
              <a:t>66</a:t>
            </a:fld>
            <a:endParaRPr lang="en-US" altLang="en-US" smtClean="0"/>
          </a:p>
        </p:txBody>
      </p:sp>
      <p:sp>
        <p:nvSpPr>
          <p:cNvPr id="63491" name="Rectangle 2"/>
          <p:cNvSpPr>
            <a:spLocks noGrp="1" noRot="1" noChangeAspect="1" noChangeArrowheads="1" noTextEdit="1"/>
          </p:cNvSpPr>
          <p:nvPr>
            <p:ph type="sldImg"/>
          </p:nvPr>
        </p:nvSpPr>
        <p:spPr bwMode="auto">
          <a:xfrm>
            <a:off x="423863" y="1243013"/>
            <a:ext cx="5964237" cy="3355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altLang="en-US" dirty="0" smtClean="0"/>
              <a:t>Show registration certificate </a:t>
            </a:r>
          </a:p>
          <a:p>
            <a:pPr eaLnBrk="1" hangingPunct="1">
              <a:spcBef>
                <a:spcPct val="0"/>
              </a:spcBef>
            </a:pPr>
            <a:endParaRPr lang="en-GB" altLang="en-US" dirty="0" smtClean="0"/>
          </a:p>
          <a:p>
            <a:pPr eaLnBrk="1" hangingPunct="1">
              <a:spcBef>
                <a:spcPct val="0"/>
              </a:spcBef>
            </a:pPr>
            <a:r>
              <a:rPr lang="en-GB" altLang="en-US" dirty="0" smtClean="0"/>
              <a:t>Certificate has an embossed silver label</a:t>
            </a:r>
            <a:r>
              <a:rPr lang="en-GB" altLang="en-US" baseline="0" dirty="0" smtClean="0"/>
              <a:t> </a:t>
            </a:r>
            <a:r>
              <a:rPr lang="en-GB" altLang="en-US" dirty="0" smtClean="0"/>
              <a:t>– difficult to illegally copy them</a:t>
            </a:r>
          </a:p>
          <a:p>
            <a:pPr eaLnBrk="1" hangingPunct="1">
              <a:spcBef>
                <a:spcPct val="0"/>
              </a:spcBef>
            </a:pPr>
            <a:endParaRPr lang="en-GB" altLang="en-US"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GB" dirty="0" smtClean="0"/>
              <a:t>Where possible and if time use internet connection and search the public register for a waste contractor</a:t>
            </a:r>
            <a:endParaRPr lang="en-GB" baseline="0" dirty="0" smtClean="0"/>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en-US" dirty="0" smtClean="0"/>
          </a:p>
        </p:txBody>
      </p:sp>
    </p:spTree>
    <p:extLst>
      <p:ext uri="{BB962C8B-B14F-4D97-AF65-F5344CB8AC3E}">
        <p14:creationId xmlns:p14="http://schemas.microsoft.com/office/powerpoint/2010/main" val="34639792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4237" cy="3355975"/>
          </a:xfrm>
        </p:spPr>
      </p:sp>
      <p:sp>
        <p:nvSpPr>
          <p:cNvPr id="3" name="Notes Placeholder 2"/>
          <p:cNvSpPr>
            <a:spLocks noGrp="1"/>
          </p:cNvSpPr>
          <p:nvPr>
            <p:ph type="body" idx="1"/>
          </p:nvPr>
        </p:nvSpPr>
        <p:spPr/>
        <p:txBody>
          <a:bodyPr/>
          <a:lstStyle/>
          <a:p>
            <a:r>
              <a:rPr lang="en-GB" dirty="0" smtClean="0"/>
              <a:t>If internet access and time allowing then will show these on internet.</a:t>
            </a:r>
            <a:endParaRPr lang="en-GB" dirty="0"/>
          </a:p>
        </p:txBody>
      </p:sp>
      <p:sp>
        <p:nvSpPr>
          <p:cNvPr id="4" name="Slide Number Placeholder 3"/>
          <p:cNvSpPr>
            <a:spLocks noGrp="1"/>
          </p:cNvSpPr>
          <p:nvPr>
            <p:ph type="sldNum" sz="quarter" idx="10"/>
          </p:nvPr>
        </p:nvSpPr>
        <p:spPr/>
        <p:txBody>
          <a:bodyPr/>
          <a:lstStyle/>
          <a:p>
            <a:fld id="{15018B35-E9CE-4B1C-80D1-0913424502D7}" type="slidenum">
              <a:rPr lang="en-GB" smtClean="0"/>
              <a:pPr/>
              <a:t>68</a:t>
            </a:fld>
            <a:endParaRPr lang="en-GB"/>
          </a:p>
        </p:txBody>
      </p:sp>
    </p:spTree>
    <p:extLst>
      <p:ext uri="{BB962C8B-B14F-4D97-AF65-F5344CB8AC3E}">
        <p14:creationId xmlns:p14="http://schemas.microsoft.com/office/powerpoint/2010/main" val="2647577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025" y="811213"/>
            <a:ext cx="7212013" cy="4057650"/>
          </a:xfrm>
        </p:spPr>
      </p:sp>
      <p:sp>
        <p:nvSpPr>
          <p:cNvPr id="3" name="Notes Placeholder 2"/>
          <p:cNvSpPr>
            <a:spLocks noGrp="1"/>
          </p:cNvSpPr>
          <p:nvPr>
            <p:ph type="body" idx="1"/>
          </p:nvPr>
        </p:nvSpPr>
        <p:spPr/>
        <p:txBody>
          <a:bodyPr/>
          <a:lstStyle/>
          <a:p>
            <a:pPr lvl="1">
              <a:lnSpc>
                <a:spcPct val="80000"/>
              </a:lnSpc>
              <a:spcBef>
                <a:spcPts val="600"/>
              </a:spcBef>
              <a:defRPr/>
            </a:pPr>
            <a:r>
              <a:rPr lang="en-GB" dirty="0" smtClean="0"/>
              <a:t>Part 2 – Exempt water discharge activities</a:t>
            </a:r>
          </a:p>
          <a:p>
            <a:pPr lvl="1">
              <a:lnSpc>
                <a:spcPct val="80000"/>
              </a:lnSpc>
              <a:spcBef>
                <a:spcPts val="600"/>
              </a:spcBef>
              <a:defRPr/>
            </a:pPr>
            <a:r>
              <a:rPr lang="en-GB" dirty="0" smtClean="0"/>
              <a:t>Part 3 – Exempt groundwater activities</a:t>
            </a:r>
          </a:p>
          <a:p>
            <a:endParaRPr lang="en-GB" baseline="0" dirty="0" smtClean="0"/>
          </a:p>
          <a:p>
            <a:r>
              <a:rPr lang="en-GB" baseline="0" dirty="0" smtClean="0"/>
              <a:t>Registered exemptions last for 3 years.</a:t>
            </a:r>
          </a:p>
          <a:p>
            <a:endParaRPr lang="en-GB" baseline="0" dirty="0" smtClean="0"/>
          </a:p>
          <a:p>
            <a:r>
              <a:rPr lang="en-GB" dirty="0" smtClean="0"/>
              <a:t>There are three waste treatment exemptions that you need to register with other authorities and not the Environment Agency. These are:</a:t>
            </a:r>
          </a:p>
          <a:p>
            <a:r>
              <a:rPr lang="en-GB" dirty="0" smtClean="0"/>
              <a:t>•T3 - treatment of waste metals and metal alloys by heating for the purposes of removing grease</a:t>
            </a:r>
          </a:p>
          <a:p>
            <a:r>
              <a:rPr lang="en-GB" dirty="0" smtClean="0"/>
              <a:t>•T7 - treatment of waste bricks, tiles and concrete by crushing, grinding or reducing in size</a:t>
            </a:r>
          </a:p>
          <a:p>
            <a:r>
              <a:rPr lang="en-GB" dirty="0" smtClean="0"/>
              <a:t>•T22 - treatment of animal by-product waste at a collection centre</a:t>
            </a:r>
          </a:p>
          <a:p>
            <a:endParaRPr lang="en-GB" dirty="0" smtClean="0"/>
          </a:p>
          <a:p>
            <a:r>
              <a:rPr lang="en-GB" dirty="0" smtClean="0"/>
              <a:t>You register T3 and T7 with the local authority where you have your principle place of business. If this is outside England and Wales, it should be with the local authority where the operation will be carried out.</a:t>
            </a:r>
          </a:p>
          <a:p>
            <a:endParaRPr lang="en-GB" dirty="0" smtClean="0"/>
          </a:p>
          <a:p>
            <a:r>
              <a:rPr lang="en-GB" dirty="0" smtClean="0"/>
              <a:t>You register T22 with the authority responsible for granting an authorisation under the Animal By-products Regulations.</a:t>
            </a:r>
          </a:p>
          <a:p>
            <a:endParaRPr lang="en-GB" dirty="0" smtClean="0"/>
          </a:p>
          <a:p>
            <a:r>
              <a:rPr lang="en-GB" dirty="0" smtClean="0"/>
              <a:t>There are some exemptions which don’t need to be registered. These are called non waste framework directive (NWFD) exemptions.</a:t>
            </a:r>
          </a:p>
          <a:p>
            <a:r>
              <a:rPr lang="en-GB" b="1" dirty="0" smtClean="0">
                <a:hlinkClick r:id="rId3"/>
              </a:rPr>
              <a:t>Waste exemption: NWFD 2 temporary storage at the place of production</a:t>
            </a:r>
            <a:endParaRPr lang="en-GB" b="1" dirty="0" smtClean="0"/>
          </a:p>
          <a:p>
            <a:r>
              <a:rPr lang="en-GB" dirty="0" smtClean="0"/>
              <a:t>This exemption allows you to temporarily store any waste at the place of production before it’s collected.</a:t>
            </a:r>
            <a:endParaRPr lang="en-GB" b="1" dirty="0" smtClean="0"/>
          </a:p>
          <a:p>
            <a:r>
              <a:rPr lang="en-GB" dirty="0" smtClean="0"/>
              <a:t>You can:</a:t>
            </a:r>
          </a:p>
          <a:p>
            <a:pPr marL="180044" indent="-180044">
              <a:buFont typeface="Arial" panose="020B0604020202020204" pitchFamily="34" charset="0"/>
              <a:buChar char="•"/>
            </a:pPr>
            <a:r>
              <a:rPr lang="en-GB" dirty="0" smtClean="0"/>
              <a:t>only store waste in a secure place at the place of production.</a:t>
            </a:r>
          </a:p>
          <a:p>
            <a:pPr marL="180044" indent="-180044">
              <a:buFont typeface="Arial" panose="020B0604020202020204" pitchFamily="34" charset="0"/>
              <a:buChar char="•"/>
            </a:pPr>
            <a:r>
              <a:rPr lang="en-GB" dirty="0" smtClean="0"/>
              <a:t>carry out some treatments on the waste to help with storage and collection</a:t>
            </a:r>
          </a:p>
          <a:p>
            <a:r>
              <a:rPr lang="en-GB" dirty="0" smtClean="0"/>
              <a:t>These treatments are only to make waste you have produced easier to store and collect for recovery or disposal somewhere else.</a:t>
            </a:r>
          </a:p>
          <a:p>
            <a:r>
              <a:rPr lang="en-GB" dirty="0" smtClean="0"/>
              <a:t>The treatments must not result in a change in the characteristics of the waste. Treatment must be purely to help with transport of collection of different wastes. Examples of such treatments include:</a:t>
            </a:r>
          </a:p>
          <a:p>
            <a:r>
              <a:rPr lang="en-GB" dirty="0" smtClean="0"/>
              <a:t>compacting paper and cardboard it increase the amount of waste that can be stored within a container</a:t>
            </a:r>
          </a:p>
          <a:p>
            <a:r>
              <a:rPr lang="en-GB" dirty="0" smtClean="0"/>
              <a:t>shredding confidential papers for security purposes</a:t>
            </a:r>
          </a:p>
          <a:p>
            <a:r>
              <a:rPr lang="en-GB" dirty="0" smtClean="0"/>
              <a:t>separating recyclables such as paper, card, plastic and glass from mixed wastes into separate containers</a:t>
            </a:r>
          </a:p>
          <a:p>
            <a:r>
              <a:rPr lang="en-GB" b="1" dirty="0" smtClean="0"/>
              <a:t>Key conditions - </a:t>
            </a:r>
            <a:r>
              <a:rPr lang="en-GB" dirty="0" smtClean="0"/>
              <a:t>The waste must: be stored in a secure place and not be stored for longer than 12 months</a:t>
            </a:r>
          </a:p>
          <a:p>
            <a:endParaRPr lang="en-GB" b="1" dirty="0" smtClean="0"/>
          </a:p>
          <a:p>
            <a:r>
              <a:rPr lang="en-GB" b="1" dirty="0" smtClean="0">
                <a:hlinkClick r:id="rId4"/>
              </a:rPr>
              <a:t>Waste exemption: NWFD 3 temporary storage of waste at a place controlled by the producer</a:t>
            </a:r>
            <a:endParaRPr lang="en-GB" b="1" dirty="0" smtClean="0"/>
          </a:p>
          <a:p>
            <a:r>
              <a:rPr lang="en-GB" dirty="0" smtClean="0"/>
              <a:t>This exemption allows you to temporarily store waste you have produced when working away from your normal business premises.</a:t>
            </a:r>
          </a:p>
          <a:p>
            <a:r>
              <a:rPr lang="en-GB" dirty="0" smtClean="0"/>
              <a:t>It applies to organisations such as a medical or veterinary practice or a builder who carries out work at other premises and generates waste. Then the waste is brought back to the normal business premises and collected together.</a:t>
            </a:r>
          </a:p>
          <a:p>
            <a:r>
              <a:rPr lang="en-GB" b="1" dirty="0" smtClean="0"/>
              <a:t>Types of activity you can carry out:</a:t>
            </a:r>
          </a:p>
          <a:p>
            <a:pPr marL="180044" indent="-180044">
              <a:buFont typeface="Arial" panose="020B0604020202020204" pitchFamily="34" charset="0"/>
              <a:buChar char="•"/>
            </a:pPr>
            <a:r>
              <a:rPr lang="en-GB" dirty="0" smtClean="0"/>
              <a:t>you can only store waste that you have produced working elsewhere, in a secure place that you have control over</a:t>
            </a:r>
          </a:p>
          <a:p>
            <a:pPr marL="180044" indent="-180044">
              <a:buFont typeface="Arial" panose="020B0604020202020204" pitchFamily="34" charset="0"/>
              <a:buChar char="•"/>
            </a:pPr>
            <a:r>
              <a:rPr lang="en-GB" dirty="0" smtClean="0"/>
              <a:t>you can carry out some treatments on the waste to help with storage and collection, such as separating wastes into different types</a:t>
            </a:r>
          </a:p>
          <a:p>
            <a:r>
              <a:rPr lang="en-GB" b="0" dirty="0" smtClean="0"/>
              <a:t>This does not include any waste containing asbestos or any highly flammable waste</a:t>
            </a:r>
          </a:p>
          <a:p>
            <a:r>
              <a:rPr lang="en-GB" b="1" dirty="0" smtClean="0"/>
              <a:t>Quantity of waste you can store</a:t>
            </a:r>
          </a:p>
          <a:p>
            <a:r>
              <a:rPr lang="en-GB" dirty="0" smtClean="0"/>
              <a:t>At any one time you can store up to: 50 cubic metres of solid waste and/or 1,000 litres of liquid waste</a:t>
            </a:r>
          </a:p>
          <a:p>
            <a:r>
              <a:rPr lang="en-GB" b="1" dirty="0" smtClean="0"/>
              <a:t>Key conditions</a:t>
            </a:r>
            <a:r>
              <a:rPr lang="en-GB" b="1" baseline="0" dirty="0" smtClean="0"/>
              <a:t> - </a:t>
            </a:r>
            <a:r>
              <a:rPr lang="en-GB" dirty="0" smtClean="0"/>
              <a:t>if you store more than one type of waste, the different types must not be mixed and the waste must not be stored for longer than 3 months</a:t>
            </a:r>
          </a:p>
          <a:p>
            <a:endParaRPr lang="en-GB" b="1" dirty="0" smtClean="0"/>
          </a:p>
          <a:p>
            <a:endParaRPr lang="en-GB" b="1" dirty="0" smtClean="0"/>
          </a:p>
          <a:p>
            <a:r>
              <a:rPr lang="en-GB" b="1" dirty="0" smtClean="0">
                <a:hlinkClick r:id="rId5"/>
              </a:rPr>
              <a:t>Waste exemption: NWFD 4 temporary storage at a collection point</a:t>
            </a:r>
            <a:endParaRPr lang="en-GB" b="1" dirty="0" smtClean="0"/>
          </a:p>
          <a:p>
            <a:r>
              <a:rPr lang="en-GB" dirty="0" smtClean="0"/>
              <a:t>This exemption allows you to temporarily store waste at a collection point before recovering or disposing of the waste elsewhere.</a:t>
            </a:r>
          </a:p>
          <a:p>
            <a:r>
              <a:rPr lang="en-GB" dirty="0" smtClean="0"/>
              <a:t>For example:</a:t>
            </a:r>
          </a:p>
          <a:p>
            <a:pPr marL="180044" indent="-180044">
              <a:buFont typeface="Arial" panose="020B0604020202020204" pitchFamily="34" charset="0"/>
              <a:buChar char="•"/>
            </a:pPr>
            <a:r>
              <a:rPr lang="en-GB" dirty="0" smtClean="0"/>
              <a:t>a pharmacy which takes back and stores out of date medicines returned by patients or operates a needle exchange scheme</a:t>
            </a:r>
          </a:p>
          <a:p>
            <a:pPr marL="180044" indent="-180044">
              <a:buFont typeface="Arial" panose="020B0604020202020204" pitchFamily="34" charset="0"/>
              <a:buChar char="•"/>
            </a:pPr>
            <a:r>
              <a:rPr lang="en-GB" dirty="0" smtClean="0"/>
              <a:t>a shop which provides a container for customers to deposit waste batteries</a:t>
            </a:r>
          </a:p>
          <a:p>
            <a:pPr marL="180044" indent="-180044">
              <a:buFont typeface="Arial" panose="020B0604020202020204" pitchFamily="34" charset="0"/>
              <a:buChar char="•"/>
            </a:pPr>
            <a:r>
              <a:rPr lang="en-GB" dirty="0" smtClean="0"/>
              <a:t>a shop which provides a take back arrangement for Waste Electrical and Electronic Equipment (WEEE)</a:t>
            </a:r>
          </a:p>
          <a:p>
            <a:endParaRPr lang="en-GB" b="1" dirty="0" smtClean="0"/>
          </a:p>
          <a:p>
            <a:r>
              <a:rPr lang="en-GB" dirty="0" smtClean="0"/>
              <a:t>You can’t:</a:t>
            </a:r>
          </a:p>
          <a:p>
            <a:r>
              <a:rPr lang="en-GB" dirty="0" smtClean="0"/>
              <a:t>collect waste as your main business activity</a:t>
            </a:r>
          </a:p>
          <a:p>
            <a:r>
              <a:rPr lang="en-GB" dirty="0" smtClean="0"/>
              <a:t>receive payment for collecting the waste</a:t>
            </a:r>
          </a:p>
          <a:p>
            <a:r>
              <a:rPr lang="en-GB" dirty="0" smtClean="0"/>
              <a:t>store mixed waste</a:t>
            </a:r>
          </a:p>
          <a:p>
            <a:pPr defTabSz="960233">
              <a:defRPr/>
            </a:pPr>
            <a:endParaRPr lang="en-GB" b="0" dirty="0" smtClean="0"/>
          </a:p>
          <a:p>
            <a:pPr defTabSz="960233">
              <a:defRPr/>
            </a:pPr>
            <a:r>
              <a:rPr lang="en-GB" b="0" dirty="0" smtClean="0"/>
              <a:t>This does not include any waste containing asbestos or any highly flammable waste</a:t>
            </a:r>
          </a:p>
          <a:p>
            <a:endParaRPr lang="en-GB" b="1" dirty="0" smtClean="0"/>
          </a:p>
          <a:p>
            <a:r>
              <a:rPr lang="en-GB" dirty="0" smtClean="0"/>
              <a:t>At any one time you can store up to:</a:t>
            </a:r>
          </a:p>
          <a:p>
            <a:r>
              <a:rPr lang="en-GB" dirty="0" smtClean="0"/>
              <a:t>30 cubic metres of Waste Electrical and Electronic Equipment (WEEE)</a:t>
            </a:r>
          </a:p>
          <a:p>
            <a:r>
              <a:rPr lang="en-GB" dirty="0" smtClean="0"/>
              <a:t>50 cubic metres of non-hazardous waste that isn’t WEEE that will be recovered elsewhere</a:t>
            </a:r>
          </a:p>
          <a:p>
            <a:r>
              <a:rPr lang="en-GB" dirty="0" smtClean="0"/>
              <a:t>5 cubic metres of waste, other than those mentioned</a:t>
            </a:r>
          </a:p>
          <a:p>
            <a:endParaRPr lang="en-GB" b="1" dirty="0" smtClean="0"/>
          </a:p>
          <a:p>
            <a:r>
              <a:rPr lang="en-GB" b="1" dirty="0" smtClean="0"/>
              <a:t>Key conditions - </a:t>
            </a:r>
            <a:r>
              <a:rPr lang="en-GB" dirty="0" smtClean="0"/>
              <a:t>if more than one type of waste is stored, the different types must not be mixed and you can only store waste temporarily; generally no longer than 3 months</a:t>
            </a:r>
          </a:p>
          <a:p>
            <a:endParaRPr lang="en-GB" b="1" dirty="0" smtClean="0"/>
          </a:p>
          <a:p>
            <a:endParaRPr lang="en-GB" b="1" dirty="0" smtClean="0"/>
          </a:p>
          <a:p>
            <a:endParaRPr lang="en-GB" dirty="0" smtClean="0"/>
          </a:p>
          <a:p>
            <a:endParaRPr lang="en-GB" dirty="0"/>
          </a:p>
        </p:txBody>
      </p:sp>
    </p:spTree>
    <p:extLst>
      <p:ext uri="{BB962C8B-B14F-4D97-AF65-F5344CB8AC3E}">
        <p14:creationId xmlns:p14="http://schemas.microsoft.com/office/powerpoint/2010/main" val="2373355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423863" y="1243013"/>
            <a:ext cx="5964237" cy="3355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House holders also now have a duty of care but this only requires them to pass their waste onto authorised persons </a:t>
            </a:r>
          </a:p>
          <a:p>
            <a:pPr eaLnBrk="1" hangingPunct="1">
              <a:lnSpc>
                <a:spcPct val="90000"/>
              </a:lnSpc>
              <a:spcBef>
                <a:spcPct val="0"/>
              </a:spcBef>
              <a:buClr>
                <a:schemeClr val="tx1"/>
              </a:buClr>
            </a:pPr>
            <a:r>
              <a:rPr lang="en-GB" altLang="en-US" sz="3200" dirty="0" smtClean="0"/>
              <a:t>Employers are responsible for the ‘acts and omissions of their employees’ and this includes providing </a:t>
            </a:r>
            <a:r>
              <a:rPr lang="en-GB" altLang="en-US" dirty="0" smtClean="0"/>
              <a:t>adequate training, supervision and equipment. </a:t>
            </a:r>
          </a:p>
          <a:p>
            <a:pPr eaLnBrk="1" hangingPunct="1">
              <a:lnSpc>
                <a:spcPct val="90000"/>
              </a:lnSpc>
              <a:spcBef>
                <a:spcPct val="0"/>
              </a:spcBef>
              <a:buClr>
                <a:schemeClr val="tx1"/>
              </a:buClr>
            </a:pPr>
            <a:endParaRPr lang="en-GB" altLang="en-US" dirty="0" smtClean="0"/>
          </a:p>
          <a:p>
            <a:pPr eaLnBrk="1" hangingPunct="1">
              <a:spcBef>
                <a:spcPct val="0"/>
              </a:spcBef>
            </a:pPr>
            <a:r>
              <a:rPr lang="en-GB" altLang="en-US" dirty="0" smtClean="0"/>
              <a:t>It applies to all Controlled waste = wastes controlled under the relevant </a:t>
            </a:r>
            <a:r>
              <a:rPr lang="en-GB" altLang="en-US" dirty="0" err="1" smtClean="0"/>
              <a:t>uk</a:t>
            </a:r>
            <a:r>
              <a:rPr lang="en-GB" altLang="en-US" dirty="0" smtClean="0"/>
              <a:t> regulations – household, commercial, industrial, non natural agricultural waste, mines and quarry waste.  Doesn’t include radioactive wastes or explosives as these are covered under separate legislation.</a:t>
            </a:r>
          </a:p>
          <a:p>
            <a:pPr eaLnBrk="1" hangingPunct="1">
              <a:spcBef>
                <a:spcPct val="0"/>
              </a:spcBef>
            </a:pPr>
            <a:endParaRPr lang="en-GB" altLang="en-US" dirty="0" smtClean="0"/>
          </a:p>
          <a:p>
            <a:pPr eaLnBrk="1" hangingPunct="1">
              <a:spcBef>
                <a:spcPct val="0"/>
              </a:spcBef>
              <a:buClr>
                <a:schemeClr val="tx1"/>
              </a:buClr>
            </a:pPr>
            <a:r>
              <a:rPr lang="en-GB" altLang="en-US" dirty="0" smtClean="0">
                <a:latin typeface="Avenir LT 45 Book"/>
              </a:rPr>
              <a:t>Applies to UK only (not rest of EU) Northern Ireland only recently (2003)  (regulations may be slightly different in Scotland/ NI but principles are the same.</a:t>
            </a:r>
            <a:endParaRPr lang="en-GB" altLang="en-US" dirty="0" smtClean="0"/>
          </a:p>
          <a:p>
            <a:pPr eaLnBrk="1" hangingPunct="1">
              <a:spcBef>
                <a:spcPct val="0"/>
              </a:spcBef>
            </a:pPr>
            <a:endParaRPr lang="en-GB" altLang="en-US" dirty="0" smtClean="0"/>
          </a:p>
          <a:p>
            <a:pPr eaLnBrk="1" hangingPunct="1">
              <a:spcBef>
                <a:spcPct val="0"/>
              </a:spcBef>
            </a:pPr>
            <a:endParaRPr lang="en-US" altLang="en-US"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48EA250-5FCF-4EDF-B661-AE39812FF503}" type="slidenum">
              <a:rPr lang="en-US" altLang="en-US" smtClean="0"/>
              <a:pPr eaLnBrk="1" hangingPunct="1"/>
              <a:t>11</a:t>
            </a:fld>
            <a:endParaRPr lang="en-US" altLang="en-US" smtClean="0"/>
          </a:p>
        </p:txBody>
      </p:sp>
    </p:spTree>
    <p:extLst>
      <p:ext uri="{BB962C8B-B14F-4D97-AF65-F5344CB8AC3E}">
        <p14:creationId xmlns:p14="http://schemas.microsoft.com/office/powerpoint/2010/main" val="4279696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025" y="811213"/>
            <a:ext cx="7212013" cy="4057650"/>
          </a:xfrm>
        </p:spPr>
      </p:sp>
      <p:sp>
        <p:nvSpPr>
          <p:cNvPr id="3" name="Notes Placeholder 2"/>
          <p:cNvSpPr>
            <a:spLocks noGrp="1"/>
          </p:cNvSpPr>
          <p:nvPr>
            <p:ph type="body" idx="1"/>
          </p:nvPr>
        </p:nvSpPr>
        <p:spPr/>
        <p:txBody>
          <a:bodyPr/>
          <a:lstStyle/>
          <a:p>
            <a:r>
              <a:rPr lang="en-GB" dirty="0" smtClean="0"/>
              <a:t>Show gov.uk website for example if considered necessary and if time allows</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S2 exemption </a:t>
            </a:r>
            <a:r>
              <a:rPr lang="en-GB" i="1" dirty="0" smtClean="0">
                <a:latin typeface="Arial" pitchFamily="34" charset="0"/>
                <a:cs typeface="Arial" pitchFamily="34" charset="0"/>
              </a:rPr>
              <a:t>‘storage of waste in a secure place’  as an example</a:t>
            </a:r>
          </a:p>
          <a:p>
            <a:endParaRPr lang="en-GB" dirty="0" smtClean="0"/>
          </a:p>
          <a:p>
            <a:r>
              <a:rPr lang="en-GB" dirty="0" smtClean="0"/>
              <a:t>T4 also could be used</a:t>
            </a:r>
          </a:p>
          <a:p>
            <a:endParaRPr lang="en-GB" dirty="0" smtClean="0"/>
          </a:p>
          <a:p>
            <a:r>
              <a:rPr lang="en-GB" dirty="0" smtClean="0"/>
              <a:t>Exemptions in Scotland have similar details</a:t>
            </a:r>
            <a:r>
              <a:rPr lang="en-GB" baseline="0" dirty="0" smtClean="0"/>
              <a:t> and types of restrictions and referred to as paragraph numbers </a:t>
            </a:r>
            <a:endParaRPr lang="en-GB" dirty="0" smtClean="0"/>
          </a:p>
          <a:p>
            <a:r>
              <a:rPr lang="en-GB" dirty="0" smtClean="0"/>
              <a:t>Examples of exemptions</a:t>
            </a:r>
          </a:p>
          <a:p>
            <a:pPr marL="171450" indent="-171450">
              <a:buFontTx/>
              <a:buChar char="-"/>
            </a:pPr>
            <a:r>
              <a:rPr lang="en-GB" dirty="0" smtClean="0"/>
              <a:t>Para 9 – land reclamation or improvement</a:t>
            </a:r>
          </a:p>
          <a:p>
            <a:pPr marL="171450" indent="-171450">
              <a:buFontTx/>
              <a:buChar char="-"/>
            </a:pPr>
            <a:r>
              <a:rPr lang="en-GB" dirty="0" smtClean="0"/>
              <a:t>Para 11 – preparatory treatment of certain wastes (baling, sorting or shredding)</a:t>
            </a:r>
          </a:p>
          <a:p>
            <a:pPr marL="171450" indent="-171450">
              <a:buFontTx/>
              <a:buChar char="-"/>
            </a:pPr>
            <a:r>
              <a:rPr lang="en-GB" dirty="0" smtClean="0"/>
              <a:t>Para 12</a:t>
            </a:r>
            <a:r>
              <a:rPr lang="en-GB" baseline="0" dirty="0" smtClean="0"/>
              <a:t> – composting</a:t>
            </a:r>
          </a:p>
          <a:p>
            <a:pPr marL="171450" indent="-171450">
              <a:buFontTx/>
              <a:buChar char="-"/>
            </a:pPr>
            <a:r>
              <a:rPr lang="en-GB" baseline="0" dirty="0" smtClean="0"/>
              <a:t>Para 13 – screening and blending of soils and construction materials</a:t>
            </a:r>
          </a:p>
          <a:p>
            <a:pPr marL="171450" indent="-171450">
              <a:buFontTx/>
              <a:buChar char="-"/>
            </a:pPr>
            <a:r>
              <a:rPr lang="en-GB" baseline="0" dirty="0" smtClean="0"/>
              <a:t>Para 19 – use of waste in construction</a:t>
            </a:r>
          </a:p>
          <a:p>
            <a:pPr marL="171450" indent="-171450">
              <a:buFontTx/>
              <a:buChar char="-"/>
            </a:pPr>
            <a:r>
              <a:rPr lang="en-GB" baseline="0" dirty="0" err="1" smtClean="0"/>
              <a:t>etc</a:t>
            </a:r>
            <a:endParaRPr lang="en-GB" dirty="0" smtClean="0"/>
          </a:p>
          <a:p>
            <a:endParaRPr lang="en-GB" dirty="0" smtClean="0"/>
          </a:p>
          <a:p>
            <a:endParaRPr lang="en-GB" dirty="0" smtClean="0"/>
          </a:p>
        </p:txBody>
      </p:sp>
    </p:spTree>
    <p:extLst>
      <p:ext uri="{BB962C8B-B14F-4D97-AF65-F5344CB8AC3E}">
        <p14:creationId xmlns:p14="http://schemas.microsoft.com/office/powerpoint/2010/main" val="2929598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12E9F9C-A664-490D-8B9D-AF0737F7649A}" type="slidenum">
              <a:rPr lang="en-US" altLang="en-US" smtClean="0"/>
              <a:pPr eaLnBrk="1" hangingPunct="1"/>
              <a:t>79</a:t>
            </a:fld>
            <a:endParaRPr lang="en-US" altLang="en-US" smtClean="0"/>
          </a:p>
        </p:txBody>
      </p:sp>
      <p:sp>
        <p:nvSpPr>
          <p:cNvPr id="64515" name="Rectangle 2"/>
          <p:cNvSpPr>
            <a:spLocks noGrp="1" noRot="1" noChangeAspect="1" noChangeArrowheads="1" noTextEdit="1"/>
          </p:cNvSpPr>
          <p:nvPr>
            <p:ph type="sldImg"/>
          </p:nvPr>
        </p:nvSpPr>
        <p:spPr bwMode="auto">
          <a:xfrm>
            <a:off x="-165100" y="835025"/>
            <a:ext cx="7132638" cy="4013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a:xfrm>
            <a:off x="927103" y="5103160"/>
            <a:ext cx="4945063" cy="4930462"/>
          </a:xfrm>
          <a:ln/>
        </p:spPr>
        <p:txBody>
          <a:bodyPr/>
          <a:lstStyle/>
          <a:p>
            <a:pPr eaLnBrk="1" fontAlgn="auto" hangingPunct="1">
              <a:spcBef>
                <a:spcPts val="0"/>
              </a:spcBef>
              <a:spcAft>
                <a:spcPts val="0"/>
              </a:spcAft>
              <a:buClr>
                <a:schemeClr val="tx1"/>
              </a:buClr>
              <a:defRPr/>
            </a:pPr>
            <a:r>
              <a:rPr lang="en-GB" dirty="0" smtClean="0"/>
              <a:t>What are transfer notes - </a:t>
            </a:r>
            <a:endParaRPr lang="en-US" dirty="0" smtClean="0"/>
          </a:p>
          <a:p>
            <a:pPr eaLnBrk="1" fontAlgn="auto" hangingPunct="1">
              <a:spcBef>
                <a:spcPts val="0"/>
              </a:spcBef>
              <a:spcAft>
                <a:spcPts val="0"/>
              </a:spcAft>
              <a:buClr>
                <a:schemeClr val="tx1"/>
              </a:buClr>
              <a:defRPr/>
            </a:pPr>
            <a:r>
              <a:rPr lang="en-US" dirty="0" smtClean="0"/>
              <a:t>A waste transfer note (WTN) is a document which must accompany any transfer of waste between different holders. The purpose of a WTN is to allow other people who handle your waste to know what they are dealing with so that they can manage it safely and properly.</a:t>
            </a:r>
          </a:p>
          <a:p>
            <a:pPr eaLnBrk="1" fontAlgn="auto" hangingPunct="1">
              <a:spcBef>
                <a:spcPts val="0"/>
              </a:spcBef>
              <a:spcAft>
                <a:spcPts val="0"/>
              </a:spcAft>
              <a:buClr>
                <a:schemeClr val="tx1"/>
              </a:buClr>
              <a:defRPr/>
            </a:pPr>
            <a:endParaRPr lang="en-US" b="0" dirty="0" smtClean="0">
              <a:latin typeface="Avenir LT 45 Book" pitchFamily="2" charset="0"/>
            </a:endParaRPr>
          </a:p>
          <a:p>
            <a:pPr eaLnBrk="1" fontAlgn="auto" hangingPunct="1">
              <a:spcBef>
                <a:spcPts val="0"/>
              </a:spcBef>
              <a:spcAft>
                <a:spcPts val="0"/>
              </a:spcAft>
              <a:buClr>
                <a:schemeClr val="tx1"/>
              </a:buClr>
              <a:defRPr/>
            </a:pPr>
            <a:r>
              <a:rPr lang="en-US" b="0" dirty="0" smtClean="0">
                <a:latin typeface="Avenir LT 45 Book" pitchFamily="2" charset="0"/>
              </a:rPr>
              <a:t>Provide</a:t>
            </a:r>
            <a:r>
              <a:rPr lang="en-US" b="0" baseline="0" dirty="0" smtClean="0">
                <a:latin typeface="Avenir LT 45 Book" pitchFamily="2" charset="0"/>
              </a:rPr>
              <a:t> copy of a waste transfer note – to highlight the information required.  Transfer notes can be very different depending on the contractor but there is a minimum information requirement </a:t>
            </a:r>
            <a:endParaRPr lang="en-US" b="0" dirty="0" smtClean="0">
              <a:latin typeface="Avenir LT 45 Book" pitchFamily="2" charset="0"/>
            </a:endParaRPr>
          </a:p>
          <a:p>
            <a:pPr eaLnBrk="1" fontAlgn="auto" hangingPunct="1">
              <a:spcBef>
                <a:spcPts val="0"/>
              </a:spcBef>
              <a:spcAft>
                <a:spcPts val="0"/>
              </a:spcAft>
              <a:buClr>
                <a:schemeClr val="tx1"/>
              </a:buClr>
              <a:defRPr/>
            </a:pPr>
            <a:endParaRPr lang="en-US" b="0" dirty="0" smtClean="0">
              <a:latin typeface="Avenir LT 45 Book" pitchFamily="2" charset="0"/>
            </a:endParaRPr>
          </a:p>
          <a:p>
            <a:pPr eaLnBrk="1" fontAlgn="auto" hangingPunct="1">
              <a:spcBef>
                <a:spcPts val="0"/>
              </a:spcBef>
              <a:spcAft>
                <a:spcPts val="0"/>
              </a:spcAft>
              <a:buClr>
                <a:schemeClr val="tx1"/>
              </a:buClr>
              <a:defRPr/>
            </a:pPr>
            <a:r>
              <a:rPr lang="en-US" b="0" dirty="0" smtClean="0">
                <a:latin typeface="Avenir LT 45 Book" pitchFamily="2" charset="0"/>
              </a:rPr>
              <a:t>Describe season ticket</a:t>
            </a:r>
          </a:p>
          <a:p>
            <a:pPr eaLnBrk="1" fontAlgn="auto" hangingPunct="1">
              <a:spcBef>
                <a:spcPts val="0"/>
              </a:spcBef>
              <a:spcAft>
                <a:spcPts val="0"/>
              </a:spcAft>
              <a:buClr>
                <a:schemeClr val="tx1"/>
              </a:buClr>
              <a:defRPr/>
            </a:pPr>
            <a:endParaRPr lang="en-GB" b="1" dirty="0" smtClean="0">
              <a:latin typeface="Avenir LT 45 Book" pitchFamily="2" charset="0"/>
            </a:endParaRPr>
          </a:p>
        </p:txBody>
      </p:sp>
    </p:spTree>
    <p:extLst>
      <p:ext uri="{BB962C8B-B14F-4D97-AF65-F5344CB8AC3E}">
        <p14:creationId xmlns:p14="http://schemas.microsoft.com/office/powerpoint/2010/main" val="17488867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D2CBA7F3-98C7-453A-B1A1-26CCC223DD86}" type="slidenum">
              <a:rPr lang="en-US" altLang="en-US" smtClean="0"/>
              <a:pPr eaLnBrk="1" hangingPunct="1"/>
              <a:t>82</a:t>
            </a:fld>
            <a:endParaRPr lang="en-US" altLang="en-US" smtClean="0"/>
          </a:p>
        </p:txBody>
      </p:sp>
      <p:sp>
        <p:nvSpPr>
          <p:cNvPr id="65539" name="Rectangle 2"/>
          <p:cNvSpPr>
            <a:spLocks noGrp="1" noRot="1" noChangeAspect="1" noChangeArrowheads="1" noTextEdit="1"/>
          </p:cNvSpPr>
          <p:nvPr>
            <p:ph type="sldImg"/>
          </p:nvPr>
        </p:nvSpPr>
        <p:spPr bwMode="auto">
          <a:xfrm>
            <a:off x="423863" y="1243013"/>
            <a:ext cx="5964237" cy="3355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Copy of transfer note to be provided to delegates</a:t>
            </a:r>
          </a:p>
          <a:p>
            <a:pPr eaLnBrk="1" hangingPunct="1">
              <a:spcBef>
                <a:spcPct val="0"/>
              </a:spcBef>
            </a:pPr>
            <a:endParaRPr lang="en-US" altLang="en-US" dirty="0" smtClean="0"/>
          </a:p>
        </p:txBody>
      </p:sp>
    </p:spTree>
    <p:extLst>
      <p:ext uri="{BB962C8B-B14F-4D97-AF65-F5344CB8AC3E}">
        <p14:creationId xmlns:p14="http://schemas.microsoft.com/office/powerpoint/2010/main" val="801027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22B4D31F-40E0-44DB-864F-ECBB82A3364C}" type="slidenum">
              <a:rPr lang="en-US" altLang="en-US" smtClean="0"/>
              <a:pPr eaLnBrk="1" hangingPunct="1"/>
              <a:t>83</a:t>
            </a:fld>
            <a:endParaRPr lang="en-US" altLang="en-US" smtClean="0"/>
          </a:p>
        </p:txBody>
      </p:sp>
      <p:sp>
        <p:nvSpPr>
          <p:cNvPr id="66563" name="Rectangle 2"/>
          <p:cNvSpPr>
            <a:spLocks noGrp="1" noRot="1" noChangeAspect="1" noChangeArrowheads="1" noTextEdit="1"/>
          </p:cNvSpPr>
          <p:nvPr>
            <p:ph type="sldImg"/>
          </p:nvPr>
        </p:nvSpPr>
        <p:spPr bwMode="auto">
          <a:xfrm>
            <a:off x="423863" y="1243013"/>
            <a:ext cx="5964237" cy="3355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producer also includes any one who treats the waste resulting in a change – therefore a treatment plant / transfer station may be responsible for changing the description of the waste after treating / mixing </a:t>
            </a:r>
            <a:r>
              <a:rPr lang="en-GB" altLang="en-US" dirty="0" err="1" smtClean="0"/>
              <a:t>etc</a:t>
            </a:r>
            <a:r>
              <a:rPr lang="en-GB" altLang="en-US" dirty="0" smtClean="0"/>
              <a:t> and completing a new transfer note accordingly.</a:t>
            </a:r>
            <a:endParaRPr lang="en-US" altLang="en-US" dirty="0" smtClean="0"/>
          </a:p>
          <a:p>
            <a:pPr eaLnBrk="1" hangingPunct="1">
              <a:spcBef>
                <a:spcPct val="0"/>
              </a:spcBef>
            </a:pPr>
            <a:endParaRPr lang="en-GB" altLang="en-US" dirty="0" smtClean="0"/>
          </a:p>
        </p:txBody>
      </p:sp>
    </p:spTree>
    <p:extLst>
      <p:ext uri="{BB962C8B-B14F-4D97-AF65-F5344CB8AC3E}">
        <p14:creationId xmlns:p14="http://schemas.microsoft.com/office/powerpoint/2010/main" val="15421614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423863" y="1243013"/>
            <a:ext cx="5964237" cy="3355975"/>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GB" altLang="en-US" dirty="0" smtClean="0"/>
              <a:t>Discussion</a:t>
            </a:r>
          </a:p>
        </p:txBody>
      </p:sp>
      <p:sp>
        <p:nvSpPr>
          <p:cNvPr id="4" name="Slide Number Placeholder 3"/>
          <p:cNvSpPr>
            <a:spLocks noGrp="1"/>
          </p:cNvSpPr>
          <p:nvPr>
            <p:ph type="sldNum" sz="quarter" idx="5"/>
          </p:nvPr>
        </p:nvSpPr>
        <p:spPr/>
        <p:txBody>
          <a:bodyPr/>
          <a:lstStyle/>
          <a:p>
            <a:pPr>
              <a:defRPr/>
            </a:pPr>
            <a:fld id="{4CC8A2B0-EA48-4079-A99B-0BE4746B1ECB}" type="slidenum">
              <a:rPr lang="en-US" smtClean="0"/>
              <a:pPr>
                <a:defRPr/>
              </a:pPr>
              <a:t>85</a:t>
            </a:fld>
            <a:endParaRPr lang="en-US"/>
          </a:p>
        </p:txBody>
      </p:sp>
    </p:spTree>
    <p:extLst>
      <p:ext uri="{BB962C8B-B14F-4D97-AF65-F5344CB8AC3E}">
        <p14:creationId xmlns:p14="http://schemas.microsoft.com/office/powerpoint/2010/main" val="40603884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423863" y="1243013"/>
            <a:ext cx="5964237" cy="3355975"/>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GB" dirty="0" smtClean="0"/>
              <a:t>A season ticket is a single waste transfer note that covers a series of waste transfers.</a:t>
            </a:r>
          </a:p>
          <a:p>
            <a:pPr>
              <a:lnSpc>
                <a:spcPct val="90000"/>
              </a:lnSpc>
            </a:pPr>
            <a:endParaRPr lang="en-GB" baseline="0" dirty="0" smtClean="0"/>
          </a:p>
          <a:p>
            <a:r>
              <a:rPr lang="en-GB" dirty="0" smtClean="0"/>
              <a:t>You can only use a season ticket if every load of waste in the series has the same details for all of the following:</a:t>
            </a:r>
          </a:p>
          <a:p>
            <a:pPr marL="171450" indent="-171450">
              <a:buFont typeface="Arial" panose="020B0604020202020204" pitchFamily="34" charset="0"/>
              <a:buChar char="•"/>
            </a:pPr>
            <a:r>
              <a:rPr lang="en-GB" dirty="0" smtClean="0"/>
              <a:t>description, </a:t>
            </a:r>
            <a:r>
              <a:rPr lang="en-GB" dirty="0" err="1" smtClean="0"/>
              <a:t>eg</a:t>
            </a:r>
            <a:r>
              <a:rPr lang="en-GB" dirty="0" smtClean="0"/>
              <a:t> it’s the same type of waste or the same mixture of types</a:t>
            </a:r>
          </a:p>
          <a:p>
            <a:pPr marL="171450" indent="-171450">
              <a:buFont typeface="Arial" panose="020B0604020202020204" pitchFamily="34" charset="0"/>
              <a:buChar char="•"/>
            </a:pPr>
            <a:r>
              <a:rPr lang="en-GB" dirty="0" smtClean="0"/>
              <a:t>collection point, </a:t>
            </a:r>
            <a:r>
              <a:rPr lang="en-GB" dirty="0" err="1" smtClean="0"/>
              <a:t>eg</a:t>
            </a:r>
            <a:r>
              <a:rPr lang="en-GB" dirty="0" smtClean="0"/>
              <a:t> it leaves from the same place</a:t>
            </a:r>
          </a:p>
          <a:p>
            <a:pPr marL="171450" indent="-171450">
              <a:buFont typeface="Arial" panose="020B0604020202020204" pitchFamily="34" charset="0"/>
              <a:buChar char="•"/>
            </a:pPr>
            <a:r>
              <a:rPr lang="en-GB" dirty="0" smtClean="0"/>
              <a:t>collector (‘transferee’), </a:t>
            </a:r>
            <a:r>
              <a:rPr lang="en-GB" dirty="0" err="1" smtClean="0"/>
              <a:t>eg</a:t>
            </a:r>
            <a:r>
              <a:rPr lang="en-GB" dirty="0" smtClean="0"/>
              <a:t> it’s taken by the same business</a:t>
            </a:r>
          </a:p>
          <a:p>
            <a:pPr>
              <a:lnSpc>
                <a:spcPct val="90000"/>
              </a:lnSpc>
            </a:pPr>
            <a:endParaRPr lang="en-US" baseline="0" dirty="0" smtClean="0"/>
          </a:p>
        </p:txBody>
      </p:sp>
      <p:sp>
        <p:nvSpPr>
          <p:cNvPr id="4" name="Slide Number Placeholder 3"/>
          <p:cNvSpPr>
            <a:spLocks noGrp="1"/>
          </p:cNvSpPr>
          <p:nvPr>
            <p:ph type="sldNum" sz="quarter" idx="5"/>
          </p:nvPr>
        </p:nvSpPr>
        <p:spPr/>
        <p:txBody>
          <a:bodyPr/>
          <a:lstStyle/>
          <a:p>
            <a:pPr>
              <a:defRPr/>
            </a:pPr>
            <a:fld id="{4CC8A2B0-EA48-4079-A99B-0BE4746B1ECB}" type="slidenum">
              <a:rPr lang="en-US" smtClean="0"/>
              <a:pPr>
                <a:defRPr/>
              </a:pPr>
              <a:t>86</a:t>
            </a:fld>
            <a:endParaRPr lang="en-US"/>
          </a:p>
        </p:txBody>
      </p:sp>
    </p:spTree>
    <p:extLst>
      <p:ext uri="{BB962C8B-B14F-4D97-AF65-F5344CB8AC3E}">
        <p14:creationId xmlns:p14="http://schemas.microsoft.com/office/powerpoint/2010/main" val="26677566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423863" y="1243013"/>
            <a:ext cx="5964237" cy="3355975"/>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ltLang="en-US" dirty="0" smtClean="0"/>
          </a:p>
        </p:txBody>
      </p:sp>
      <p:sp>
        <p:nvSpPr>
          <p:cNvPr id="4" name="Slide Number Placeholder 3"/>
          <p:cNvSpPr>
            <a:spLocks noGrp="1"/>
          </p:cNvSpPr>
          <p:nvPr>
            <p:ph type="sldNum" sz="quarter" idx="5"/>
          </p:nvPr>
        </p:nvSpPr>
        <p:spPr/>
        <p:txBody>
          <a:bodyPr/>
          <a:lstStyle/>
          <a:p>
            <a:pPr>
              <a:defRPr/>
            </a:pPr>
            <a:fld id="{4CC8A2B0-EA48-4079-A99B-0BE4746B1ECB}" type="slidenum">
              <a:rPr lang="en-US" smtClean="0"/>
              <a:pPr>
                <a:defRPr/>
              </a:pPr>
              <a:t>91</a:t>
            </a:fld>
            <a:endParaRPr lang="en-US"/>
          </a:p>
        </p:txBody>
      </p:sp>
    </p:spTree>
    <p:extLst>
      <p:ext uri="{BB962C8B-B14F-4D97-AF65-F5344CB8AC3E}">
        <p14:creationId xmlns:p14="http://schemas.microsoft.com/office/powerpoint/2010/main" val="13226539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xfrm>
            <a:off x="3857782" y="9443242"/>
            <a:ext cx="2952593" cy="49768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329" tIns="46164" rIns="92329" bIns="46164"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50174" indent="-288529" eaLnBrk="0" hangingPunct="0">
              <a:defRPr>
                <a:solidFill>
                  <a:schemeClr val="tx1"/>
                </a:solidFill>
                <a:latin typeface="Arial" pitchFamily="34" charset="0"/>
                <a:cs typeface="Arial" pitchFamily="34" charset="0"/>
              </a:defRPr>
            </a:lvl2pPr>
            <a:lvl3pPr marL="1154114" indent="-230823" eaLnBrk="0" hangingPunct="0">
              <a:defRPr>
                <a:solidFill>
                  <a:schemeClr val="tx1"/>
                </a:solidFill>
                <a:latin typeface="Arial" pitchFamily="34" charset="0"/>
                <a:cs typeface="Arial" pitchFamily="34" charset="0"/>
              </a:defRPr>
            </a:lvl3pPr>
            <a:lvl4pPr marL="1615760" indent="-230823" eaLnBrk="0" hangingPunct="0">
              <a:defRPr>
                <a:solidFill>
                  <a:schemeClr val="tx1"/>
                </a:solidFill>
                <a:latin typeface="Arial" pitchFamily="34" charset="0"/>
                <a:cs typeface="Arial" pitchFamily="34" charset="0"/>
              </a:defRPr>
            </a:lvl4pPr>
            <a:lvl5pPr marL="2077406" indent="-230823" eaLnBrk="0" hangingPunct="0">
              <a:defRPr>
                <a:solidFill>
                  <a:schemeClr val="tx1"/>
                </a:solidFill>
                <a:latin typeface="Arial" pitchFamily="34" charset="0"/>
                <a:cs typeface="Arial" pitchFamily="34" charset="0"/>
              </a:defRPr>
            </a:lvl5pPr>
            <a:lvl6pPr marL="2539051" indent="-230823" defTabSz="461646" eaLnBrk="0" fontAlgn="base" hangingPunct="0">
              <a:spcBef>
                <a:spcPct val="0"/>
              </a:spcBef>
              <a:spcAft>
                <a:spcPct val="0"/>
              </a:spcAft>
              <a:defRPr>
                <a:solidFill>
                  <a:schemeClr val="tx1"/>
                </a:solidFill>
                <a:latin typeface="Arial" pitchFamily="34" charset="0"/>
                <a:cs typeface="Arial" pitchFamily="34" charset="0"/>
              </a:defRPr>
            </a:lvl6pPr>
            <a:lvl7pPr marL="3000697" indent="-230823" defTabSz="461646" eaLnBrk="0" fontAlgn="base" hangingPunct="0">
              <a:spcBef>
                <a:spcPct val="0"/>
              </a:spcBef>
              <a:spcAft>
                <a:spcPct val="0"/>
              </a:spcAft>
              <a:defRPr>
                <a:solidFill>
                  <a:schemeClr val="tx1"/>
                </a:solidFill>
                <a:latin typeface="Arial" pitchFamily="34" charset="0"/>
                <a:cs typeface="Arial" pitchFamily="34" charset="0"/>
              </a:defRPr>
            </a:lvl7pPr>
            <a:lvl8pPr marL="3462342" indent="-230823" defTabSz="461646" eaLnBrk="0" fontAlgn="base" hangingPunct="0">
              <a:spcBef>
                <a:spcPct val="0"/>
              </a:spcBef>
              <a:spcAft>
                <a:spcPct val="0"/>
              </a:spcAft>
              <a:defRPr>
                <a:solidFill>
                  <a:schemeClr val="tx1"/>
                </a:solidFill>
                <a:latin typeface="Arial" pitchFamily="34" charset="0"/>
                <a:cs typeface="Arial" pitchFamily="34" charset="0"/>
              </a:defRPr>
            </a:lvl8pPr>
            <a:lvl9pPr marL="3923988" indent="-230823" defTabSz="46164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A5593C8-1BC9-4E61-A126-8A8E926801F7}" type="slidenum">
              <a:rPr lang="en-US" smtClean="0"/>
              <a:pPr eaLnBrk="1" hangingPunct="1"/>
              <a:t>92</a:t>
            </a:fld>
            <a:endParaRPr lang="en-US" smtClean="0"/>
          </a:p>
        </p:txBody>
      </p:sp>
      <p:sp>
        <p:nvSpPr>
          <p:cNvPr id="139267" name="Rectangle 2"/>
          <p:cNvSpPr>
            <a:spLocks noGrp="1" noRot="1" noChangeAspect="1" noChangeArrowheads="1" noTextEdit="1"/>
          </p:cNvSpPr>
          <p:nvPr>
            <p:ph type="sldImg"/>
          </p:nvPr>
        </p:nvSpPr>
        <p:spPr bwMode="auto">
          <a:xfrm>
            <a:off x="93663" y="746125"/>
            <a:ext cx="6624637" cy="3727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926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val="22378304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xfrm>
            <a:off x="3857782" y="9443242"/>
            <a:ext cx="2952593" cy="49768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329" tIns="46164" rIns="92329" bIns="46164"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50174" indent="-288529" eaLnBrk="0" hangingPunct="0">
              <a:defRPr>
                <a:solidFill>
                  <a:schemeClr val="tx1"/>
                </a:solidFill>
                <a:latin typeface="Arial" pitchFamily="34" charset="0"/>
                <a:cs typeface="Arial" pitchFamily="34" charset="0"/>
              </a:defRPr>
            </a:lvl2pPr>
            <a:lvl3pPr marL="1154114" indent="-230823" eaLnBrk="0" hangingPunct="0">
              <a:defRPr>
                <a:solidFill>
                  <a:schemeClr val="tx1"/>
                </a:solidFill>
                <a:latin typeface="Arial" pitchFamily="34" charset="0"/>
                <a:cs typeface="Arial" pitchFamily="34" charset="0"/>
              </a:defRPr>
            </a:lvl3pPr>
            <a:lvl4pPr marL="1615760" indent="-230823" eaLnBrk="0" hangingPunct="0">
              <a:defRPr>
                <a:solidFill>
                  <a:schemeClr val="tx1"/>
                </a:solidFill>
                <a:latin typeface="Arial" pitchFamily="34" charset="0"/>
                <a:cs typeface="Arial" pitchFamily="34" charset="0"/>
              </a:defRPr>
            </a:lvl4pPr>
            <a:lvl5pPr marL="2077406" indent="-230823" eaLnBrk="0" hangingPunct="0">
              <a:defRPr>
                <a:solidFill>
                  <a:schemeClr val="tx1"/>
                </a:solidFill>
                <a:latin typeface="Arial" pitchFamily="34" charset="0"/>
                <a:cs typeface="Arial" pitchFamily="34" charset="0"/>
              </a:defRPr>
            </a:lvl5pPr>
            <a:lvl6pPr marL="2539051" indent="-230823" defTabSz="461646" eaLnBrk="0" fontAlgn="base" hangingPunct="0">
              <a:spcBef>
                <a:spcPct val="0"/>
              </a:spcBef>
              <a:spcAft>
                <a:spcPct val="0"/>
              </a:spcAft>
              <a:defRPr>
                <a:solidFill>
                  <a:schemeClr val="tx1"/>
                </a:solidFill>
                <a:latin typeface="Arial" pitchFamily="34" charset="0"/>
                <a:cs typeface="Arial" pitchFamily="34" charset="0"/>
              </a:defRPr>
            </a:lvl6pPr>
            <a:lvl7pPr marL="3000697" indent="-230823" defTabSz="461646" eaLnBrk="0" fontAlgn="base" hangingPunct="0">
              <a:spcBef>
                <a:spcPct val="0"/>
              </a:spcBef>
              <a:spcAft>
                <a:spcPct val="0"/>
              </a:spcAft>
              <a:defRPr>
                <a:solidFill>
                  <a:schemeClr val="tx1"/>
                </a:solidFill>
                <a:latin typeface="Arial" pitchFamily="34" charset="0"/>
                <a:cs typeface="Arial" pitchFamily="34" charset="0"/>
              </a:defRPr>
            </a:lvl7pPr>
            <a:lvl8pPr marL="3462342" indent="-230823" defTabSz="461646" eaLnBrk="0" fontAlgn="base" hangingPunct="0">
              <a:spcBef>
                <a:spcPct val="0"/>
              </a:spcBef>
              <a:spcAft>
                <a:spcPct val="0"/>
              </a:spcAft>
              <a:defRPr>
                <a:solidFill>
                  <a:schemeClr val="tx1"/>
                </a:solidFill>
                <a:latin typeface="Arial" pitchFamily="34" charset="0"/>
                <a:cs typeface="Arial" pitchFamily="34" charset="0"/>
              </a:defRPr>
            </a:lvl8pPr>
            <a:lvl9pPr marL="3923988" indent="-230823" defTabSz="46164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236034E-B4E3-44E3-B675-C52C78855B74}" type="slidenum">
              <a:rPr lang="en-US" smtClean="0"/>
              <a:pPr eaLnBrk="1" hangingPunct="1"/>
              <a:t>93</a:t>
            </a:fld>
            <a:endParaRPr lang="en-US" smtClean="0"/>
          </a:p>
        </p:txBody>
      </p:sp>
      <p:sp>
        <p:nvSpPr>
          <p:cNvPr id="105475" name="Rectangle 2"/>
          <p:cNvSpPr>
            <a:spLocks noGrp="1" noRot="1" noChangeAspect="1" noChangeArrowheads="1" noTextEdit="1"/>
          </p:cNvSpPr>
          <p:nvPr>
            <p:ph type="sldImg"/>
          </p:nvPr>
        </p:nvSpPr>
        <p:spPr bwMode="auto">
          <a:xfrm>
            <a:off x="122238" y="768350"/>
            <a:ext cx="6556375" cy="36893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5476" name="Rectangle 3"/>
          <p:cNvSpPr>
            <a:spLocks noGrp="1" noChangeArrowheads="1"/>
          </p:cNvSpPr>
          <p:nvPr>
            <p:ph type="body" idx="1"/>
          </p:nvPr>
        </p:nvSpPr>
        <p:spPr bwMode="auto">
          <a:xfrm>
            <a:off x="927458" y="4690616"/>
            <a:ext cx="4944321" cy="453320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dirty="0" smtClean="0"/>
              <a:t>Explain terminology</a:t>
            </a:r>
          </a:p>
          <a:p>
            <a:pPr>
              <a:lnSpc>
                <a:spcPct val="90000"/>
              </a:lnSpc>
            </a:pPr>
            <a:r>
              <a:rPr lang="en-US" dirty="0" smtClean="0"/>
              <a:t>The </a:t>
            </a:r>
            <a:r>
              <a:rPr lang="en-US" b="1" dirty="0" smtClean="0">
                <a:solidFill>
                  <a:schemeClr val="hlink"/>
                </a:solidFill>
              </a:rPr>
              <a:t>Producer</a:t>
            </a:r>
            <a:r>
              <a:rPr lang="en-US" dirty="0" smtClean="0"/>
              <a:t> is the person whose activities produce the waste.</a:t>
            </a:r>
          </a:p>
          <a:p>
            <a:pPr>
              <a:lnSpc>
                <a:spcPct val="90000"/>
              </a:lnSpc>
            </a:pPr>
            <a:r>
              <a:rPr lang="en-US" dirty="0" smtClean="0"/>
              <a:t>The </a:t>
            </a:r>
            <a:r>
              <a:rPr lang="en-US" b="1" dirty="0" smtClean="0">
                <a:solidFill>
                  <a:schemeClr val="hlink"/>
                </a:solidFill>
              </a:rPr>
              <a:t>Holder</a:t>
            </a:r>
            <a:r>
              <a:rPr lang="en-US" dirty="0" smtClean="0"/>
              <a:t> is the producer of the waste and/or the person who is in the possession of it.</a:t>
            </a:r>
          </a:p>
          <a:p>
            <a:pPr>
              <a:lnSpc>
                <a:spcPct val="90000"/>
              </a:lnSpc>
            </a:pPr>
            <a:r>
              <a:rPr lang="en-US" dirty="0" smtClean="0"/>
              <a:t>The </a:t>
            </a:r>
            <a:r>
              <a:rPr lang="en-US" b="1" dirty="0" smtClean="0">
                <a:solidFill>
                  <a:schemeClr val="hlink"/>
                </a:solidFill>
              </a:rPr>
              <a:t>Consignor</a:t>
            </a:r>
            <a:r>
              <a:rPr lang="en-US" dirty="0" smtClean="0"/>
              <a:t> is the person who causes the waste to be removed from the premises at which it is produced or is being held.</a:t>
            </a:r>
          </a:p>
          <a:p>
            <a:pPr>
              <a:lnSpc>
                <a:spcPct val="90000"/>
              </a:lnSpc>
            </a:pPr>
            <a:r>
              <a:rPr lang="en-US" dirty="0" smtClean="0"/>
              <a:t>The</a:t>
            </a:r>
            <a:r>
              <a:rPr lang="en-US" b="1" dirty="0" smtClean="0"/>
              <a:t> </a:t>
            </a:r>
            <a:r>
              <a:rPr lang="en-US" b="1" dirty="0" smtClean="0">
                <a:solidFill>
                  <a:schemeClr val="hlink"/>
                </a:solidFill>
              </a:rPr>
              <a:t>Carrier</a:t>
            </a:r>
            <a:r>
              <a:rPr lang="en-US" dirty="0" smtClean="0"/>
              <a:t> is the person who collects the consignment of hazardous waste  from where it is produced (or is being held) and delivers it to a consignee.</a:t>
            </a:r>
          </a:p>
          <a:p>
            <a:pPr>
              <a:lnSpc>
                <a:spcPct val="90000"/>
              </a:lnSpc>
            </a:pPr>
            <a:r>
              <a:rPr lang="en-US" dirty="0" smtClean="0"/>
              <a:t>The </a:t>
            </a:r>
            <a:r>
              <a:rPr lang="en-US" b="1" dirty="0" smtClean="0">
                <a:solidFill>
                  <a:schemeClr val="hlink"/>
                </a:solidFill>
              </a:rPr>
              <a:t>Consignee</a:t>
            </a:r>
            <a:r>
              <a:rPr lang="en-US" dirty="0" smtClean="0"/>
              <a:t> is the person to whom the waste is being transported for disposal or recovery</a:t>
            </a:r>
          </a:p>
          <a:p>
            <a:pPr eaLnBrk="1" hangingPunct="1">
              <a:spcBef>
                <a:spcPct val="0"/>
              </a:spcBef>
            </a:pPr>
            <a:endParaRPr lang="en-US" dirty="0" smtClean="0"/>
          </a:p>
        </p:txBody>
      </p:sp>
    </p:spTree>
    <p:extLst>
      <p:ext uri="{BB962C8B-B14F-4D97-AF65-F5344CB8AC3E}">
        <p14:creationId xmlns:p14="http://schemas.microsoft.com/office/powerpoint/2010/main" val="4656097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xfrm>
            <a:off x="3857782" y="9443242"/>
            <a:ext cx="2952593" cy="49768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329" tIns="46164" rIns="92329" bIns="46164"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50174" indent="-288529" eaLnBrk="0" hangingPunct="0">
              <a:defRPr>
                <a:solidFill>
                  <a:schemeClr val="tx1"/>
                </a:solidFill>
                <a:latin typeface="Arial" pitchFamily="34" charset="0"/>
                <a:cs typeface="Arial" pitchFamily="34" charset="0"/>
              </a:defRPr>
            </a:lvl2pPr>
            <a:lvl3pPr marL="1154114" indent="-230823" eaLnBrk="0" hangingPunct="0">
              <a:defRPr>
                <a:solidFill>
                  <a:schemeClr val="tx1"/>
                </a:solidFill>
                <a:latin typeface="Arial" pitchFamily="34" charset="0"/>
                <a:cs typeface="Arial" pitchFamily="34" charset="0"/>
              </a:defRPr>
            </a:lvl3pPr>
            <a:lvl4pPr marL="1615760" indent="-230823" eaLnBrk="0" hangingPunct="0">
              <a:defRPr>
                <a:solidFill>
                  <a:schemeClr val="tx1"/>
                </a:solidFill>
                <a:latin typeface="Arial" pitchFamily="34" charset="0"/>
                <a:cs typeface="Arial" pitchFamily="34" charset="0"/>
              </a:defRPr>
            </a:lvl4pPr>
            <a:lvl5pPr marL="2077406" indent="-230823" eaLnBrk="0" hangingPunct="0">
              <a:defRPr>
                <a:solidFill>
                  <a:schemeClr val="tx1"/>
                </a:solidFill>
                <a:latin typeface="Arial" pitchFamily="34" charset="0"/>
                <a:cs typeface="Arial" pitchFamily="34" charset="0"/>
              </a:defRPr>
            </a:lvl5pPr>
            <a:lvl6pPr marL="2539051" indent="-230823" defTabSz="461646" eaLnBrk="0" fontAlgn="base" hangingPunct="0">
              <a:spcBef>
                <a:spcPct val="0"/>
              </a:spcBef>
              <a:spcAft>
                <a:spcPct val="0"/>
              </a:spcAft>
              <a:defRPr>
                <a:solidFill>
                  <a:schemeClr val="tx1"/>
                </a:solidFill>
                <a:latin typeface="Arial" pitchFamily="34" charset="0"/>
                <a:cs typeface="Arial" pitchFamily="34" charset="0"/>
              </a:defRPr>
            </a:lvl6pPr>
            <a:lvl7pPr marL="3000697" indent="-230823" defTabSz="461646" eaLnBrk="0" fontAlgn="base" hangingPunct="0">
              <a:spcBef>
                <a:spcPct val="0"/>
              </a:spcBef>
              <a:spcAft>
                <a:spcPct val="0"/>
              </a:spcAft>
              <a:defRPr>
                <a:solidFill>
                  <a:schemeClr val="tx1"/>
                </a:solidFill>
                <a:latin typeface="Arial" pitchFamily="34" charset="0"/>
                <a:cs typeface="Arial" pitchFamily="34" charset="0"/>
              </a:defRPr>
            </a:lvl7pPr>
            <a:lvl8pPr marL="3462342" indent="-230823" defTabSz="461646" eaLnBrk="0" fontAlgn="base" hangingPunct="0">
              <a:spcBef>
                <a:spcPct val="0"/>
              </a:spcBef>
              <a:spcAft>
                <a:spcPct val="0"/>
              </a:spcAft>
              <a:defRPr>
                <a:solidFill>
                  <a:schemeClr val="tx1"/>
                </a:solidFill>
                <a:latin typeface="Arial" pitchFamily="34" charset="0"/>
                <a:cs typeface="Arial" pitchFamily="34" charset="0"/>
              </a:defRPr>
            </a:lvl8pPr>
            <a:lvl9pPr marL="3923988" indent="-230823" defTabSz="46164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236034E-B4E3-44E3-B675-C52C78855B74}" type="slidenum">
              <a:rPr lang="en-US" smtClean="0"/>
              <a:pPr eaLnBrk="1" hangingPunct="1"/>
              <a:t>94</a:t>
            </a:fld>
            <a:endParaRPr lang="en-US" smtClean="0"/>
          </a:p>
        </p:txBody>
      </p:sp>
      <p:sp>
        <p:nvSpPr>
          <p:cNvPr id="105475" name="Rectangle 2"/>
          <p:cNvSpPr>
            <a:spLocks noGrp="1" noRot="1" noChangeAspect="1" noChangeArrowheads="1" noTextEdit="1"/>
          </p:cNvSpPr>
          <p:nvPr>
            <p:ph type="sldImg"/>
          </p:nvPr>
        </p:nvSpPr>
        <p:spPr bwMode="auto">
          <a:xfrm>
            <a:off x="122238" y="768350"/>
            <a:ext cx="6556375" cy="36893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5476" name="Rectangle 3"/>
          <p:cNvSpPr>
            <a:spLocks noGrp="1" noChangeArrowheads="1"/>
          </p:cNvSpPr>
          <p:nvPr>
            <p:ph type="body" idx="1"/>
          </p:nvPr>
        </p:nvSpPr>
        <p:spPr bwMode="auto">
          <a:xfrm>
            <a:off x="927458" y="4690616"/>
            <a:ext cx="4944321" cy="453320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b="1" u="sng" dirty="0" smtClean="0"/>
          </a:p>
        </p:txBody>
      </p:sp>
    </p:spTree>
    <p:extLst>
      <p:ext uri="{BB962C8B-B14F-4D97-AF65-F5344CB8AC3E}">
        <p14:creationId xmlns:p14="http://schemas.microsoft.com/office/powerpoint/2010/main" val="968361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4237" cy="3355975"/>
          </a:xfrm>
        </p:spPr>
      </p:sp>
      <p:sp>
        <p:nvSpPr>
          <p:cNvPr id="3" name="Notes Placeholder 2"/>
          <p:cNvSpPr>
            <a:spLocks noGrp="1"/>
          </p:cNvSpPr>
          <p:nvPr>
            <p:ph type="body" idx="1"/>
          </p:nvPr>
        </p:nvSpPr>
        <p:spPr/>
        <p:txBody>
          <a:bodyPr/>
          <a:lstStyle/>
          <a:p>
            <a:r>
              <a:rPr lang="en-GB" dirty="0" smtClean="0"/>
              <a:t>Don’t go into huge detail</a:t>
            </a:r>
            <a:r>
              <a:rPr lang="en-GB" baseline="0" dirty="0" smtClean="0"/>
              <a:t> – this is scene setting </a:t>
            </a:r>
            <a:endParaRPr lang="en-GB" dirty="0"/>
          </a:p>
        </p:txBody>
      </p:sp>
      <p:sp>
        <p:nvSpPr>
          <p:cNvPr id="4" name="Slide Number Placeholder 3"/>
          <p:cNvSpPr>
            <a:spLocks noGrp="1"/>
          </p:cNvSpPr>
          <p:nvPr>
            <p:ph type="sldNum" sz="quarter" idx="10"/>
          </p:nvPr>
        </p:nvSpPr>
        <p:spPr/>
        <p:txBody>
          <a:bodyPr/>
          <a:lstStyle/>
          <a:p>
            <a:fld id="{0BA7449D-D172-49E0-91EB-E2AE840A84A4}" type="slidenum">
              <a:rPr lang="en-GB" smtClean="0"/>
              <a:pPr/>
              <a:t>12</a:t>
            </a:fld>
            <a:endParaRPr lang="en-GB"/>
          </a:p>
        </p:txBody>
      </p:sp>
    </p:spTree>
    <p:extLst>
      <p:ext uri="{BB962C8B-B14F-4D97-AF65-F5344CB8AC3E}">
        <p14:creationId xmlns:p14="http://schemas.microsoft.com/office/powerpoint/2010/main" val="7676644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xfrm>
            <a:off x="3857782" y="9443242"/>
            <a:ext cx="2952593" cy="49768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329" tIns="46164" rIns="92329" bIns="46164"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50174" indent="-288529" eaLnBrk="0" hangingPunct="0">
              <a:defRPr>
                <a:solidFill>
                  <a:schemeClr val="tx1"/>
                </a:solidFill>
                <a:latin typeface="Arial" pitchFamily="34" charset="0"/>
                <a:cs typeface="Arial" pitchFamily="34" charset="0"/>
              </a:defRPr>
            </a:lvl2pPr>
            <a:lvl3pPr marL="1154114" indent="-230823" eaLnBrk="0" hangingPunct="0">
              <a:defRPr>
                <a:solidFill>
                  <a:schemeClr val="tx1"/>
                </a:solidFill>
                <a:latin typeface="Arial" pitchFamily="34" charset="0"/>
                <a:cs typeface="Arial" pitchFamily="34" charset="0"/>
              </a:defRPr>
            </a:lvl3pPr>
            <a:lvl4pPr marL="1615760" indent="-230823" eaLnBrk="0" hangingPunct="0">
              <a:defRPr>
                <a:solidFill>
                  <a:schemeClr val="tx1"/>
                </a:solidFill>
                <a:latin typeface="Arial" pitchFamily="34" charset="0"/>
                <a:cs typeface="Arial" pitchFamily="34" charset="0"/>
              </a:defRPr>
            </a:lvl4pPr>
            <a:lvl5pPr marL="2077406" indent="-230823" eaLnBrk="0" hangingPunct="0">
              <a:defRPr>
                <a:solidFill>
                  <a:schemeClr val="tx1"/>
                </a:solidFill>
                <a:latin typeface="Arial" pitchFamily="34" charset="0"/>
                <a:cs typeface="Arial" pitchFamily="34" charset="0"/>
              </a:defRPr>
            </a:lvl5pPr>
            <a:lvl6pPr marL="2539051" indent="-230823" defTabSz="461646" eaLnBrk="0" fontAlgn="base" hangingPunct="0">
              <a:spcBef>
                <a:spcPct val="0"/>
              </a:spcBef>
              <a:spcAft>
                <a:spcPct val="0"/>
              </a:spcAft>
              <a:defRPr>
                <a:solidFill>
                  <a:schemeClr val="tx1"/>
                </a:solidFill>
                <a:latin typeface="Arial" pitchFamily="34" charset="0"/>
                <a:cs typeface="Arial" pitchFamily="34" charset="0"/>
              </a:defRPr>
            </a:lvl6pPr>
            <a:lvl7pPr marL="3000697" indent="-230823" defTabSz="461646" eaLnBrk="0" fontAlgn="base" hangingPunct="0">
              <a:spcBef>
                <a:spcPct val="0"/>
              </a:spcBef>
              <a:spcAft>
                <a:spcPct val="0"/>
              </a:spcAft>
              <a:defRPr>
                <a:solidFill>
                  <a:schemeClr val="tx1"/>
                </a:solidFill>
                <a:latin typeface="Arial" pitchFamily="34" charset="0"/>
                <a:cs typeface="Arial" pitchFamily="34" charset="0"/>
              </a:defRPr>
            </a:lvl7pPr>
            <a:lvl8pPr marL="3462342" indent="-230823" defTabSz="461646" eaLnBrk="0" fontAlgn="base" hangingPunct="0">
              <a:spcBef>
                <a:spcPct val="0"/>
              </a:spcBef>
              <a:spcAft>
                <a:spcPct val="0"/>
              </a:spcAft>
              <a:defRPr>
                <a:solidFill>
                  <a:schemeClr val="tx1"/>
                </a:solidFill>
                <a:latin typeface="Arial" pitchFamily="34" charset="0"/>
                <a:cs typeface="Arial" pitchFamily="34" charset="0"/>
              </a:defRPr>
            </a:lvl8pPr>
            <a:lvl9pPr marL="3923988" indent="-230823" defTabSz="46164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236034E-B4E3-44E3-B675-C52C78855B74}" type="slidenum">
              <a:rPr lang="en-US" smtClean="0"/>
              <a:pPr eaLnBrk="1" hangingPunct="1"/>
              <a:t>95</a:t>
            </a:fld>
            <a:endParaRPr lang="en-US" smtClean="0"/>
          </a:p>
        </p:txBody>
      </p:sp>
      <p:sp>
        <p:nvSpPr>
          <p:cNvPr id="105475" name="Rectangle 2"/>
          <p:cNvSpPr>
            <a:spLocks noGrp="1" noRot="1" noChangeAspect="1" noChangeArrowheads="1" noTextEdit="1"/>
          </p:cNvSpPr>
          <p:nvPr>
            <p:ph type="sldImg"/>
          </p:nvPr>
        </p:nvSpPr>
        <p:spPr bwMode="auto">
          <a:xfrm>
            <a:off x="122238" y="768350"/>
            <a:ext cx="6556375" cy="36893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5476" name="Rectangle 3"/>
          <p:cNvSpPr>
            <a:spLocks noGrp="1" noChangeArrowheads="1"/>
          </p:cNvSpPr>
          <p:nvPr>
            <p:ph type="body" idx="1"/>
          </p:nvPr>
        </p:nvSpPr>
        <p:spPr bwMode="auto">
          <a:xfrm>
            <a:off x="927458" y="4690616"/>
            <a:ext cx="4944321" cy="453320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The only exception is where a hazardous waste is moved within the curtilages of the same premises.</a:t>
            </a:r>
          </a:p>
          <a:p>
            <a:pPr eaLnBrk="1" hangingPunct="1">
              <a:spcBef>
                <a:spcPct val="0"/>
              </a:spcBef>
            </a:pPr>
            <a:endParaRPr lang="en-US" dirty="0" smtClean="0"/>
          </a:p>
          <a:p>
            <a:pPr defTabSz="918881">
              <a:spcBef>
                <a:spcPct val="0"/>
              </a:spcBef>
              <a:defRPr/>
            </a:pPr>
            <a:r>
              <a:rPr lang="en-GB" dirty="0" smtClean="0">
                <a:latin typeface="Arial" pitchFamily="34" charset="0"/>
                <a:cs typeface="Arial" pitchFamily="34" charset="0"/>
              </a:rPr>
              <a:t>A consignment note is required even if the holder of the waste does not change</a:t>
            </a:r>
          </a:p>
          <a:p>
            <a:pPr eaLnBrk="1" hangingPunct="1">
              <a:spcBef>
                <a:spcPct val="0"/>
              </a:spcBef>
            </a:pPr>
            <a:endParaRPr lang="en-US" dirty="0" smtClean="0"/>
          </a:p>
        </p:txBody>
      </p:sp>
    </p:spTree>
    <p:extLst>
      <p:ext uri="{BB962C8B-B14F-4D97-AF65-F5344CB8AC3E}">
        <p14:creationId xmlns:p14="http://schemas.microsoft.com/office/powerpoint/2010/main" val="20968262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xfrm>
            <a:off x="3858389" y="9444386"/>
            <a:ext cx="2952054" cy="496586"/>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078" tIns="44540" rIns="89078" bIns="44540"/>
          <a:lstStyle>
            <a:lvl1pPr eaLnBrk="0" hangingPunct="0">
              <a:defRPr sz="2300">
                <a:solidFill>
                  <a:schemeClr val="tx1"/>
                </a:solidFill>
                <a:latin typeface="Arial" pitchFamily="34" charset="0"/>
                <a:ea typeface="MS PGothic" pitchFamily="34" charset="-128"/>
              </a:defRPr>
            </a:lvl1pPr>
            <a:lvl2pPr marL="723768" indent="-278372" eaLnBrk="0" hangingPunct="0">
              <a:defRPr sz="2300">
                <a:solidFill>
                  <a:schemeClr val="tx1"/>
                </a:solidFill>
                <a:latin typeface="Arial" pitchFamily="34" charset="0"/>
                <a:ea typeface="MS PGothic" pitchFamily="34" charset="-128"/>
              </a:defRPr>
            </a:lvl2pPr>
            <a:lvl3pPr marL="1113488" indent="-222698" eaLnBrk="0" hangingPunct="0">
              <a:defRPr sz="2300">
                <a:solidFill>
                  <a:schemeClr val="tx1"/>
                </a:solidFill>
                <a:latin typeface="Arial" pitchFamily="34" charset="0"/>
                <a:ea typeface="MS PGothic" pitchFamily="34" charset="-128"/>
              </a:defRPr>
            </a:lvl3pPr>
            <a:lvl4pPr marL="1558885" indent="-222698" eaLnBrk="0" hangingPunct="0">
              <a:defRPr sz="2300">
                <a:solidFill>
                  <a:schemeClr val="tx1"/>
                </a:solidFill>
                <a:latin typeface="Arial" pitchFamily="34" charset="0"/>
                <a:ea typeface="MS PGothic" pitchFamily="34" charset="-128"/>
              </a:defRPr>
            </a:lvl4pPr>
            <a:lvl5pPr marL="2004281" indent="-222698" eaLnBrk="0" hangingPunct="0">
              <a:defRPr sz="2300">
                <a:solidFill>
                  <a:schemeClr val="tx1"/>
                </a:solidFill>
                <a:latin typeface="Arial" pitchFamily="34" charset="0"/>
                <a:ea typeface="MS PGothic" pitchFamily="34" charset="-128"/>
              </a:defRPr>
            </a:lvl5pPr>
            <a:lvl6pPr marL="2449676" indent="-222698" eaLnBrk="0" fontAlgn="base" hangingPunct="0">
              <a:spcBef>
                <a:spcPct val="0"/>
              </a:spcBef>
              <a:spcAft>
                <a:spcPct val="0"/>
              </a:spcAft>
              <a:defRPr sz="2300">
                <a:solidFill>
                  <a:schemeClr val="tx1"/>
                </a:solidFill>
                <a:latin typeface="Arial" pitchFamily="34" charset="0"/>
                <a:ea typeface="MS PGothic" pitchFamily="34" charset="-128"/>
              </a:defRPr>
            </a:lvl6pPr>
            <a:lvl7pPr marL="2895073" indent="-222698" eaLnBrk="0" fontAlgn="base" hangingPunct="0">
              <a:spcBef>
                <a:spcPct val="0"/>
              </a:spcBef>
              <a:spcAft>
                <a:spcPct val="0"/>
              </a:spcAft>
              <a:defRPr sz="2300">
                <a:solidFill>
                  <a:schemeClr val="tx1"/>
                </a:solidFill>
                <a:latin typeface="Arial" pitchFamily="34" charset="0"/>
                <a:ea typeface="MS PGothic" pitchFamily="34" charset="-128"/>
              </a:defRPr>
            </a:lvl7pPr>
            <a:lvl8pPr marL="3340467" indent="-222698" eaLnBrk="0" fontAlgn="base" hangingPunct="0">
              <a:spcBef>
                <a:spcPct val="0"/>
              </a:spcBef>
              <a:spcAft>
                <a:spcPct val="0"/>
              </a:spcAft>
              <a:defRPr sz="2300">
                <a:solidFill>
                  <a:schemeClr val="tx1"/>
                </a:solidFill>
                <a:latin typeface="Arial" pitchFamily="34" charset="0"/>
                <a:ea typeface="MS PGothic" pitchFamily="34" charset="-128"/>
              </a:defRPr>
            </a:lvl8pPr>
            <a:lvl9pPr marL="3785863" indent="-222698" eaLnBrk="0" fontAlgn="base" hangingPunct="0">
              <a:spcBef>
                <a:spcPct val="0"/>
              </a:spcBef>
              <a:spcAft>
                <a:spcPct val="0"/>
              </a:spcAft>
              <a:defRPr sz="2300">
                <a:solidFill>
                  <a:schemeClr val="tx1"/>
                </a:solidFill>
                <a:latin typeface="Arial" pitchFamily="34" charset="0"/>
                <a:ea typeface="MS PGothic" pitchFamily="34" charset="-128"/>
              </a:defRPr>
            </a:lvl9pPr>
          </a:lstStyle>
          <a:p>
            <a:pPr eaLnBrk="1" hangingPunct="1"/>
            <a:fld id="{23D0041A-20E4-4546-A500-F3B9C95DA3D2}" type="slidenum">
              <a:rPr lang="en-GB" sz="1300"/>
              <a:pPr eaLnBrk="1" hangingPunct="1"/>
              <a:t>96</a:t>
            </a:fld>
            <a:endParaRPr lang="en-GB" sz="1300" dirty="0"/>
          </a:p>
        </p:txBody>
      </p:sp>
      <p:sp>
        <p:nvSpPr>
          <p:cNvPr id="219139" name="Rectangle 2"/>
          <p:cNvSpPr>
            <a:spLocks noGrp="1" noRot="1" noChangeAspect="1" noChangeArrowheads="1" noTextEdit="1"/>
          </p:cNvSpPr>
          <p:nvPr>
            <p:ph type="sldImg"/>
          </p:nvPr>
        </p:nvSpPr>
        <p:spPr>
          <a:xfrm>
            <a:off x="93663" y="746125"/>
            <a:ext cx="6624637" cy="3727450"/>
          </a:xfrm>
          <a:ln/>
        </p:spPr>
      </p:sp>
      <p:sp>
        <p:nvSpPr>
          <p:cNvPr id="2191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Delegates to have print outs of consignment notes</a:t>
            </a:r>
          </a:p>
          <a:p>
            <a:endParaRPr lang="en-US" dirty="0" smtClean="0">
              <a:latin typeface="Arial" pitchFamily="34" charset="0"/>
              <a:cs typeface="Arial" pitchFamily="34" charset="0"/>
            </a:endParaRPr>
          </a:p>
          <a:p>
            <a:r>
              <a:rPr lang="en-GB" dirty="0" smtClean="0">
                <a:latin typeface="Arial" pitchFamily="34" charset="0"/>
                <a:cs typeface="Arial" pitchFamily="34" charset="0"/>
              </a:rPr>
              <a:t>A consignment note code must be unique, and is valid for only one consignment.</a:t>
            </a:r>
          </a:p>
          <a:p>
            <a:endParaRPr lang="en-GB" dirty="0" smtClean="0">
              <a:latin typeface="Arial" pitchFamily="34" charset="0"/>
              <a:cs typeface="Arial" pitchFamily="34" charset="0"/>
            </a:endParaRPr>
          </a:p>
          <a:p>
            <a:r>
              <a:rPr lang="en-GB" dirty="0" smtClean="0">
                <a:latin typeface="Arial" pitchFamily="34" charset="0"/>
                <a:cs typeface="Arial" pitchFamily="34" charset="0"/>
              </a:rPr>
              <a:t>For collections from a registered hazardous waste producer  (Wales</a:t>
            </a:r>
            <a:r>
              <a:rPr lang="en-GB" baseline="0" dirty="0" smtClean="0">
                <a:latin typeface="Arial" pitchFamily="34" charset="0"/>
                <a:cs typeface="Arial" pitchFamily="34" charset="0"/>
              </a:rPr>
              <a:t> only) </a:t>
            </a:r>
            <a:r>
              <a:rPr lang="en-GB" dirty="0" smtClean="0">
                <a:latin typeface="Arial" pitchFamily="34" charset="0"/>
                <a:cs typeface="Arial" pitchFamily="34" charset="0"/>
              </a:rPr>
              <a:t> this must be:</a:t>
            </a:r>
          </a:p>
          <a:p>
            <a:r>
              <a:rPr lang="en-GB" dirty="0" smtClean="0">
                <a:latin typeface="Arial" pitchFamily="34" charset="0"/>
                <a:cs typeface="Arial" pitchFamily="34" charset="0"/>
              </a:rPr>
              <a:t>• the 6 digit hazardous waste producer registration number, followed by</a:t>
            </a:r>
          </a:p>
          <a:p>
            <a:r>
              <a:rPr lang="en-GB" dirty="0" smtClean="0">
                <a:latin typeface="Arial" pitchFamily="34" charset="0"/>
                <a:cs typeface="Arial" pitchFamily="34" charset="0"/>
              </a:rPr>
              <a:t>• ‘/’, followed by</a:t>
            </a:r>
          </a:p>
          <a:p>
            <a:r>
              <a:rPr lang="en-GB" dirty="0" smtClean="0">
                <a:latin typeface="Arial" pitchFamily="34" charset="0"/>
                <a:cs typeface="Arial" pitchFamily="34" charset="0"/>
              </a:rPr>
              <a:t> •exactly 5 numbers or letters of your choosing, that produce a unique number for that collection</a:t>
            </a:r>
          </a:p>
          <a:p>
            <a:endParaRPr lang="en-GB" dirty="0" smtClean="0">
              <a:latin typeface="Arial" pitchFamily="34" charset="0"/>
              <a:cs typeface="Arial" pitchFamily="34" charset="0"/>
            </a:endParaRPr>
          </a:p>
          <a:p>
            <a:r>
              <a:rPr lang="en-GB" dirty="0" smtClean="0">
                <a:latin typeface="Arial" pitchFamily="34" charset="0"/>
                <a:cs typeface="Arial" pitchFamily="34" charset="0"/>
              </a:rPr>
              <a:t>For example, ABC123/A0001.</a:t>
            </a:r>
          </a:p>
          <a:p>
            <a:endParaRPr lang="en-GB" dirty="0" smtClean="0">
              <a:latin typeface="Arial" pitchFamily="34" charset="0"/>
              <a:cs typeface="Arial" pitchFamily="34" charset="0"/>
            </a:endParaRPr>
          </a:p>
          <a:p>
            <a:r>
              <a:rPr lang="en-GB" dirty="0" smtClean="0">
                <a:latin typeface="Arial" pitchFamily="34" charset="0"/>
                <a:cs typeface="Arial" pitchFamily="34" charset="0"/>
              </a:rPr>
              <a:t>If the premises is exempt from registration replace the premises code with EXE and any three letters or numbers of your choosing to produce a unique number, for example, EXEA12/A0001.</a:t>
            </a:r>
          </a:p>
          <a:p>
            <a:endParaRPr lang="en-GB" dirty="0" smtClean="0">
              <a:latin typeface="Arial" pitchFamily="34" charset="0"/>
              <a:cs typeface="Arial" pitchFamily="34" charset="0"/>
            </a:endParaRPr>
          </a:p>
          <a:p>
            <a:r>
              <a:rPr lang="en-GB" b="1" dirty="0" smtClean="0">
                <a:latin typeface="Arial" pitchFamily="34" charset="0"/>
                <a:cs typeface="Arial" pitchFamily="34" charset="0"/>
              </a:rPr>
              <a:t>In England</a:t>
            </a:r>
            <a:r>
              <a:rPr lang="en-GB" b="1" baseline="0" dirty="0" smtClean="0">
                <a:latin typeface="Arial" pitchFamily="34" charset="0"/>
                <a:cs typeface="Arial" pitchFamily="34" charset="0"/>
              </a:rPr>
              <a:t>  - refer to new EA guidance.  The first 6 characters of the consignment code must be the first 6 letters or numbers (no symbols) of the business name.  The producer should ensure consistent use of the org name in the is regard.  Exempt will no longer be used.  The second set of characters will continue to be five numbers or letters of the waste producer/holders choosing. </a:t>
            </a:r>
            <a:endParaRPr lang="en-GB" b="1" dirty="0" smtClean="0">
              <a:latin typeface="Arial" pitchFamily="34" charset="0"/>
              <a:cs typeface="Arial" pitchFamily="34" charset="0"/>
            </a:endParaRPr>
          </a:p>
          <a:p>
            <a:endParaRPr lang="en-GB" dirty="0" smtClean="0">
              <a:latin typeface="Arial" pitchFamily="34" charset="0"/>
              <a:cs typeface="Arial" pitchFamily="34" charset="0"/>
            </a:endParaRPr>
          </a:p>
          <a:p>
            <a:r>
              <a:rPr lang="en-GB" dirty="0" smtClean="0">
                <a:latin typeface="Arial" pitchFamily="34" charset="0"/>
                <a:cs typeface="Arial" pitchFamily="34" charset="0"/>
              </a:rPr>
              <a:t>If the waste is fly-tipped replace the premises code with FLY and any three letters or number of your choosing to produce a unique number, for example, FLYA12/A0001.</a:t>
            </a:r>
          </a:p>
        </p:txBody>
      </p:sp>
    </p:spTree>
    <p:extLst>
      <p:ext uri="{BB962C8B-B14F-4D97-AF65-F5344CB8AC3E}">
        <p14:creationId xmlns:p14="http://schemas.microsoft.com/office/powerpoint/2010/main" val="22676188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xfrm>
            <a:off x="3858389" y="9444386"/>
            <a:ext cx="2952054" cy="496586"/>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078" tIns="44540" rIns="89078" bIns="44540"/>
          <a:lstStyle>
            <a:lvl1pPr eaLnBrk="0" hangingPunct="0">
              <a:defRPr sz="2300">
                <a:solidFill>
                  <a:schemeClr val="tx1"/>
                </a:solidFill>
                <a:latin typeface="Arial" pitchFamily="34" charset="0"/>
                <a:ea typeface="MS PGothic" pitchFamily="34" charset="-128"/>
              </a:defRPr>
            </a:lvl1pPr>
            <a:lvl2pPr marL="723768" indent="-278372" eaLnBrk="0" hangingPunct="0">
              <a:defRPr sz="2300">
                <a:solidFill>
                  <a:schemeClr val="tx1"/>
                </a:solidFill>
                <a:latin typeface="Arial" pitchFamily="34" charset="0"/>
                <a:ea typeface="MS PGothic" pitchFamily="34" charset="-128"/>
              </a:defRPr>
            </a:lvl2pPr>
            <a:lvl3pPr marL="1113488" indent="-222698" eaLnBrk="0" hangingPunct="0">
              <a:defRPr sz="2300">
                <a:solidFill>
                  <a:schemeClr val="tx1"/>
                </a:solidFill>
                <a:latin typeface="Arial" pitchFamily="34" charset="0"/>
                <a:ea typeface="MS PGothic" pitchFamily="34" charset="-128"/>
              </a:defRPr>
            </a:lvl3pPr>
            <a:lvl4pPr marL="1558885" indent="-222698" eaLnBrk="0" hangingPunct="0">
              <a:defRPr sz="2300">
                <a:solidFill>
                  <a:schemeClr val="tx1"/>
                </a:solidFill>
                <a:latin typeface="Arial" pitchFamily="34" charset="0"/>
                <a:ea typeface="MS PGothic" pitchFamily="34" charset="-128"/>
              </a:defRPr>
            </a:lvl4pPr>
            <a:lvl5pPr marL="2004281" indent="-222698" eaLnBrk="0" hangingPunct="0">
              <a:defRPr sz="2300">
                <a:solidFill>
                  <a:schemeClr val="tx1"/>
                </a:solidFill>
                <a:latin typeface="Arial" pitchFamily="34" charset="0"/>
                <a:ea typeface="MS PGothic" pitchFamily="34" charset="-128"/>
              </a:defRPr>
            </a:lvl5pPr>
            <a:lvl6pPr marL="2449676" indent="-222698" eaLnBrk="0" fontAlgn="base" hangingPunct="0">
              <a:spcBef>
                <a:spcPct val="0"/>
              </a:spcBef>
              <a:spcAft>
                <a:spcPct val="0"/>
              </a:spcAft>
              <a:defRPr sz="2300">
                <a:solidFill>
                  <a:schemeClr val="tx1"/>
                </a:solidFill>
                <a:latin typeface="Arial" pitchFamily="34" charset="0"/>
                <a:ea typeface="MS PGothic" pitchFamily="34" charset="-128"/>
              </a:defRPr>
            </a:lvl6pPr>
            <a:lvl7pPr marL="2895073" indent="-222698" eaLnBrk="0" fontAlgn="base" hangingPunct="0">
              <a:spcBef>
                <a:spcPct val="0"/>
              </a:spcBef>
              <a:spcAft>
                <a:spcPct val="0"/>
              </a:spcAft>
              <a:defRPr sz="2300">
                <a:solidFill>
                  <a:schemeClr val="tx1"/>
                </a:solidFill>
                <a:latin typeface="Arial" pitchFamily="34" charset="0"/>
                <a:ea typeface="MS PGothic" pitchFamily="34" charset="-128"/>
              </a:defRPr>
            </a:lvl7pPr>
            <a:lvl8pPr marL="3340467" indent="-222698" eaLnBrk="0" fontAlgn="base" hangingPunct="0">
              <a:spcBef>
                <a:spcPct val="0"/>
              </a:spcBef>
              <a:spcAft>
                <a:spcPct val="0"/>
              </a:spcAft>
              <a:defRPr sz="2300">
                <a:solidFill>
                  <a:schemeClr val="tx1"/>
                </a:solidFill>
                <a:latin typeface="Arial" pitchFamily="34" charset="0"/>
                <a:ea typeface="MS PGothic" pitchFamily="34" charset="-128"/>
              </a:defRPr>
            </a:lvl8pPr>
            <a:lvl9pPr marL="3785863" indent="-222698" eaLnBrk="0" fontAlgn="base" hangingPunct="0">
              <a:spcBef>
                <a:spcPct val="0"/>
              </a:spcBef>
              <a:spcAft>
                <a:spcPct val="0"/>
              </a:spcAft>
              <a:defRPr sz="2300">
                <a:solidFill>
                  <a:schemeClr val="tx1"/>
                </a:solidFill>
                <a:latin typeface="Arial" pitchFamily="34" charset="0"/>
                <a:ea typeface="MS PGothic" pitchFamily="34" charset="-128"/>
              </a:defRPr>
            </a:lvl9pPr>
          </a:lstStyle>
          <a:p>
            <a:pPr eaLnBrk="1" hangingPunct="1"/>
            <a:fld id="{8CB95FE4-1987-49BA-B7D2-925E8B60339A}" type="slidenum">
              <a:rPr lang="en-GB" sz="1300"/>
              <a:pPr eaLnBrk="1" hangingPunct="1"/>
              <a:t>97</a:t>
            </a:fld>
            <a:endParaRPr lang="en-GB" sz="1300" dirty="0"/>
          </a:p>
        </p:txBody>
      </p:sp>
      <p:sp>
        <p:nvSpPr>
          <p:cNvPr id="220163" name="Rectangle 2"/>
          <p:cNvSpPr>
            <a:spLocks noGrp="1" noRot="1" noChangeAspect="1" noChangeArrowheads="1" noTextEdit="1"/>
          </p:cNvSpPr>
          <p:nvPr>
            <p:ph type="sldImg"/>
          </p:nvPr>
        </p:nvSpPr>
        <p:spPr>
          <a:xfrm>
            <a:off x="93663" y="746125"/>
            <a:ext cx="6624637" cy="3727450"/>
          </a:xfrm>
          <a:ln/>
        </p:spPr>
      </p:sp>
      <p:sp>
        <p:nvSpPr>
          <p:cNvPr id="220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This course does not cover the carriage of dangerous goods requirements – mention</a:t>
            </a:r>
            <a:r>
              <a:rPr lang="en-US" baseline="0" dirty="0" smtClean="0">
                <a:latin typeface="Arial" pitchFamily="34" charset="0"/>
                <a:cs typeface="Arial" pitchFamily="34" charset="0"/>
              </a:rPr>
              <a:t> the need to consult a specialist</a:t>
            </a:r>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41197780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xfrm>
            <a:off x="3858389" y="9444386"/>
            <a:ext cx="2952054" cy="496586"/>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078" tIns="44540" rIns="89078" bIns="44540"/>
          <a:lstStyle>
            <a:lvl1pPr eaLnBrk="0" hangingPunct="0">
              <a:defRPr sz="2300">
                <a:solidFill>
                  <a:schemeClr val="tx1"/>
                </a:solidFill>
                <a:latin typeface="Arial" pitchFamily="34" charset="0"/>
                <a:ea typeface="MS PGothic" pitchFamily="34" charset="-128"/>
              </a:defRPr>
            </a:lvl1pPr>
            <a:lvl2pPr marL="723768" indent="-278372" eaLnBrk="0" hangingPunct="0">
              <a:defRPr sz="2300">
                <a:solidFill>
                  <a:schemeClr val="tx1"/>
                </a:solidFill>
                <a:latin typeface="Arial" pitchFamily="34" charset="0"/>
                <a:ea typeface="MS PGothic" pitchFamily="34" charset="-128"/>
              </a:defRPr>
            </a:lvl2pPr>
            <a:lvl3pPr marL="1113488" indent="-222698" eaLnBrk="0" hangingPunct="0">
              <a:defRPr sz="2300">
                <a:solidFill>
                  <a:schemeClr val="tx1"/>
                </a:solidFill>
                <a:latin typeface="Arial" pitchFamily="34" charset="0"/>
                <a:ea typeface="MS PGothic" pitchFamily="34" charset="-128"/>
              </a:defRPr>
            </a:lvl3pPr>
            <a:lvl4pPr marL="1558885" indent="-222698" eaLnBrk="0" hangingPunct="0">
              <a:defRPr sz="2300">
                <a:solidFill>
                  <a:schemeClr val="tx1"/>
                </a:solidFill>
                <a:latin typeface="Arial" pitchFamily="34" charset="0"/>
                <a:ea typeface="MS PGothic" pitchFamily="34" charset="-128"/>
              </a:defRPr>
            </a:lvl4pPr>
            <a:lvl5pPr marL="2004281" indent="-222698" eaLnBrk="0" hangingPunct="0">
              <a:defRPr sz="2300">
                <a:solidFill>
                  <a:schemeClr val="tx1"/>
                </a:solidFill>
                <a:latin typeface="Arial" pitchFamily="34" charset="0"/>
                <a:ea typeface="MS PGothic" pitchFamily="34" charset="-128"/>
              </a:defRPr>
            </a:lvl5pPr>
            <a:lvl6pPr marL="2449676" indent="-222698" eaLnBrk="0" fontAlgn="base" hangingPunct="0">
              <a:spcBef>
                <a:spcPct val="0"/>
              </a:spcBef>
              <a:spcAft>
                <a:spcPct val="0"/>
              </a:spcAft>
              <a:defRPr sz="2300">
                <a:solidFill>
                  <a:schemeClr val="tx1"/>
                </a:solidFill>
                <a:latin typeface="Arial" pitchFamily="34" charset="0"/>
                <a:ea typeface="MS PGothic" pitchFamily="34" charset="-128"/>
              </a:defRPr>
            </a:lvl6pPr>
            <a:lvl7pPr marL="2895073" indent="-222698" eaLnBrk="0" fontAlgn="base" hangingPunct="0">
              <a:spcBef>
                <a:spcPct val="0"/>
              </a:spcBef>
              <a:spcAft>
                <a:spcPct val="0"/>
              </a:spcAft>
              <a:defRPr sz="2300">
                <a:solidFill>
                  <a:schemeClr val="tx1"/>
                </a:solidFill>
                <a:latin typeface="Arial" pitchFamily="34" charset="0"/>
                <a:ea typeface="MS PGothic" pitchFamily="34" charset="-128"/>
              </a:defRPr>
            </a:lvl7pPr>
            <a:lvl8pPr marL="3340467" indent="-222698" eaLnBrk="0" fontAlgn="base" hangingPunct="0">
              <a:spcBef>
                <a:spcPct val="0"/>
              </a:spcBef>
              <a:spcAft>
                <a:spcPct val="0"/>
              </a:spcAft>
              <a:defRPr sz="2300">
                <a:solidFill>
                  <a:schemeClr val="tx1"/>
                </a:solidFill>
                <a:latin typeface="Arial" pitchFamily="34" charset="0"/>
                <a:ea typeface="MS PGothic" pitchFamily="34" charset="-128"/>
              </a:defRPr>
            </a:lvl8pPr>
            <a:lvl9pPr marL="3785863" indent="-222698" eaLnBrk="0" fontAlgn="base" hangingPunct="0">
              <a:spcBef>
                <a:spcPct val="0"/>
              </a:spcBef>
              <a:spcAft>
                <a:spcPct val="0"/>
              </a:spcAft>
              <a:defRPr sz="2300">
                <a:solidFill>
                  <a:schemeClr val="tx1"/>
                </a:solidFill>
                <a:latin typeface="Arial" pitchFamily="34" charset="0"/>
                <a:ea typeface="MS PGothic" pitchFamily="34" charset="-128"/>
              </a:defRPr>
            </a:lvl9pPr>
          </a:lstStyle>
          <a:p>
            <a:pPr eaLnBrk="1" hangingPunct="1"/>
            <a:fld id="{91D53566-54C1-43C9-9770-C28332CA7C30}" type="slidenum">
              <a:rPr lang="en-GB" sz="1300"/>
              <a:pPr eaLnBrk="1" hangingPunct="1"/>
              <a:t>98</a:t>
            </a:fld>
            <a:endParaRPr lang="en-GB" sz="1300" dirty="0"/>
          </a:p>
        </p:txBody>
      </p:sp>
      <p:sp>
        <p:nvSpPr>
          <p:cNvPr id="221187" name="Rectangle 2"/>
          <p:cNvSpPr>
            <a:spLocks noGrp="1" noRot="1" noChangeAspect="1" noChangeArrowheads="1" noTextEdit="1"/>
          </p:cNvSpPr>
          <p:nvPr>
            <p:ph type="sldImg"/>
          </p:nvPr>
        </p:nvSpPr>
        <p:spPr>
          <a:xfrm>
            <a:off x="93663" y="746125"/>
            <a:ext cx="6624637" cy="3727450"/>
          </a:xfrm>
          <a:ln/>
        </p:spPr>
      </p:sp>
      <p:sp>
        <p:nvSpPr>
          <p:cNvPr id="2211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Read out he consignor’s declaration</a:t>
            </a:r>
            <a:r>
              <a:rPr lang="en-US" baseline="0" dirty="0" smtClean="0">
                <a:latin typeface="Arial" pitchFamily="34" charset="0"/>
                <a:cs typeface="Arial" pitchFamily="34" charset="0"/>
              </a:rPr>
              <a:t> and highlight the importance of ‘competency’ and understanding for whoever signs this.</a:t>
            </a:r>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23608780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xfrm>
            <a:off x="3858389" y="9444386"/>
            <a:ext cx="2952054" cy="496586"/>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078" tIns="44540" rIns="89078" bIns="44540"/>
          <a:lstStyle>
            <a:lvl1pPr eaLnBrk="0" hangingPunct="0">
              <a:defRPr sz="2300">
                <a:solidFill>
                  <a:schemeClr val="tx1"/>
                </a:solidFill>
                <a:latin typeface="Arial" pitchFamily="34" charset="0"/>
                <a:ea typeface="MS PGothic" pitchFamily="34" charset="-128"/>
              </a:defRPr>
            </a:lvl1pPr>
            <a:lvl2pPr marL="723768" indent="-278372" eaLnBrk="0" hangingPunct="0">
              <a:defRPr sz="2300">
                <a:solidFill>
                  <a:schemeClr val="tx1"/>
                </a:solidFill>
                <a:latin typeface="Arial" pitchFamily="34" charset="0"/>
                <a:ea typeface="MS PGothic" pitchFamily="34" charset="-128"/>
              </a:defRPr>
            </a:lvl2pPr>
            <a:lvl3pPr marL="1113488" indent="-222698" eaLnBrk="0" hangingPunct="0">
              <a:defRPr sz="2300">
                <a:solidFill>
                  <a:schemeClr val="tx1"/>
                </a:solidFill>
                <a:latin typeface="Arial" pitchFamily="34" charset="0"/>
                <a:ea typeface="MS PGothic" pitchFamily="34" charset="-128"/>
              </a:defRPr>
            </a:lvl3pPr>
            <a:lvl4pPr marL="1558885" indent="-222698" eaLnBrk="0" hangingPunct="0">
              <a:defRPr sz="2300">
                <a:solidFill>
                  <a:schemeClr val="tx1"/>
                </a:solidFill>
                <a:latin typeface="Arial" pitchFamily="34" charset="0"/>
                <a:ea typeface="MS PGothic" pitchFamily="34" charset="-128"/>
              </a:defRPr>
            </a:lvl4pPr>
            <a:lvl5pPr marL="2004281" indent="-222698" eaLnBrk="0" hangingPunct="0">
              <a:defRPr sz="2300">
                <a:solidFill>
                  <a:schemeClr val="tx1"/>
                </a:solidFill>
                <a:latin typeface="Arial" pitchFamily="34" charset="0"/>
                <a:ea typeface="MS PGothic" pitchFamily="34" charset="-128"/>
              </a:defRPr>
            </a:lvl5pPr>
            <a:lvl6pPr marL="2449676" indent="-222698" eaLnBrk="0" fontAlgn="base" hangingPunct="0">
              <a:spcBef>
                <a:spcPct val="0"/>
              </a:spcBef>
              <a:spcAft>
                <a:spcPct val="0"/>
              </a:spcAft>
              <a:defRPr sz="2300">
                <a:solidFill>
                  <a:schemeClr val="tx1"/>
                </a:solidFill>
                <a:latin typeface="Arial" pitchFamily="34" charset="0"/>
                <a:ea typeface="MS PGothic" pitchFamily="34" charset="-128"/>
              </a:defRPr>
            </a:lvl6pPr>
            <a:lvl7pPr marL="2895073" indent="-222698" eaLnBrk="0" fontAlgn="base" hangingPunct="0">
              <a:spcBef>
                <a:spcPct val="0"/>
              </a:spcBef>
              <a:spcAft>
                <a:spcPct val="0"/>
              </a:spcAft>
              <a:defRPr sz="2300">
                <a:solidFill>
                  <a:schemeClr val="tx1"/>
                </a:solidFill>
                <a:latin typeface="Arial" pitchFamily="34" charset="0"/>
                <a:ea typeface="MS PGothic" pitchFamily="34" charset="-128"/>
              </a:defRPr>
            </a:lvl7pPr>
            <a:lvl8pPr marL="3340467" indent="-222698" eaLnBrk="0" fontAlgn="base" hangingPunct="0">
              <a:spcBef>
                <a:spcPct val="0"/>
              </a:spcBef>
              <a:spcAft>
                <a:spcPct val="0"/>
              </a:spcAft>
              <a:defRPr sz="2300">
                <a:solidFill>
                  <a:schemeClr val="tx1"/>
                </a:solidFill>
                <a:latin typeface="Arial" pitchFamily="34" charset="0"/>
                <a:ea typeface="MS PGothic" pitchFamily="34" charset="-128"/>
              </a:defRPr>
            </a:lvl8pPr>
            <a:lvl9pPr marL="3785863" indent="-222698" eaLnBrk="0" fontAlgn="base" hangingPunct="0">
              <a:spcBef>
                <a:spcPct val="0"/>
              </a:spcBef>
              <a:spcAft>
                <a:spcPct val="0"/>
              </a:spcAft>
              <a:defRPr sz="2300">
                <a:solidFill>
                  <a:schemeClr val="tx1"/>
                </a:solidFill>
                <a:latin typeface="Arial" pitchFamily="34" charset="0"/>
                <a:ea typeface="MS PGothic" pitchFamily="34" charset="-128"/>
              </a:defRPr>
            </a:lvl9pPr>
          </a:lstStyle>
          <a:p>
            <a:pPr eaLnBrk="1" hangingPunct="1"/>
            <a:fld id="{45F2A7BD-950B-4B8A-A456-4D3A9CACD61D}" type="slidenum">
              <a:rPr lang="en-GB" sz="1300"/>
              <a:pPr eaLnBrk="1" hangingPunct="1"/>
              <a:t>99</a:t>
            </a:fld>
            <a:endParaRPr lang="en-GB" sz="1300" dirty="0"/>
          </a:p>
        </p:txBody>
      </p:sp>
      <p:sp>
        <p:nvSpPr>
          <p:cNvPr id="222211" name="Rectangle 2"/>
          <p:cNvSpPr>
            <a:spLocks noGrp="1" noRot="1" noChangeAspect="1" noChangeArrowheads="1" noTextEdit="1"/>
          </p:cNvSpPr>
          <p:nvPr>
            <p:ph type="sldImg"/>
          </p:nvPr>
        </p:nvSpPr>
        <p:spPr>
          <a:xfrm>
            <a:off x="93663" y="746125"/>
            <a:ext cx="6624637" cy="3727450"/>
          </a:xfrm>
          <a:ln/>
        </p:spPr>
      </p:sp>
      <p:sp>
        <p:nvSpPr>
          <p:cNvPr id="2222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Include list of R &amp; D codes in work</a:t>
            </a:r>
            <a:r>
              <a:rPr lang="en-US" baseline="0" dirty="0" smtClean="0">
                <a:latin typeface="Arial" pitchFamily="34" charset="0"/>
                <a:cs typeface="Arial" pitchFamily="34" charset="0"/>
              </a:rPr>
              <a:t> book</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Summary of consignment note procedure in workbooks</a:t>
            </a:r>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35521554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xfrm>
            <a:off x="3857782" y="9443242"/>
            <a:ext cx="2952593" cy="49768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329" tIns="46164" rIns="92329" bIns="46164"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50174" indent="-288529" eaLnBrk="0" hangingPunct="0">
              <a:defRPr>
                <a:solidFill>
                  <a:schemeClr val="tx1"/>
                </a:solidFill>
                <a:latin typeface="Arial" pitchFamily="34" charset="0"/>
                <a:cs typeface="Arial" pitchFamily="34" charset="0"/>
              </a:defRPr>
            </a:lvl2pPr>
            <a:lvl3pPr marL="1154114" indent="-230823" eaLnBrk="0" hangingPunct="0">
              <a:defRPr>
                <a:solidFill>
                  <a:schemeClr val="tx1"/>
                </a:solidFill>
                <a:latin typeface="Arial" pitchFamily="34" charset="0"/>
                <a:cs typeface="Arial" pitchFamily="34" charset="0"/>
              </a:defRPr>
            </a:lvl3pPr>
            <a:lvl4pPr marL="1615760" indent="-230823" eaLnBrk="0" hangingPunct="0">
              <a:defRPr>
                <a:solidFill>
                  <a:schemeClr val="tx1"/>
                </a:solidFill>
                <a:latin typeface="Arial" pitchFamily="34" charset="0"/>
                <a:cs typeface="Arial" pitchFamily="34" charset="0"/>
              </a:defRPr>
            </a:lvl4pPr>
            <a:lvl5pPr marL="2077406" indent="-230823" eaLnBrk="0" hangingPunct="0">
              <a:defRPr>
                <a:solidFill>
                  <a:schemeClr val="tx1"/>
                </a:solidFill>
                <a:latin typeface="Arial" pitchFamily="34" charset="0"/>
                <a:cs typeface="Arial" pitchFamily="34" charset="0"/>
              </a:defRPr>
            </a:lvl5pPr>
            <a:lvl6pPr marL="2539051" indent="-230823" defTabSz="461646" eaLnBrk="0" fontAlgn="base" hangingPunct="0">
              <a:spcBef>
                <a:spcPct val="0"/>
              </a:spcBef>
              <a:spcAft>
                <a:spcPct val="0"/>
              </a:spcAft>
              <a:defRPr>
                <a:solidFill>
                  <a:schemeClr val="tx1"/>
                </a:solidFill>
                <a:latin typeface="Arial" pitchFamily="34" charset="0"/>
                <a:cs typeface="Arial" pitchFamily="34" charset="0"/>
              </a:defRPr>
            </a:lvl6pPr>
            <a:lvl7pPr marL="3000697" indent="-230823" defTabSz="461646" eaLnBrk="0" fontAlgn="base" hangingPunct="0">
              <a:spcBef>
                <a:spcPct val="0"/>
              </a:spcBef>
              <a:spcAft>
                <a:spcPct val="0"/>
              </a:spcAft>
              <a:defRPr>
                <a:solidFill>
                  <a:schemeClr val="tx1"/>
                </a:solidFill>
                <a:latin typeface="Arial" pitchFamily="34" charset="0"/>
                <a:cs typeface="Arial" pitchFamily="34" charset="0"/>
              </a:defRPr>
            </a:lvl7pPr>
            <a:lvl8pPr marL="3462342" indent="-230823" defTabSz="461646" eaLnBrk="0" fontAlgn="base" hangingPunct="0">
              <a:spcBef>
                <a:spcPct val="0"/>
              </a:spcBef>
              <a:spcAft>
                <a:spcPct val="0"/>
              </a:spcAft>
              <a:defRPr>
                <a:solidFill>
                  <a:schemeClr val="tx1"/>
                </a:solidFill>
                <a:latin typeface="Arial" pitchFamily="34" charset="0"/>
                <a:cs typeface="Arial" pitchFamily="34" charset="0"/>
              </a:defRPr>
            </a:lvl8pPr>
            <a:lvl9pPr marL="3923988" indent="-230823" defTabSz="46164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236034E-B4E3-44E3-B675-C52C78855B74}" type="slidenum">
              <a:rPr lang="en-US" smtClean="0"/>
              <a:pPr eaLnBrk="1" hangingPunct="1"/>
              <a:t>100</a:t>
            </a:fld>
            <a:endParaRPr lang="en-US" smtClean="0"/>
          </a:p>
        </p:txBody>
      </p:sp>
      <p:sp>
        <p:nvSpPr>
          <p:cNvPr id="105475" name="Rectangle 2"/>
          <p:cNvSpPr>
            <a:spLocks noGrp="1" noRot="1" noChangeAspect="1" noChangeArrowheads="1" noTextEdit="1"/>
          </p:cNvSpPr>
          <p:nvPr>
            <p:ph type="sldImg"/>
          </p:nvPr>
        </p:nvSpPr>
        <p:spPr bwMode="auto">
          <a:xfrm>
            <a:off x="122238" y="768350"/>
            <a:ext cx="6556375" cy="36893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5476" name="Rectangle 3"/>
          <p:cNvSpPr>
            <a:spLocks noGrp="1" noChangeArrowheads="1"/>
          </p:cNvSpPr>
          <p:nvPr>
            <p:ph type="body" idx="1"/>
          </p:nvPr>
        </p:nvSpPr>
        <p:spPr bwMode="auto">
          <a:xfrm>
            <a:off x="927458" y="4690616"/>
            <a:ext cx="4944321" cy="453320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Highlight that quarterly returns from the consignee to the waste producer enables closing of the duty</a:t>
            </a:r>
            <a:r>
              <a:rPr lang="en-GB" baseline="0" dirty="0" smtClean="0"/>
              <a:t> of care ‘loop’ – and provides evidence of the cradle to grave nature of moving hazardous waste.</a:t>
            </a:r>
            <a:endParaRPr lang="en-GB" dirty="0" smtClean="0"/>
          </a:p>
          <a:p>
            <a:pPr eaLnBrk="1" hangingPunct="1">
              <a:spcBef>
                <a:spcPct val="0"/>
              </a:spcBef>
            </a:pPr>
            <a:endParaRPr lang="en-US" dirty="0" smtClean="0"/>
          </a:p>
          <a:p>
            <a:pPr eaLnBrk="1" hangingPunct="1">
              <a:spcBef>
                <a:spcPct val="0"/>
              </a:spcBef>
            </a:pPr>
            <a:r>
              <a:rPr lang="en-US" dirty="0" smtClean="0"/>
              <a:t>By end of the</a:t>
            </a:r>
            <a:r>
              <a:rPr lang="en-US" baseline="0" dirty="0" smtClean="0"/>
              <a:t> month after the end of each quarter.</a:t>
            </a:r>
          </a:p>
          <a:p>
            <a:pPr eaLnBrk="1" hangingPunct="1">
              <a:spcBef>
                <a:spcPct val="0"/>
              </a:spcBef>
            </a:pPr>
            <a:endParaRPr lang="en-US" baseline="0" dirty="0" smtClean="0"/>
          </a:p>
          <a:p>
            <a:pPr eaLnBrk="1" hangingPunct="1">
              <a:spcBef>
                <a:spcPct val="0"/>
              </a:spcBef>
            </a:pPr>
            <a:r>
              <a:rPr lang="en-US" baseline="0" dirty="0" smtClean="0"/>
              <a:t>Records should include copies of consignment notes, carriers schedules (if the waste is transferred between carriers/vehicles) and copies of any consignment notes for rejected wastes</a:t>
            </a:r>
          </a:p>
          <a:p>
            <a:pPr eaLnBrk="1" hangingPunct="1">
              <a:spcBef>
                <a:spcPct val="0"/>
              </a:spcBef>
            </a:pPr>
            <a:endParaRPr lang="en-US" baseline="0" dirty="0" smtClean="0"/>
          </a:p>
          <a:p>
            <a:pPr eaLnBrk="1" hangingPunct="1">
              <a:spcBef>
                <a:spcPct val="0"/>
              </a:spcBef>
            </a:pPr>
            <a:r>
              <a:rPr lang="en-US" baseline="0" dirty="0" smtClean="0"/>
              <a:t>Waste producers keep records for minimum 3 years</a:t>
            </a:r>
          </a:p>
          <a:p>
            <a:pPr eaLnBrk="1" hangingPunct="1">
              <a:spcBef>
                <a:spcPct val="0"/>
              </a:spcBef>
            </a:pPr>
            <a:r>
              <a:rPr lang="en-US" baseline="0" dirty="0" smtClean="0"/>
              <a:t>Carriers for minimum 12 months</a:t>
            </a:r>
          </a:p>
          <a:p>
            <a:pPr eaLnBrk="1" hangingPunct="1">
              <a:spcBef>
                <a:spcPct val="0"/>
              </a:spcBef>
            </a:pPr>
            <a:r>
              <a:rPr lang="en-US" baseline="0" dirty="0" smtClean="0"/>
              <a:t>For consignees:</a:t>
            </a:r>
          </a:p>
          <a:p>
            <a:pPr eaLnBrk="1" hangingPunct="1">
              <a:spcBef>
                <a:spcPct val="0"/>
              </a:spcBef>
            </a:pPr>
            <a:r>
              <a:rPr lang="en-GB" dirty="0" smtClean="0"/>
              <a:t>- Landfill (disposal codes D1 to D6 and D12) - As long as you have a permit </a:t>
            </a:r>
          </a:p>
          <a:p>
            <a:pPr eaLnBrk="1" hangingPunct="1">
              <a:spcBef>
                <a:spcPct val="0"/>
              </a:spcBef>
            </a:pPr>
            <a:r>
              <a:rPr lang="en-GB" dirty="0" smtClean="0"/>
              <a:t>- Other waste site with a permit - 5 years </a:t>
            </a:r>
          </a:p>
          <a:p>
            <a:pPr eaLnBrk="1" hangingPunct="1">
              <a:spcBef>
                <a:spcPct val="0"/>
              </a:spcBef>
            </a:pPr>
            <a:r>
              <a:rPr lang="en-GB" dirty="0" smtClean="0"/>
              <a:t>- Other waste site with a permit - As long as you have a permit </a:t>
            </a:r>
          </a:p>
          <a:p>
            <a:pPr eaLnBrk="1" hangingPunct="1">
              <a:spcBef>
                <a:spcPct val="0"/>
              </a:spcBef>
            </a:pPr>
            <a:r>
              <a:rPr lang="en-GB" dirty="0" smtClean="0"/>
              <a:t>- Waste sites with an exemption - 3 years </a:t>
            </a:r>
          </a:p>
          <a:p>
            <a:pPr eaLnBrk="1" hangingPunct="1">
              <a:spcBef>
                <a:spcPct val="0"/>
              </a:spcBef>
            </a:pPr>
            <a:endParaRPr lang="en-US" dirty="0" smtClean="0"/>
          </a:p>
          <a:p>
            <a:pPr eaLnBrk="1" hangingPunct="1">
              <a:spcBef>
                <a:spcPct val="0"/>
              </a:spcBef>
            </a:pPr>
            <a:r>
              <a:rPr lang="en-US" b="1" dirty="0" err="1" smtClean="0"/>
              <a:t>Haz</a:t>
            </a:r>
            <a:r>
              <a:rPr lang="en-US" b="1" dirty="0" smtClean="0"/>
              <a:t> waste returns</a:t>
            </a:r>
            <a:r>
              <a:rPr lang="en-US" b="1" baseline="0" dirty="0" smtClean="0"/>
              <a:t> info and link to spreadsheet </a:t>
            </a:r>
            <a:endParaRPr lang="en-US" b="1" dirty="0" smtClean="0"/>
          </a:p>
          <a:p>
            <a:pPr eaLnBrk="1" hangingPunct="1">
              <a:spcBef>
                <a:spcPct val="0"/>
              </a:spcBef>
            </a:pPr>
            <a:r>
              <a:rPr lang="en-US" dirty="0" smtClean="0"/>
              <a:t>https://www.gov.uk/guidance/hazardous-waste-returns-supplementary-guidance</a:t>
            </a:r>
          </a:p>
          <a:p>
            <a:pPr eaLnBrk="1" hangingPunct="1">
              <a:spcBef>
                <a:spcPct val="0"/>
              </a:spcBef>
            </a:pPr>
            <a:r>
              <a:rPr lang="en-US" dirty="0" smtClean="0"/>
              <a:t>https://naturalresources.wales/waste/hazardous-waste-returns/?lang=en</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Tree>
    <p:extLst>
      <p:ext uri="{BB962C8B-B14F-4D97-AF65-F5344CB8AC3E}">
        <p14:creationId xmlns:p14="http://schemas.microsoft.com/office/powerpoint/2010/main" val="12552858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4237" cy="33559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018B35-E9CE-4B1C-80D1-0913424502D7}" type="slidenum">
              <a:rPr lang="en-GB" smtClean="0"/>
              <a:pPr/>
              <a:t>103</a:t>
            </a:fld>
            <a:endParaRPr lang="en-GB"/>
          </a:p>
        </p:txBody>
      </p:sp>
    </p:spTree>
    <p:extLst>
      <p:ext uri="{BB962C8B-B14F-4D97-AF65-F5344CB8AC3E}">
        <p14:creationId xmlns:p14="http://schemas.microsoft.com/office/powerpoint/2010/main" val="36419842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811213"/>
            <a:ext cx="7208838" cy="4056062"/>
          </a:xfrm>
        </p:spPr>
      </p:sp>
      <p:sp>
        <p:nvSpPr>
          <p:cNvPr id="3" name="Notes Placeholder 2"/>
          <p:cNvSpPr>
            <a:spLocks noGrp="1"/>
          </p:cNvSpPr>
          <p:nvPr>
            <p:ph type="body" idx="1"/>
          </p:nvPr>
        </p:nvSpPr>
        <p:spPr/>
        <p:txBody>
          <a:bodyPr/>
          <a:lstStyle/>
          <a:p>
            <a:r>
              <a:rPr lang="en-GB" b="0" dirty="0" smtClean="0"/>
              <a:t>WRAP Waste Hierarchy e-publication Guide</a:t>
            </a:r>
            <a:endParaRPr lang="en-GB" b="0" dirty="0"/>
          </a:p>
        </p:txBody>
      </p:sp>
    </p:spTree>
    <p:extLst>
      <p:ext uri="{BB962C8B-B14F-4D97-AF65-F5344CB8AC3E}">
        <p14:creationId xmlns:p14="http://schemas.microsoft.com/office/powerpoint/2010/main" val="7105256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4237" cy="33559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018B35-E9CE-4B1C-80D1-0913424502D7}" type="slidenum">
              <a:rPr lang="en-GB" smtClean="0"/>
              <a:pPr/>
              <a:t>112</a:t>
            </a:fld>
            <a:endParaRPr lang="en-GB"/>
          </a:p>
        </p:txBody>
      </p:sp>
    </p:spTree>
    <p:extLst>
      <p:ext uri="{BB962C8B-B14F-4D97-AF65-F5344CB8AC3E}">
        <p14:creationId xmlns:p14="http://schemas.microsoft.com/office/powerpoint/2010/main" val="11608184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4237" cy="33559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section will cover:</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Waste hierarchy</a:t>
            </a:r>
            <a:endParaRPr lang="en-GB" dirty="0" smtClean="0"/>
          </a:p>
        </p:txBody>
      </p:sp>
      <p:sp>
        <p:nvSpPr>
          <p:cNvPr id="4" name="Slide Number Placeholder 3"/>
          <p:cNvSpPr>
            <a:spLocks noGrp="1"/>
          </p:cNvSpPr>
          <p:nvPr>
            <p:ph type="sldNum" sz="quarter" idx="10"/>
          </p:nvPr>
        </p:nvSpPr>
        <p:spPr/>
        <p:txBody>
          <a:bodyPr/>
          <a:lstStyle/>
          <a:p>
            <a:fld id="{0167278F-1824-48BA-B56A-B383B03AC22E}" type="slidenum">
              <a:rPr lang="en-GB" smtClean="0"/>
              <a:pPr/>
              <a:t>120</a:t>
            </a:fld>
            <a:endParaRPr lang="en-GB"/>
          </a:p>
        </p:txBody>
      </p:sp>
    </p:spTree>
    <p:extLst>
      <p:ext uri="{BB962C8B-B14F-4D97-AF65-F5344CB8AC3E}">
        <p14:creationId xmlns:p14="http://schemas.microsoft.com/office/powerpoint/2010/main" val="3715560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423863" y="1243013"/>
            <a:ext cx="5964237" cy="3355975"/>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Emphasising that it is the waste producer that has the legal responsibilities to manage their waste</a:t>
            </a:r>
            <a:r>
              <a:rPr lang="en-GB" baseline="0" dirty="0" smtClean="0"/>
              <a:t> appropriately – and through </a:t>
            </a:r>
            <a:r>
              <a:rPr lang="en-GB" baseline="0" dirty="0" err="1" smtClean="0"/>
              <a:t>DoC</a:t>
            </a:r>
            <a:r>
              <a:rPr lang="en-GB" baseline="0" dirty="0" smtClean="0"/>
              <a:t> to ensure others further down the chain of waste management continue to manage appropriately.</a:t>
            </a:r>
            <a:endParaRPr lang="en-GB" dirty="0" smtClean="0"/>
          </a:p>
          <a:p>
            <a:endParaRPr lang="en-GB" altLang="en-US" dirty="0" smtClean="0"/>
          </a:p>
        </p:txBody>
      </p:sp>
      <p:sp>
        <p:nvSpPr>
          <p:cNvPr id="4" name="Slide Number Placeholder 3"/>
          <p:cNvSpPr>
            <a:spLocks noGrp="1"/>
          </p:cNvSpPr>
          <p:nvPr>
            <p:ph type="sldNum" sz="quarter" idx="5"/>
          </p:nvPr>
        </p:nvSpPr>
        <p:spPr/>
        <p:txBody>
          <a:bodyPr/>
          <a:lstStyle/>
          <a:p>
            <a:pPr>
              <a:defRPr/>
            </a:pPr>
            <a:fld id="{4CC8A2B0-EA48-4079-A99B-0BE4746B1ECB}" type="slidenum">
              <a:rPr lang="en-US" smtClean="0"/>
              <a:pPr>
                <a:defRPr/>
              </a:pPr>
              <a:t>13</a:t>
            </a:fld>
            <a:endParaRPr lang="en-US"/>
          </a:p>
        </p:txBody>
      </p:sp>
    </p:spTree>
    <p:extLst>
      <p:ext uri="{BB962C8B-B14F-4D97-AF65-F5344CB8AC3E}">
        <p14:creationId xmlns:p14="http://schemas.microsoft.com/office/powerpoint/2010/main" val="7787803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4237" cy="33559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018B35-E9CE-4B1C-80D1-0913424502D7}" type="slidenum">
              <a:rPr lang="en-GB" smtClean="0"/>
              <a:pPr/>
              <a:t>121</a:t>
            </a:fld>
            <a:endParaRPr lang="en-GB"/>
          </a:p>
        </p:txBody>
      </p:sp>
    </p:spTree>
    <p:extLst>
      <p:ext uri="{BB962C8B-B14F-4D97-AF65-F5344CB8AC3E}">
        <p14:creationId xmlns:p14="http://schemas.microsoft.com/office/powerpoint/2010/main" val="33262051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4237" cy="33559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018B35-E9CE-4B1C-80D1-0913424502D7}" type="slidenum">
              <a:rPr lang="en-GB" smtClean="0"/>
              <a:pPr/>
              <a:t>122</a:t>
            </a:fld>
            <a:endParaRPr lang="en-GB"/>
          </a:p>
        </p:txBody>
      </p:sp>
    </p:spTree>
    <p:extLst>
      <p:ext uri="{BB962C8B-B14F-4D97-AF65-F5344CB8AC3E}">
        <p14:creationId xmlns:p14="http://schemas.microsoft.com/office/powerpoint/2010/main" val="32764702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4237" cy="3355975"/>
          </a:xfrm>
        </p:spPr>
      </p:sp>
      <p:sp>
        <p:nvSpPr>
          <p:cNvPr id="3" name="Notes Placeholder 2"/>
          <p:cNvSpPr>
            <a:spLocks noGrp="1"/>
          </p:cNvSpPr>
          <p:nvPr>
            <p:ph type="body" idx="1"/>
          </p:nvPr>
        </p:nvSpPr>
        <p:spPr/>
        <p:txBody>
          <a:bodyPr/>
          <a:lstStyle/>
          <a:p>
            <a:pPr marL="609600" indent="-609600">
              <a:buNone/>
            </a:pPr>
            <a:r>
              <a:rPr lang="en-GB" dirty="0" smtClean="0">
                <a:latin typeface="Optima"/>
              </a:rPr>
              <a:t>Section 34 (1) of EPA90 - </a:t>
            </a:r>
          </a:p>
          <a:p>
            <a:pPr marL="609600" indent="-609600">
              <a:buClr>
                <a:schemeClr val="tx1"/>
              </a:buClr>
              <a:buFontTx/>
              <a:buAutoNum type="alphaLcParenR"/>
            </a:pPr>
            <a:r>
              <a:rPr lang="en-GB" dirty="0" smtClean="0">
                <a:latin typeface="Optima"/>
              </a:rPr>
              <a:t>prevent any contravention by any other person of s33 (permits)</a:t>
            </a:r>
          </a:p>
          <a:p>
            <a:pPr marL="609600" indent="-609600">
              <a:buClr>
                <a:schemeClr val="tx1"/>
              </a:buClr>
              <a:buFontTx/>
              <a:buAutoNum type="alphaLcParenR"/>
            </a:pPr>
            <a:r>
              <a:rPr lang="en-GB" dirty="0" smtClean="0">
                <a:latin typeface="Optima"/>
              </a:rPr>
              <a:t>prevent the escape of waste</a:t>
            </a:r>
          </a:p>
          <a:p>
            <a:pPr marL="609600" indent="-609600">
              <a:buClr>
                <a:schemeClr val="tx1"/>
              </a:buClr>
              <a:buFontTx/>
              <a:buAutoNum type="alphaLcParenR"/>
            </a:pPr>
            <a:r>
              <a:rPr lang="en-GB" dirty="0" smtClean="0">
                <a:latin typeface="Optima"/>
              </a:rPr>
              <a:t>transfer only to an ‘authorised person’</a:t>
            </a:r>
          </a:p>
          <a:p>
            <a:pPr marL="609600" indent="-609600">
              <a:buClr>
                <a:schemeClr val="tx1"/>
              </a:buClr>
              <a:buFontTx/>
              <a:buAutoNum type="alphaLcParenR"/>
            </a:pPr>
            <a:r>
              <a:rPr lang="en-GB" dirty="0" smtClean="0">
                <a:latin typeface="Optima"/>
              </a:rPr>
              <a:t>to ensure a written description of the waste on transfer (CWTN)</a:t>
            </a:r>
          </a:p>
          <a:p>
            <a:endParaRPr lang="en-GB" dirty="0"/>
          </a:p>
        </p:txBody>
      </p:sp>
      <p:sp>
        <p:nvSpPr>
          <p:cNvPr id="4" name="Slide Number Placeholder 3"/>
          <p:cNvSpPr>
            <a:spLocks noGrp="1"/>
          </p:cNvSpPr>
          <p:nvPr>
            <p:ph type="sldNum" sz="quarter" idx="10"/>
          </p:nvPr>
        </p:nvSpPr>
        <p:spPr/>
        <p:txBody>
          <a:bodyPr/>
          <a:lstStyle/>
          <a:p>
            <a:fld id="{15018B35-E9CE-4B1C-80D1-0913424502D7}" type="slidenum">
              <a:rPr lang="en-GB" smtClean="0"/>
              <a:pPr/>
              <a:t>124</a:t>
            </a:fld>
            <a:endParaRPr lang="en-GB"/>
          </a:p>
        </p:txBody>
      </p:sp>
    </p:spTree>
    <p:extLst>
      <p:ext uri="{BB962C8B-B14F-4D97-AF65-F5344CB8AC3E}">
        <p14:creationId xmlns:p14="http://schemas.microsoft.com/office/powerpoint/2010/main" val="16979823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8819" indent="-288007" eaLnBrk="0" hangingPunct="0">
              <a:defRPr>
                <a:solidFill>
                  <a:schemeClr val="tx1"/>
                </a:solidFill>
                <a:latin typeface="Arial" pitchFamily="34" charset="0"/>
                <a:cs typeface="Arial" pitchFamily="34" charset="0"/>
              </a:defRPr>
            </a:lvl2pPr>
            <a:lvl3pPr marL="1152030" indent="-230406" eaLnBrk="0" hangingPunct="0">
              <a:defRPr>
                <a:solidFill>
                  <a:schemeClr val="tx1"/>
                </a:solidFill>
                <a:latin typeface="Arial" pitchFamily="34" charset="0"/>
                <a:cs typeface="Arial" pitchFamily="34" charset="0"/>
              </a:defRPr>
            </a:lvl3pPr>
            <a:lvl4pPr marL="1612842" indent="-230406" eaLnBrk="0" hangingPunct="0">
              <a:defRPr>
                <a:solidFill>
                  <a:schemeClr val="tx1"/>
                </a:solidFill>
                <a:latin typeface="Arial" pitchFamily="34" charset="0"/>
                <a:cs typeface="Arial" pitchFamily="34" charset="0"/>
              </a:defRPr>
            </a:lvl4pPr>
            <a:lvl5pPr marL="2073653" indent="-230406" eaLnBrk="0" hangingPunct="0">
              <a:defRPr>
                <a:solidFill>
                  <a:schemeClr val="tx1"/>
                </a:solidFill>
                <a:latin typeface="Arial" pitchFamily="34" charset="0"/>
                <a:cs typeface="Arial" pitchFamily="34" charset="0"/>
              </a:defRPr>
            </a:lvl5pPr>
            <a:lvl6pPr marL="2534465" indent="-230406" defTabSz="460812" eaLnBrk="0" fontAlgn="base" hangingPunct="0">
              <a:spcBef>
                <a:spcPct val="0"/>
              </a:spcBef>
              <a:spcAft>
                <a:spcPct val="0"/>
              </a:spcAft>
              <a:defRPr>
                <a:solidFill>
                  <a:schemeClr val="tx1"/>
                </a:solidFill>
                <a:latin typeface="Arial" pitchFamily="34" charset="0"/>
                <a:cs typeface="Arial" pitchFamily="34" charset="0"/>
              </a:defRPr>
            </a:lvl6pPr>
            <a:lvl7pPr marL="2995277" indent="-230406" defTabSz="460812" eaLnBrk="0" fontAlgn="base" hangingPunct="0">
              <a:spcBef>
                <a:spcPct val="0"/>
              </a:spcBef>
              <a:spcAft>
                <a:spcPct val="0"/>
              </a:spcAft>
              <a:defRPr>
                <a:solidFill>
                  <a:schemeClr val="tx1"/>
                </a:solidFill>
                <a:latin typeface="Arial" pitchFamily="34" charset="0"/>
                <a:cs typeface="Arial" pitchFamily="34" charset="0"/>
              </a:defRPr>
            </a:lvl7pPr>
            <a:lvl8pPr marL="3456089" indent="-230406" defTabSz="460812" eaLnBrk="0" fontAlgn="base" hangingPunct="0">
              <a:spcBef>
                <a:spcPct val="0"/>
              </a:spcBef>
              <a:spcAft>
                <a:spcPct val="0"/>
              </a:spcAft>
              <a:defRPr>
                <a:solidFill>
                  <a:schemeClr val="tx1"/>
                </a:solidFill>
                <a:latin typeface="Arial" pitchFamily="34" charset="0"/>
                <a:cs typeface="Arial" pitchFamily="34" charset="0"/>
              </a:defRPr>
            </a:lvl8pPr>
            <a:lvl9pPr marL="3916901" indent="-230406" defTabSz="460812"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9E72DD3-7592-4582-AA11-5C4838D59079}" type="slidenum">
              <a:rPr lang="en-US" altLang="en-US" smtClean="0"/>
              <a:pPr eaLnBrk="1" hangingPunct="1"/>
              <a:t>127</a:t>
            </a:fld>
            <a:endParaRPr lang="en-US" altLang="en-US" smtClean="0"/>
          </a:p>
        </p:txBody>
      </p:sp>
      <p:sp>
        <p:nvSpPr>
          <p:cNvPr id="71683" name="Rectangle 2"/>
          <p:cNvSpPr>
            <a:spLocks noGrp="1" noRot="1" noChangeAspect="1" noChangeArrowheads="1" noTextEdit="1"/>
          </p:cNvSpPr>
          <p:nvPr>
            <p:ph type="sldImg"/>
          </p:nvPr>
        </p:nvSpPr>
        <p:spPr bwMode="auto">
          <a:xfrm>
            <a:off x="-163513" y="836613"/>
            <a:ext cx="7129463" cy="40116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xfrm>
            <a:off x="927104" y="5103161"/>
            <a:ext cx="4945063" cy="4930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buClr>
                <a:schemeClr val="tx1"/>
              </a:buClr>
            </a:pPr>
            <a:r>
              <a:rPr lang="en-US" altLang="en-US" sz="1200" dirty="0" smtClean="0">
                <a:latin typeface="Century Gothic" pitchFamily="34" charset="0"/>
                <a:cs typeface="Century Gothic" pitchFamily="34" charset="0"/>
              </a:rPr>
              <a:t>Can </a:t>
            </a:r>
            <a:r>
              <a:rPr lang="en-US" altLang="en-US" sz="1200" dirty="0">
                <a:latin typeface="Century Gothic" pitchFamily="34" charset="0"/>
                <a:cs typeface="Century Gothic" pitchFamily="34" charset="0"/>
              </a:rPr>
              <a:t>your waste </a:t>
            </a:r>
            <a:r>
              <a:rPr lang="en-US" altLang="en-US" sz="1200" dirty="0" smtClean="0">
                <a:latin typeface="Century Gothic" pitchFamily="34" charset="0"/>
                <a:cs typeface="Century Gothic" pitchFamily="34" charset="0"/>
              </a:rPr>
              <a:t>be </a:t>
            </a:r>
            <a:r>
              <a:rPr lang="en-US" altLang="en-US" sz="1200" dirty="0">
                <a:latin typeface="Century Gothic" pitchFamily="34" charset="0"/>
                <a:cs typeface="Century Gothic" pitchFamily="34" charset="0"/>
              </a:rPr>
              <a:t>managed safely</a:t>
            </a:r>
          </a:p>
          <a:p>
            <a:pPr lvl="1" eaLnBrk="1" hangingPunct="1">
              <a:lnSpc>
                <a:spcPct val="90000"/>
              </a:lnSpc>
              <a:buClr>
                <a:schemeClr val="tx1"/>
              </a:buClr>
            </a:pPr>
            <a:r>
              <a:rPr lang="en-GB" altLang="en-US" sz="1200" dirty="0" smtClean="0">
                <a:latin typeface="Century Gothic" pitchFamily="34" charset="0"/>
                <a:cs typeface="Century Gothic" pitchFamily="34" charset="0"/>
              </a:rPr>
              <a:t>Are you providing an adequate </a:t>
            </a:r>
            <a:r>
              <a:rPr lang="en-GB" altLang="en-US" sz="1200" dirty="0">
                <a:latin typeface="Century Gothic" pitchFamily="34" charset="0"/>
                <a:cs typeface="Century Gothic" pitchFamily="34" charset="0"/>
              </a:rPr>
              <a:t>description of </a:t>
            </a:r>
            <a:r>
              <a:rPr lang="en-GB" altLang="en-US" sz="1200" dirty="0" smtClean="0">
                <a:latin typeface="Century Gothic" pitchFamily="34" charset="0"/>
                <a:cs typeface="Century Gothic" pitchFamily="34" charset="0"/>
              </a:rPr>
              <a:t>waste to the carrier/permitted facility?</a:t>
            </a:r>
            <a:endParaRPr lang="en-US" altLang="en-US" sz="1200" dirty="0">
              <a:latin typeface="Century Gothic" pitchFamily="34" charset="0"/>
              <a:cs typeface="Century Gothic" pitchFamily="34" charset="0"/>
            </a:endParaRPr>
          </a:p>
          <a:p>
            <a:pPr eaLnBrk="1" hangingPunct="1">
              <a:lnSpc>
                <a:spcPct val="90000"/>
              </a:lnSpc>
              <a:buClr>
                <a:schemeClr val="tx1"/>
              </a:buClr>
            </a:pPr>
            <a:r>
              <a:rPr lang="en-US" altLang="en-US" sz="1200" dirty="0" smtClean="0">
                <a:latin typeface="Century Gothic" pitchFamily="34" charset="0"/>
                <a:cs typeface="Century Gothic" pitchFamily="34" charset="0"/>
              </a:rPr>
              <a:t>Ensure </a:t>
            </a:r>
            <a:r>
              <a:rPr lang="en-US" altLang="en-US" sz="1200" dirty="0">
                <a:latin typeface="Century Gothic" pitchFamily="34" charset="0"/>
                <a:cs typeface="Century Gothic" pitchFamily="34" charset="0"/>
              </a:rPr>
              <a:t>waste </a:t>
            </a:r>
            <a:r>
              <a:rPr lang="en-US" altLang="en-US" sz="1200" dirty="0" smtClean="0">
                <a:latin typeface="Century Gothic" pitchFamily="34" charset="0"/>
                <a:cs typeface="Century Gothic" pitchFamily="34" charset="0"/>
              </a:rPr>
              <a:t>is </a:t>
            </a:r>
            <a:r>
              <a:rPr lang="en-US" altLang="en-US" sz="1200" dirty="0">
                <a:latin typeface="Century Gothic" pitchFamily="34" charset="0"/>
                <a:cs typeface="Century Gothic" pitchFamily="34" charset="0"/>
              </a:rPr>
              <a:t>adequately </a:t>
            </a:r>
            <a:r>
              <a:rPr lang="en-US" altLang="en-US" sz="1200" dirty="0" smtClean="0">
                <a:latin typeface="Century Gothic" pitchFamily="34" charset="0"/>
                <a:cs typeface="Century Gothic" pitchFamily="34" charset="0"/>
              </a:rPr>
              <a:t>contained and secured on your</a:t>
            </a:r>
            <a:r>
              <a:rPr lang="en-US" altLang="en-US" sz="1200" baseline="0" dirty="0" smtClean="0">
                <a:latin typeface="Century Gothic" pitchFamily="34" charset="0"/>
                <a:cs typeface="Century Gothic" pitchFamily="34" charset="0"/>
              </a:rPr>
              <a:t> site and on the vehicle when passed to a carrier</a:t>
            </a:r>
            <a:endParaRPr lang="en-US" altLang="en-US" sz="1200" dirty="0">
              <a:latin typeface="Century Gothic" pitchFamily="34" charset="0"/>
              <a:cs typeface="Century Gothic" pitchFamily="34" charset="0"/>
            </a:endParaRPr>
          </a:p>
          <a:p>
            <a:pPr eaLnBrk="1" hangingPunct="1">
              <a:lnSpc>
                <a:spcPct val="90000"/>
              </a:lnSpc>
              <a:buClr>
                <a:schemeClr val="tx1"/>
              </a:buClr>
            </a:pPr>
            <a:r>
              <a:rPr lang="en-US" altLang="en-US" sz="1200" dirty="0" smtClean="0">
                <a:latin typeface="Century Gothic" pitchFamily="34" charset="0"/>
                <a:cs typeface="Century Gothic" pitchFamily="34" charset="0"/>
              </a:rPr>
              <a:t>Have you checked that the carrier is registered</a:t>
            </a:r>
          </a:p>
          <a:p>
            <a:pPr eaLnBrk="1" hangingPunct="1">
              <a:lnSpc>
                <a:spcPct val="90000"/>
              </a:lnSpc>
              <a:buClr>
                <a:schemeClr val="tx1"/>
              </a:buClr>
            </a:pPr>
            <a:r>
              <a:rPr lang="en-US" altLang="en-US" sz="1200" dirty="0" smtClean="0">
                <a:latin typeface="Century Gothic" pitchFamily="34" charset="0"/>
                <a:cs typeface="Century Gothic" pitchFamily="34" charset="0"/>
              </a:rPr>
              <a:t>Where is the waste going and have you undertaken appropriate checks?</a:t>
            </a:r>
          </a:p>
          <a:p>
            <a:pPr lvl="1" eaLnBrk="1" hangingPunct="1">
              <a:lnSpc>
                <a:spcPct val="90000"/>
              </a:lnSpc>
              <a:buClr>
                <a:schemeClr val="tx1"/>
              </a:buClr>
            </a:pPr>
            <a:r>
              <a:rPr lang="en-US" altLang="en-US" sz="1200" dirty="0" smtClean="0">
                <a:latin typeface="Century Gothic" pitchFamily="34" charset="0"/>
                <a:cs typeface="Century Gothic" pitchFamily="34" charset="0"/>
              </a:rPr>
              <a:t>Can the facility accept the waste?</a:t>
            </a:r>
          </a:p>
          <a:p>
            <a:pPr lvl="1" eaLnBrk="1" hangingPunct="1">
              <a:lnSpc>
                <a:spcPct val="90000"/>
              </a:lnSpc>
              <a:buClr>
                <a:schemeClr val="tx1"/>
              </a:buClr>
            </a:pPr>
            <a:r>
              <a:rPr lang="en-US" altLang="en-US" sz="1200" dirty="0" smtClean="0">
                <a:latin typeface="Century Gothic" pitchFamily="34" charset="0"/>
                <a:cs typeface="Century Gothic" pitchFamily="34" charset="0"/>
              </a:rPr>
              <a:t>Are they generally compliant</a:t>
            </a:r>
            <a:r>
              <a:rPr lang="en-US" altLang="en-US" sz="1200" baseline="0" dirty="0" smtClean="0">
                <a:latin typeface="Century Gothic" pitchFamily="34" charset="0"/>
                <a:cs typeface="Century Gothic" pitchFamily="34" charset="0"/>
              </a:rPr>
              <a:t> with their permit?</a:t>
            </a:r>
          </a:p>
          <a:p>
            <a:pPr lvl="1" eaLnBrk="1" hangingPunct="1">
              <a:lnSpc>
                <a:spcPct val="90000"/>
              </a:lnSpc>
              <a:buClr>
                <a:schemeClr val="tx1"/>
              </a:buClr>
            </a:pPr>
            <a:r>
              <a:rPr lang="en-US" altLang="en-US" sz="1200" baseline="0" dirty="0" smtClean="0">
                <a:latin typeface="Century Gothic" pitchFamily="34" charset="0"/>
                <a:cs typeface="Century Gothic" pitchFamily="34" charset="0"/>
              </a:rPr>
              <a:t>Have you checked the waste was received?</a:t>
            </a:r>
          </a:p>
          <a:p>
            <a:pPr eaLnBrk="1" hangingPunct="1">
              <a:lnSpc>
                <a:spcPct val="90000"/>
              </a:lnSpc>
              <a:buClr>
                <a:schemeClr val="tx1"/>
              </a:buClr>
            </a:pPr>
            <a:r>
              <a:rPr lang="en-GB" altLang="en-US" sz="1200" dirty="0" smtClean="0">
                <a:latin typeface="Century Gothic" pitchFamily="34" charset="0"/>
                <a:cs typeface="Century Gothic" pitchFamily="34" charset="0"/>
              </a:rPr>
              <a:t>Keep </a:t>
            </a:r>
            <a:r>
              <a:rPr lang="en-GB" altLang="en-US" sz="1200" dirty="0">
                <a:latin typeface="Century Gothic" pitchFamily="34" charset="0"/>
                <a:cs typeface="Century Gothic" pitchFamily="34" charset="0"/>
              </a:rPr>
              <a:t>appropriate records</a:t>
            </a:r>
          </a:p>
          <a:p>
            <a:pPr eaLnBrk="1" hangingPunct="1">
              <a:lnSpc>
                <a:spcPct val="90000"/>
              </a:lnSpc>
              <a:buClr>
                <a:schemeClr val="tx1"/>
              </a:buClr>
            </a:pPr>
            <a:r>
              <a:rPr lang="en-GB" altLang="en-US" sz="1200" dirty="0">
                <a:latin typeface="Century Gothic" pitchFamily="34" charset="0"/>
                <a:cs typeface="Century Gothic" pitchFamily="34" charset="0"/>
              </a:rPr>
              <a:t>Don’t ’knowingly permit’ others to breach the </a:t>
            </a:r>
            <a:r>
              <a:rPr lang="en-GB" altLang="en-US" sz="1200" dirty="0" smtClean="0">
                <a:latin typeface="Century Gothic" pitchFamily="34" charset="0"/>
                <a:cs typeface="Century Gothic" pitchFamily="34" charset="0"/>
              </a:rPr>
              <a:t>regulations</a:t>
            </a:r>
          </a:p>
          <a:p>
            <a:pPr eaLnBrk="1" hangingPunct="1">
              <a:lnSpc>
                <a:spcPct val="90000"/>
              </a:lnSpc>
              <a:buClr>
                <a:schemeClr val="tx1"/>
              </a:buClr>
            </a:pPr>
            <a:endParaRPr lang="en-GB" altLang="en-US" sz="1200" dirty="0" smtClean="0">
              <a:latin typeface="Century Gothic" pitchFamily="34" charset="0"/>
              <a:cs typeface="Century Gothic" pitchFamily="34" charset="0"/>
            </a:endParaRPr>
          </a:p>
          <a:p>
            <a:pPr marL="457200" indent="-457200" eaLnBrk="1" hangingPunct="1">
              <a:buFont typeface="+mj-lt"/>
              <a:buAutoNum type="arabicPeriod"/>
            </a:pPr>
            <a:r>
              <a:rPr lang="en-GB" sz="1200" dirty="0" smtClean="0"/>
              <a:t>Ensure that any waste you produce is handled and stored safely, without causing harm to the environment and in accordance with the law</a:t>
            </a:r>
          </a:p>
          <a:p>
            <a:pPr marL="457200" indent="-457200" eaLnBrk="1" hangingPunct="1">
              <a:buFont typeface="+mj-lt"/>
              <a:buAutoNum type="arabicPeriod"/>
            </a:pPr>
            <a:r>
              <a:rPr lang="en-GB" sz="1200" dirty="0" smtClean="0"/>
              <a:t>Know the nature of your waste, for example if it is waste from one of your processes you will be best placed to know its properties</a:t>
            </a:r>
          </a:p>
          <a:p>
            <a:pPr marL="457200" indent="-457200" eaLnBrk="1" hangingPunct="1">
              <a:buFont typeface="+mj-lt"/>
              <a:buAutoNum type="arabicPeriod"/>
            </a:pPr>
            <a:r>
              <a:rPr lang="en-GB" sz="1200" dirty="0" smtClean="0"/>
              <a:t>Take care of the waste while you hold it, for example during storage, so it does not escape from your control</a:t>
            </a:r>
          </a:p>
          <a:p>
            <a:pPr marL="457200" indent="-457200" eaLnBrk="1" hangingPunct="1">
              <a:buFont typeface="+mj-lt"/>
              <a:buAutoNum type="arabicPeriod"/>
            </a:pPr>
            <a:r>
              <a:rPr lang="en-GB" sz="1200" dirty="0" smtClean="0"/>
              <a:t>Ensure your waste is transferred to someone who is authorised to receive it, for example, a registered waste carrier or waste manager with the relevant environmental permit</a:t>
            </a:r>
            <a:endParaRPr lang="en-US" sz="1200" dirty="0" smtClean="0"/>
          </a:p>
          <a:p>
            <a:pPr eaLnBrk="1" hangingPunct="1"/>
            <a:endParaRPr lang="en-GB" sz="1200" dirty="0" smtClean="0"/>
          </a:p>
          <a:p>
            <a:pPr eaLnBrk="1" hangingPunct="1">
              <a:lnSpc>
                <a:spcPct val="90000"/>
              </a:lnSpc>
              <a:buClr>
                <a:schemeClr val="tx1"/>
              </a:buClr>
            </a:pPr>
            <a:endParaRPr lang="en-GB" altLang="en-US" sz="1200" dirty="0">
              <a:latin typeface="Century Gothic" pitchFamily="34" charset="0"/>
              <a:cs typeface="Century Gothic" pitchFamily="34" charset="0"/>
            </a:endParaRPr>
          </a:p>
          <a:p>
            <a:pPr eaLnBrk="1" hangingPunct="1">
              <a:spcBef>
                <a:spcPct val="0"/>
              </a:spcBef>
            </a:pPr>
            <a:endParaRPr lang="en-US" altLang="en-US" sz="1200" dirty="0" smtClean="0"/>
          </a:p>
        </p:txBody>
      </p:sp>
    </p:spTree>
    <p:extLst>
      <p:ext uri="{BB962C8B-B14F-4D97-AF65-F5344CB8AC3E}">
        <p14:creationId xmlns:p14="http://schemas.microsoft.com/office/powerpoint/2010/main" val="27306039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4237" cy="33559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018B35-E9CE-4B1C-80D1-0913424502D7}" type="slidenum">
              <a:rPr lang="en-GB" smtClean="0"/>
              <a:pPr/>
              <a:t>128</a:t>
            </a:fld>
            <a:endParaRPr lang="en-GB"/>
          </a:p>
        </p:txBody>
      </p:sp>
    </p:spTree>
    <p:extLst>
      <p:ext uri="{BB962C8B-B14F-4D97-AF65-F5344CB8AC3E}">
        <p14:creationId xmlns:p14="http://schemas.microsoft.com/office/powerpoint/2010/main" val="30790846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4237" cy="33559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018B35-E9CE-4B1C-80D1-0913424502D7}" type="slidenum">
              <a:rPr lang="en-GB" smtClean="0"/>
              <a:pPr/>
              <a:t>132</a:t>
            </a:fld>
            <a:endParaRPr lang="en-GB"/>
          </a:p>
        </p:txBody>
      </p:sp>
    </p:spTree>
    <p:extLst>
      <p:ext uri="{BB962C8B-B14F-4D97-AF65-F5344CB8AC3E}">
        <p14:creationId xmlns:p14="http://schemas.microsoft.com/office/powerpoint/2010/main" val="2399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4237" cy="3355975"/>
          </a:xfrm>
        </p:spPr>
      </p:sp>
      <p:sp>
        <p:nvSpPr>
          <p:cNvPr id="3" name="Notes Placeholder 2"/>
          <p:cNvSpPr>
            <a:spLocks noGrp="1"/>
          </p:cNvSpPr>
          <p:nvPr>
            <p:ph type="body" idx="1"/>
          </p:nvPr>
        </p:nvSpPr>
        <p:spPr/>
        <p:txBody>
          <a:bodyPr/>
          <a:lstStyle/>
          <a:p>
            <a:r>
              <a:rPr lang="en-GB" dirty="0" smtClean="0"/>
              <a:t>Not just hazardous and non-hazardous wastes … some non-hazardous wastes have significant potential hazards or potential for nuisance (dusts / odours </a:t>
            </a:r>
            <a:r>
              <a:rPr lang="en-GB" dirty="0" err="1" smtClean="0"/>
              <a:t>etc</a:t>
            </a:r>
            <a:r>
              <a:rPr lang="en-GB" dirty="0" smtClean="0"/>
              <a:t>)</a:t>
            </a:r>
            <a:endParaRPr lang="en-GB" dirty="0"/>
          </a:p>
        </p:txBody>
      </p:sp>
      <p:sp>
        <p:nvSpPr>
          <p:cNvPr id="4" name="Slide Number Placeholder 3"/>
          <p:cNvSpPr>
            <a:spLocks noGrp="1"/>
          </p:cNvSpPr>
          <p:nvPr>
            <p:ph type="sldNum" sz="quarter" idx="10"/>
          </p:nvPr>
        </p:nvSpPr>
        <p:spPr/>
        <p:txBody>
          <a:bodyPr/>
          <a:lstStyle/>
          <a:p>
            <a:fld id="{15018B35-E9CE-4B1C-80D1-0913424502D7}" type="slidenum">
              <a:rPr lang="en-GB" smtClean="0"/>
              <a:pPr/>
              <a:t>16</a:t>
            </a:fld>
            <a:endParaRPr lang="en-GB"/>
          </a:p>
        </p:txBody>
      </p:sp>
    </p:spTree>
    <p:extLst>
      <p:ext uri="{BB962C8B-B14F-4D97-AF65-F5344CB8AC3E}">
        <p14:creationId xmlns:p14="http://schemas.microsoft.com/office/powerpoint/2010/main" val="1621159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C1E98A73-B559-4F51-9EEB-D55001B3AD5F}" type="slidenum">
              <a:rPr lang="en-US" altLang="en-US" smtClean="0"/>
              <a:pPr eaLnBrk="1" hangingPunct="1"/>
              <a:t>19</a:t>
            </a:fld>
            <a:endParaRPr lang="en-US" altLang="en-US" smtClean="0"/>
          </a:p>
        </p:txBody>
      </p:sp>
      <p:sp>
        <p:nvSpPr>
          <p:cNvPr id="51203" name="Rectangle 2"/>
          <p:cNvSpPr>
            <a:spLocks noGrp="1" noRot="1" noChangeAspect="1" noChangeArrowheads="1" noTextEdit="1"/>
          </p:cNvSpPr>
          <p:nvPr>
            <p:ph type="sldImg"/>
          </p:nvPr>
        </p:nvSpPr>
        <p:spPr bwMode="auto">
          <a:xfrm>
            <a:off x="423863" y="1243013"/>
            <a:ext cx="5964237" cy="3355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z="1200" dirty="0" smtClean="0">
                <a:latin typeface="Avenir LT 45 Book"/>
              </a:rPr>
              <a:t>Ensure code of practice is explained – show latest version, explain that duty of care has been reviewed (2011) and the COP has also been recently consulted upon.</a:t>
            </a:r>
          </a:p>
          <a:p>
            <a:pPr eaLnBrk="1" hangingPunct="1">
              <a:spcBef>
                <a:spcPct val="0"/>
              </a:spcBef>
            </a:pPr>
            <a:endParaRPr lang="en-US" altLang="en-US" sz="1200" dirty="0" smtClean="0"/>
          </a:p>
          <a:p>
            <a:pPr eaLnBrk="1" hangingPunct="1">
              <a:spcBef>
                <a:spcPct val="0"/>
              </a:spcBef>
            </a:pPr>
            <a:r>
              <a:rPr lang="en-US" altLang="en-US" sz="1200" dirty="0" smtClean="0"/>
              <a:t>http://www.defra.gov.uk/environment/waste/legislation/pdf/waste_man_duty_code.pdf</a:t>
            </a:r>
          </a:p>
          <a:p>
            <a:pPr eaLnBrk="1" hangingPunct="1">
              <a:spcBef>
                <a:spcPct val="0"/>
              </a:spcBef>
            </a:pPr>
            <a:endParaRPr lang="en-US" altLang="en-US" sz="1200" dirty="0" smtClean="0"/>
          </a:p>
          <a:p>
            <a:pPr eaLnBrk="1" hangingPunct="1"/>
            <a:r>
              <a:rPr lang="en-GB" sz="1200" dirty="0" smtClean="0"/>
              <a:t>New code of practice (to be) issued in 2016?</a:t>
            </a:r>
          </a:p>
          <a:p>
            <a:pPr lvl="1" eaLnBrk="1" hangingPunct="1"/>
            <a:r>
              <a:rPr lang="en-GB" sz="1200" dirty="0" smtClean="0"/>
              <a:t>Consultation</a:t>
            </a:r>
          </a:p>
          <a:p>
            <a:pPr lvl="1" eaLnBrk="1" hangingPunct="1"/>
            <a:r>
              <a:rPr lang="en-GB" sz="1200" dirty="0" smtClean="0"/>
              <a:t>Updated</a:t>
            </a:r>
          </a:p>
          <a:p>
            <a:pPr lvl="1" eaLnBrk="1" hangingPunct="1"/>
            <a:r>
              <a:rPr lang="en-GB" sz="1200" dirty="0" smtClean="0"/>
              <a:t>No fundamental changes</a:t>
            </a:r>
          </a:p>
          <a:p>
            <a:pPr lvl="2" eaLnBrk="1" hangingPunct="1"/>
            <a:r>
              <a:rPr lang="en-GB" sz="1200" dirty="0" smtClean="0"/>
              <a:t>focus on waste producer</a:t>
            </a:r>
          </a:p>
          <a:p>
            <a:pPr lvl="1" eaLnBrk="1" hangingPunct="1"/>
            <a:r>
              <a:rPr lang="en-GB" sz="1200" dirty="0" smtClean="0"/>
              <a:t>Includes Carriers and Brokers</a:t>
            </a:r>
          </a:p>
          <a:p>
            <a:pPr lvl="1" eaLnBrk="1" hangingPunct="1"/>
            <a:r>
              <a:rPr lang="en-GB" sz="1200" dirty="0" smtClean="0"/>
              <a:t>Links to new WFD issues</a:t>
            </a:r>
          </a:p>
          <a:p>
            <a:pPr lvl="1" eaLnBrk="1" hangingPunct="1"/>
            <a:r>
              <a:rPr lang="en-GB" sz="1200" dirty="0" smtClean="0"/>
              <a:t>Best practice</a:t>
            </a:r>
          </a:p>
          <a:p>
            <a:pPr lvl="1" eaLnBrk="1" hangingPunct="1"/>
            <a:endParaRPr lang="en-GB" sz="2400" dirty="0" smtClean="0"/>
          </a:p>
          <a:p>
            <a:pPr lvl="1" eaLnBrk="1" hangingPunct="1"/>
            <a:r>
              <a:rPr lang="en-GB" sz="2400" dirty="0" smtClean="0"/>
              <a:t>Consider further later in course</a:t>
            </a:r>
          </a:p>
          <a:p>
            <a:pPr eaLnBrk="1" hangingPunct="1">
              <a:spcBef>
                <a:spcPct val="0"/>
              </a:spcBef>
            </a:pPr>
            <a:endParaRPr lang="en-US" altLang="en-US" dirty="0" smtClean="0"/>
          </a:p>
          <a:p>
            <a:pPr eaLnBrk="1" hangingPunct="1">
              <a:spcBef>
                <a:spcPct val="0"/>
              </a:spcBef>
            </a:pPr>
            <a:r>
              <a:rPr lang="en-GB" altLang="en-US" dirty="0" smtClean="0"/>
              <a:t>Provide a copy of the consultation version </a:t>
            </a:r>
            <a:r>
              <a:rPr lang="en-GB" altLang="en-US" dirty="0" err="1" smtClean="0"/>
              <a:t>CoP</a:t>
            </a:r>
            <a:r>
              <a:rPr lang="en-GB" altLang="en-US" dirty="0" smtClean="0"/>
              <a:t> and briefly discuss/refer to as proceeding through</a:t>
            </a:r>
            <a:r>
              <a:rPr lang="en-GB" altLang="en-US" baseline="0" dirty="0" smtClean="0"/>
              <a:t> this section</a:t>
            </a:r>
            <a:r>
              <a:rPr lang="en-GB" altLang="en-US" dirty="0" smtClean="0"/>
              <a:t>.</a:t>
            </a:r>
          </a:p>
          <a:p>
            <a:pPr eaLnBrk="1" hangingPunct="1">
              <a:spcBef>
                <a:spcPct val="0"/>
              </a:spcBef>
            </a:pPr>
            <a:endParaRPr lang="en-US" altLang="en-US" dirty="0" smtClean="0"/>
          </a:p>
          <a:p>
            <a:pPr eaLnBrk="1" hangingPunct="1">
              <a:spcBef>
                <a:spcPct val="0"/>
              </a:spcBef>
            </a:pPr>
            <a:endParaRPr lang="en-US" altLang="en-US" dirty="0" smtClean="0"/>
          </a:p>
        </p:txBody>
      </p:sp>
    </p:spTree>
    <p:extLst>
      <p:ext uri="{BB962C8B-B14F-4D97-AF65-F5344CB8AC3E}">
        <p14:creationId xmlns:p14="http://schemas.microsoft.com/office/powerpoint/2010/main" val="2818171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4237" cy="33559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0167278F-1824-48BA-B56A-B383B03AC22E}" type="slidenum">
              <a:rPr lang="en-GB" smtClean="0"/>
              <a:pPr/>
              <a:t>20</a:t>
            </a:fld>
            <a:endParaRPr lang="en-GB"/>
          </a:p>
        </p:txBody>
      </p:sp>
    </p:spTree>
    <p:extLst>
      <p:ext uri="{BB962C8B-B14F-4D97-AF65-F5344CB8AC3E}">
        <p14:creationId xmlns:p14="http://schemas.microsoft.com/office/powerpoint/2010/main" val="11256660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24ABB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5" name="Picture 11" descr="CIWM-LOGO_White-Potrait.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919136" y="501652"/>
            <a:ext cx="235373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CIWM-ICON-WAVE_CROPPED-White.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6307138"/>
            <a:ext cx="121920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6770688"/>
            <a:ext cx="12192000" cy="87312"/>
          </a:xfrm>
          <a:prstGeom prst="rect">
            <a:avLst/>
          </a:prstGeom>
          <a:solidFill>
            <a:srgbClr val="86B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dirty="0"/>
          </a:p>
        </p:txBody>
      </p:sp>
      <p:sp>
        <p:nvSpPr>
          <p:cNvPr id="2" name="Title 1"/>
          <p:cNvSpPr>
            <a:spLocks noGrp="1"/>
          </p:cNvSpPr>
          <p:nvPr>
            <p:ph type="ctrTitle"/>
          </p:nvPr>
        </p:nvSpPr>
        <p:spPr>
          <a:xfrm>
            <a:off x="914400" y="2761745"/>
            <a:ext cx="10363200" cy="1004046"/>
          </a:xfrm>
        </p:spPr>
        <p:txBody>
          <a:bodyPr/>
          <a:lstStyle>
            <a:lvl1pPr algn="ctr">
              <a:defRPr sz="4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4464169"/>
            <a:ext cx="8534400" cy="1197050"/>
          </a:xfrm>
        </p:spPr>
        <p:txBody>
          <a:bodyPr>
            <a:normAutofit/>
          </a:bodyPr>
          <a:lstStyle>
            <a:lvl1pPr marL="0" indent="0" algn="ctr">
              <a:buNone/>
              <a:defRPr sz="3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Date Placeholder 3"/>
          <p:cNvSpPr>
            <a:spLocks noGrp="1"/>
          </p:cNvSpPr>
          <p:nvPr>
            <p:ph type="dt" sz="half" idx="10"/>
          </p:nvPr>
        </p:nvSpPr>
        <p:spPr/>
        <p:txBody>
          <a:bodyPr/>
          <a:lstStyle>
            <a:lvl1pPr>
              <a:defRPr>
                <a:solidFill>
                  <a:srgbClr val="FFFFFF"/>
                </a:solidFill>
                <a:latin typeface="Century Gothic" panose="020B0502020202020204" pitchFamily="34" charset="0"/>
              </a:defRPr>
            </a:lvl1pPr>
          </a:lstStyle>
          <a:p>
            <a:fld id="{A35FBFBC-057A-4940-911C-214616459370}" type="datetimeFigureOut">
              <a:rPr lang="en-GB" smtClean="0"/>
              <a:pPr/>
              <a:t>01/03/2017</a:t>
            </a:fld>
            <a:endParaRPr lang="en-GB"/>
          </a:p>
        </p:txBody>
      </p:sp>
      <p:sp>
        <p:nvSpPr>
          <p:cNvPr id="9" name="Footer Placeholder 4"/>
          <p:cNvSpPr>
            <a:spLocks noGrp="1"/>
          </p:cNvSpPr>
          <p:nvPr>
            <p:ph type="ftr" sz="quarter" idx="11"/>
          </p:nvPr>
        </p:nvSpPr>
        <p:spPr/>
        <p:txBody>
          <a:bodyPr/>
          <a:lstStyle>
            <a:lvl1pPr>
              <a:defRPr>
                <a:solidFill>
                  <a:srgbClr val="FFFFFF"/>
                </a:solidFill>
                <a:latin typeface="Century Gothic"/>
                <a:cs typeface="Century Gothic"/>
              </a:defRPr>
            </a:lvl1pPr>
          </a:lstStyle>
          <a:p>
            <a:endParaRPr lang="en-GB"/>
          </a:p>
        </p:txBody>
      </p:sp>
      <p:sp>
        <p:nvSpPr>
          <p:cNvPr id="10" name="Slide Number Placeholder 5"/>
          <p:cNvSpPr>
            <a:spLocks noGrp="1"/>
          </p:cNvSpPr>
          <p:nvPr>
            <p:ph type="sldNum" sz="quarter" idx="12"/>
          </p:nvPr>
        </p:nvSpPr>
        <p:spPr>
          <a:xfrm>
            <a:off x="11277600" y="6173797"/>
            <a:ext cx="696384" cy="365125"/>
          </a:xfrm>
        </p:spPr>
        <p:txBody>
          <a:bodyPr/>
          <a:lstStyle>
            <a:lvl1pPr>
              <a:defRPr>
                <a:solidFill>
                  <a:srgbClr val="FFFFFF"/>
                </a:solidFill>
                <a:latin typeface="Century Gothic" panose="020B0502020202020204" pitchFamily="34" charset="0"/>
              </a:defRPr>
            </a:lvl1pPr>
          </a:lstStyle>
          <a:p>
            <a:fld id="{32EE7767-7CC3-4F0F-84B4-6FDB26E37D54}" type="slidenum">
              <a:rPr lang="en-GB" smtClean="0"/>
              <a:pPr/>
              <a:t>‹#›</a:t>
            </a:fld>
            <a:endParaRPr lang="en-GB"/>
          </a:p>
        </p:txBody>
      </p:sp>
    </p:spTree>
    <p:extLst>
      <p:ext uri="{BB962C8B-B14F-4D97-AF65-F5344CB8AC3E}">
        <p14:creationId xmlns:p14="http://schemas.microsoft.com/office/powerpoint/2010/main" val="3765337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24ABB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5" name="Picture 12" descr="CIWM-ICON-WAVE_CROPPED-White.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6307138"/>
            <a:ext cx="121920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6770688"/>
            <a:ext cx="12192000" cy="87312"/>
          </a:xfrm>
          <a:prstGeom prst="rect">
            <a:avLst/>
          </a:prstGeom>
          <a:solidFill>
            <a:srgbClr val="86B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dirty="0"/>
          </a:p>
        </p:txBody>
      </p:sp>
      <p:sp>
        <p:nvSpPr>
          <p:cNvPr id="3" name="Subtitle 2"/>
          <p:cNvSpPr>
            <a:spLocks noGrp="1"/>
          </p:cNvSpPr>
          <p:nvPr>
            <p:ph type="subTitle" idx="1"/>
          </p:nvPr>
        </p:nvSpPr>
        <p:spPr>
          <a:xfrm>
            <a:off x="1828800" y="2754086"/>
            <a:ext cx="8534400" cy="1197050"/>
          </a:xfrm>
        </p:spPr>
        <p:txBody>
          <a:bodyPr>
            <a:normAutofit/>
          </a:bodyPr>
          <a:lstStyle>
            <a:lvl1pPr marL="0" indent="0" algn="ctr">
              <a:buNone/>
              <a:defRPr sz="3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3"/>
          <p:cNvSpPr>
            <a:spLocks noGrp="1"/>
          </p:cNvSpPr>
          <p:nvPr>
            <p:ph type="dt" sz="half" idx="10"/>
          </p:nvPr>
        </p:nvSpPr>
        <p:spPr/>
        <p:txBody>
          <a:bodyPr/>
          <a:lstStyle>
            <a:lvl1pPr>
              <a:defRPr>
                <a:solidFill>
                  <a:srgbClr val="FFFFFF"/>
                </a:solidFill>
                <a:latin typeface="Century Gothic" panose="020B0502020202020204" pitchFamily="34" charset="0"/>
              </a:defRPr>
            </a:lvl1pPr>
          </a:lstStyle>
          <a:p>
            <a:fld id="{A35FBFBC-057A-4940-911C-214616459370}" type="datetimeFigureOut">
              <a:rPr lang="en-GB" smtClean="0"/>
              <a:pPr/>
              <a:t>01/03/2017</a:t>
            </a:fld>
            <a:endParaRPr lang="en-GB"/>
          </a:p>
        </p:txBody>
      </p:sp>
      <p:sp>
        <p:nvSpPr>
          <p:cNvPr id="8" name="Footer Placeholder 4"/>
          <p:cNvSpPr>
            <a:spLocks noGrp="1"/>
          </p:cNvSpPr>
          <p:nvPr>
            <p:ph type="ftr" sz="quarter" idx="11"/>
          </p:nvPr>
        </p:nvSpPr>
        <p:spPr/>
        <p:txBody>
          <a:bodyPr/>
          <a:lstStyle>
            <a:lvl1pPr>
              <a:defRPr>
                <a:solidFill>
                  <a:srgbClr val="FFFFFF"/>
                </a:solidFill>
                <a:latin typeface="Century Gothic"/>
                <a:cs typeface="Century Gothic"/>
              </a:defRPr>
            </a:lvl1pPr>
          </a:lstStyle>
          <a:p>
            <a:endParaRPr lang="en-GB"/>
          </a:p>
        </p:txBody>
      </p:sp>
      <p:sp>
        <p:nvSpPr>
          <p:cNvPr id="9" name="Slide Number Placeholder 5"/>
          <p:cNvSpPr>
            <a:spLocks noGrp="1"/>
          </p:cNvSpPr>
          <p:nvPr>
            <p:ph type="sldNum" sz="quarter" idx="12"/>
          </p:nvPr>
        </p:nvSpPr>
        <p:spPr>
          <a:xfrm>
            <a:off x="11277600" y="6173797"/>
            <a:ext cx="696384" cy="365125"/>
          </a:xfrm>
        </p:spPr>
        <p:txBody>
          <a:bodyPr/>
          <a:lstStyle>
            <a:lvl1pPr>
              <a:defRPr>
                <a:solidFill>
                  <a:srgbClr val="FFFFFF"/>
                </a:solidFill>
                <a:latin typeface="Century Gothic" panose="020B0502020202020204" pitchFamily="34" charset="0"/>
              </a:defRPr>
            </a:lvl1pPr>
          </a:lstStyle>
          <a:p>
            <a:fld id="{32EE7767-7CC3-4F0F-84B4-6FDB26E37D54}" type="slidenum">
              <a:rPr lang="en-GB" smtClean="0"/>
              <a:pPr/>
              <a:t>‹#›</a:t>
            </a:fld>
            <a:endParaRPr lang="en-GB"/>
          </a:p>
        </p:txBody>
      </p:sp>
    </p:spTree>
    <p:extLst>
      <p:ext uri="{BB962C8B-B14F-4D97-AF65-F5344CB8AC3E}">
        <p14:creationId xmlns:p14="http://schemas.microsoft.com/office/powerpoint/2010/main" val="2592829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12192000" cy="6858000"/>
          </a:xfrm>
          <a:prstGeom prst="rect">
            <a:avLst/>
          </a:prstGeom>
          <a:solidFill>
            <a:schemeClr val="bg1"/>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r>
              <a:rPr lang="en-GB" sz="1800" dirty="0">
                <a:solidFill>
                  <a:schemeClr val="tx1">
                    <a:lumMod val="50000"/>
                    <a:lumOff val="50000"/>
                  </a:schemeClr>
                </a:solidFill>
                <a:latin typeface="Century Gothic" pitchFamily="34" charset="0"/>
                <a:ea typeface="+mn-ea"/>
              </a:rPr>
              <a:t>Insert full screen image here</a:t>
            </a:r>
          </a:p>
        </p:txBody>
      </p:sp>
      <p:sp>
        <p:nvSpPr>
          <p:cNvPr id="3" name="Rectangle 2"/>
          <p:cNvSpPr>
            <a:spLocks noChangeArrowheads="1"/>
          </p:cNvSpPr>
          <p:nvPr/>
        </p:nvSpPr>
        <p:spPr bwMode="auto">
          <a:xfrm>
            <a:off x="9290051" y="1470025"/>
            <a:ext cx="2901949" cy="1208088"/>
          </a:xfrm>
          <a:prstGeom prst="rect">
            <a:avLst/>
          </a:prstGeom>
          <a:solidFill>
            <a:srgbClr val="24ABB5"/>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GB" sz="1800">
              <a:solidFill>
                <a:schemeClr val="lt1"/>
              </a:solidFill>
              <a:latin typeface="+mn-lt"/>
              <a:ea typeface="+mn-ea"/>
            </a:endParaRPr>
          </a:p>
        </p:txBody>
      </p:sp>
      <p:sp>
        <p:nvSpPr>
          <p:cNvPr id="4" name="TextBox 3"/>
          <p:cNvSpPr txBox="1">
            <a:spLocks noChangeArrowheads="1"/>
          </p:cNvSpPr>
          <p:nvPr/>
        </p:nvSpPr>
        <p:spPr bwMode="auto">
          <a:xfrm>
            <a:off x="9535584" y="1654178"/>
            <a:ext cx="2656416"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en-GB" sz="1200" smtClean="0">
                <a:solidFill>
                  <a:schemeClr val="bg1"/>
                </a:solidFill>
                <a:latin typeface="Century Gothic" charset="0"/>
              </a:rPr>
              <a:t>Insert text here</a:t>
            </a:r>
          </a:p>
        </p:txBody>
      </p:sp>
      <p:sp>
        <p:nvSpPr>
          <p:cNvPr id="5" name="Date Placeholder 2"/>
          <p:cNvSpPr>
            <a:spLocks noGrp="1"/>
          </p:cNvSpPr>
          <p:nvPr>
            <p:ph type="dt" sz="half" idx="10"/>
          </p:nvPr>
        </p:nvSpPr>
        <p:spPr/>
        <p:txBody>
          <a:bodyPr/>
          <a:lstStyle>
            <a:lvl1pPr>
              <a:defRPr/>
            </a:lvl1pPr>
          </a:lstStyle>
          <a:p>
            <a:fld id="{A35FBFBC-057A-4940-911C-214616459370}" type="datetimeFigureOut">
              <a:rPr lang="en-GB" smtClean="0"/>
              <a:pPr/>
              <a:t>01/03/2017</a:t>
            </a:fld>
            <a:endParaRPr lang="en-GB"/>
          </a:p>
        </p:txBody>
      </p:sp>
      <p:sp>
        <p:nvSpPr>
          <p:cNvPr id="6" name="Footer Placeholder 3"/>
          <p:cNvSpPr>
            <a:spLocks noGrp="1"/>
          </p:cNvSpPr>
          <p:nvPr>
            <p:ph type="ftr" sz="quarter" idx="11"/>
          </p:nvPr>
        </p:nvSpPr>
        <p:spPr/>
        <p:txBody>
          <a:bodyPr/>
          <a:lstStyle>
            <a:lvl1pPr>
              <a:defRPr/>
            </a:lvl1pPr>
          </a:lstStyle>
          <a:p>
            <a:endParaRPr lang="en-GB"/>
          </a:p>
        </p:txBody>
      </p:sp>
    </p:spTree>
    <p:extLst>
      <p:ext uri="{BB962C8B-B14F-4D97-AF65-F5344CB8AC3E}">
        <p14:creationId xmlns:p14="http://schemas.microsoft.com/office/powerpoint/2010/main" val="3649288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35FBFBC-057A-4940-911C-214616459370}" type="datetimeFigureOut">
              <a:rPr lang="en-GB" smtClean="0"/>
              <a:pPr/>
              <a:t>01/03/2017</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32EE7767-7CC3-4F0F-84B4-6FDB26E37D54}" type="slidenum">
              <a:rPr lang="en-GB" smtClean="0"/>
              <a:pPr/>
              <a:t>‹#›</a:t>
            </a:fld>
            <a:endParaRPr lang="en-GB"/>
          </a:p>
        </p:txBody>
      </p:sp>
    </p:spTree>
    <p:extLst>
      <p:ext uri="{BB962C8B-B14F-4D97-AF65-F5344CB8AC3E}">
        <p14:creationId xmlns:p14="http://schemas.microsoft.com/office/powerpoint/2010/main" val="3492376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35FBFBC-057A-4940-911C-214616459370}" type="datetimeFigureOut">
              <a:rPr lang="en-GB" smtClean="0"/>
              <a:pPr/>
              <a:t>01/03/2017</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32EE7767-7CC3-4F0F-84B4-6FDB26E37D54}" type="slidenum">
              <a:rPr lang="en-GB" smtClean="0"/>
              <a:pPr/>
              <a:t>‹#›</a:t>
            </a:fld>
            <a:endParaRPr lang="en-GB"/>
          </a:p>
        </p:txBody>
      </p:sp>
    </p:spTree>
    <p:extLst>
      <p:ext uri="{BB962C8B-B14F-4D97-AF65-F5344CB8AC3E}">
        <p14:creationId xmlns:p14="http://schemas.microsoft.com/office/powerpoint/2010/main" val="795347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760805"/>
            <a:ext cx="5384800" cy="436535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760805"/>
            <a:ext cx="5384800" cy="436535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fld id="{A35FBFBC-057A-4940-911C-214616459370}" type="datetimeFigureOut">
              <a:rPr lang="en-GB" smtClean="0"/>
              <a:pPr/>
              <a:t>01/03/2017</a:t>
            </a:fld>
            <a:endParaRPr lang="en-GB"/>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32EE7767-7CC3-4F0F-84B4-6FDB26E37D54}" type="slidenum">
              <a:rPr lang="en-GB" smtClean="0"/>
              <a:pPr/>
              <a:t>‹#›</a:t>
            </a:fld>
            <a:endParaRPr lang="en-GB"/>
          </a:p>
        </p:txBody>
      </p:sp>
    </p:spTree>
    <p:extLst>
      <p:ext uri="{BB962C8B-B14F-4D97-AF65-F5344CB8AC3E}">
        <p14:creationId xmlns:p14="http://schemas.microsoft.com/office/powerpoint/2010/main" val="2105175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746794"/>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578666"/>
            <a:ext cx="5386917" cy="35474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73" y="1746794"/>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578665"/>
            <a:ext cx="5389033" cy="35474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fld id="{A35FBFBC-057A-4940-911C-214616459370}" type="datetimeFigureOut">
              <a:rPr lang="en-GB" smtClean="0"/>
              <a:pPr/>
              <a:t>01/03/2017</a:t>
            </a:fld>
            <a:endParaRPr lang="en-GB"/>
          </a:p>
        </p:txBody>
      </p:sp>
      <p:sp>
        <p:nvSpPr>
          <p:cNvPr id="8" name="Footer Placeholder 4"/>
          <p:cNvSpPr>
            <a:spLocks noGrp="1"/>
          </p:cNvSpPr>
          <p:nvPr>
            <p:ph type="ftr" sz="quarter" idx="11"/>
          </p:nvPr>
        </p:nvSpPr>
        <p:spPr/>
        <p:txBody>
          <a:bodyPr/>
          <a:lstStyle>
            <a:lvl1pPr>
              <a:defRPr/>
            </a:lvl1pPr>
          </a:lstStyle>
          <a:p>
            <a:endParaRPr lang="en-GB"/>
          </a:p>
        </p:txBody>
      </p:sp>
      <p:sp>
        <p:nvSpPr>
          <p:cNvPr id="9" name="Slide Number Placeholder 5"/>
          <p:cNvSpPr>
            <a:spLocks noGrp="1"/>
          </p:cNvSpPr>
          <p:nvPr>
            <p:ph type="sldNum" sz="quarter" idx="12"/>
          </p:nvPr>
        </p:nvSpPr>
        <p:spPr/>
        <p:txBody>
          <a:bodyPr/>
          <a:lstStyle>
            <a:lvl1pPr>
              <a:defRPr/>
            </a:lvl1pPr>
          </a:lstStyle>
          <a:p>
            <a:fld id="{32EE7767-7CC3-4F0F-84B4-6FDB26E37D54}" type="slidenum">
              <a:rPr lang="en-GB" smtClean="0"/>
              <a:pPr/>
              <a:t>‹#›</a:t>
            </a:fld>
            <a:endParaRPr lang="en-GB"/>
          </a:p>
        </p:txBody>
      </p:sp>
    </p:spTree>
    <p:extLst>
      <p:ext uri="{BB962C8B-B14F-4D97-AF65-F5344CB8AC3E}">
        <p14:creationId xmlns:p14="http://schemas.microsoft.com/office/powerpoint/2010/main" val="2073815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35FBFBC-057A-4940-911C-214616459370}" type="datetimeFigureOut">
              <a:rPr lang="en-GB" smtClean="0"/>
              <a:pPr/>
              <a:t>01/03/2017</a:t>
            </a:fld>
            <a:endParaRPr lang="en-GB"/>
          </a:p>
        </p:txBody>
      </p:sp>
      <p:sp>
        <p:nvSpPr>
          <p:cNvPr id="4" name="Footer Placeholder 4"/>
          <p:cNvSpPr>
            <a:spLocks noGrp="1"/>
          </p:cNvSpPr>
          <p:nvPr>
            <p:ph type="ftr" sz="quarter" idx="11"/>
          </p:nvPr>
        </p:nvSpPr>
        <p:spPr/>
        <p:txBody>
          <a:bodyPr/>
          <a:lstStyle>
            <a:lvl1pPr>
              <a:defRPr/>
            </a:lvl1pPr>
          </a:lstStyle>
          <a:p>
            <a:endParaRPr lang="en-GB"/>
          </a:p>
        </p:txBody>
      </p:sp>
      <p:sp>
        <p:nvSpPr>
          <p:cNvPr id="5" name="Slide Number Placeholder 5"/>
          <p:cNvSpPr>
            <a:spLocks noGrp="1"/>
          </p:cNvSpPr>
          <p:nvPr>
            <p:ph type="sldNum" sz="quarter" idx="12"/>
          </p:nvPr>
        </p:nvSpPr>
        <p:spPr/>
        <p:txBody>
          <a:bodyPr/>
          <a:lstStyle>
            <a:lvl1pPr>
              <a:defRPr/>
            </a:lvl1pPr>
          </a:lstStyle>
          <a:p>
            <a:fld id="{32EE7767-7CC3-4F0F-84B4-6FDB26E37D54}" type="slidenum">
              <a:rPr lang="en-GB" smtClean="0"/>
              <a:pPr/>
              <a:t>‹#›</a:t>
            </a:fld>
            <a:endParaRPr lang="en-GB"/>
          </a:p>
        </p:txBody>
      </p:sp>
    </p:spTree>
    <p:extLst>
      <p:ext uri="{BB962C8B-B14F-4D97-AF65-F5344CB8AC3E}">
        <p14:creationId xmlns:p14="http://schemas.microsoft.com/office/powerpoint/2010/main" val="5944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35FBFBC-057A-4940-911C-214616459370}" type="datetimeFigureOut">
              <a:rPr lang="en-GB" smtClean="0"/>
              <a:pPr/>
              <a:t>01/03/2017</a:t>
            </a:fld>
            <a:endParaRPr lang="en-GB"/>
          </a:p>
        </p:txBody>
      </p:sp>
      <p:sp>
        <p:nvSpPr>
          <p:cNvPr id="3" name="Footer Placeholder 4"/>
          <p:cNvSpPr>
            <a:spLocks noGrp="1"/>
          </p:cNvSpPr>
          <p:nvPr>
            <p:ph type="ftr" sz="quarter" idx="11"/>
          </p:nvPr>
        </p:nvSpPr>
        <p:spPr/>
        <p:txBody>
          <a:bodyPr/>
          <a:lstStyle>
            <a:lvl1pPr>
              <a:defRPr/>
            </a:lvl1pPr>
          </a:lstStyle>
          <a:p>
            <a:endParaRPr lang="en-GB"/>
          </a:p>
        </p:txBody>
      </p:sp>
      <p:sp>
        <p:nvSpPr>
          <p:cNvPr id="4" name="Slide Number Placeholder 5"/>
          <p:cNvSpPr>
            <a:spLocks noGrp="1"/>
          </p:cNvSpPr>
          <p:nvPr>
            <p:ph type="sldNum" sz="quarter" idx="12"/>
          </p:nvPr>
        </p:nvSpPr>
        <p:spPr/>
        <p:txBody>
          <a:bodyPr/>
          <a:lstStyle>
            <a:lvl1pPr>
              <a:defRPr/>
            </a:lvl1pPr>
          </a:lstStyle>
          <a:p>
            <a:fld id="{32EE7767-7CC3-4F0F-84B4-6FDB26E37D54}" type="slidenum">
              <a:rPr lang="en-GB" smtClean="0"/>
              <a:pPr/>
              <a:t>‹#›</a:t>
            </a:fld>
            <a:endParaRPr lang="en-GB"/>
          </a:p>
        </p:txBody>
      </p:sp>
    </p:spTree>
    <p:extLst>
      <p:ext uri="{BB962C8B-B14F-4D97-AF65-F5344CB8AC3E}">
        <p14:creationId xmlns:p14="http://schemas.microsoft.com/office/powerpoint/2010/main" val="3832405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1818537"/>
            <a:ext cx="4011084"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766733" y="1818537"/>
            <a:ext cx="6815667" cy="43076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3" y="3184845"/>
            <a:ext cx="4011084" cy="29413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A35FBFBC-057A-4940-911C-214616459370}" type="datetimeFigureOut">
              <a:rPr lang="en-GB" smtClean="0"/>
              <a:pPr/>
              <a:t>01/03/2017</a:t>
            </a:fld>
            <a:endParaRPr lang="en-GB"/>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32EE7767-7CC3-4F0F-84B4-6FDB26E37D54}" type="slidenum">
              <a:rPr lang="en-GB" smtClean="0"/>
              <a:pPr/>
              <a:t>‹#›</a:t>
            </a:fld>
            <a:endParaRPr lang="en-GB"/>
          </a:p>
        </p:txBody>
      </p:sp>
    </p:spTree>
    <p:extLst>
      <p:ext uri="{BB962C8B-B14F-4D97-AF65-F5344CB8AC3E}">
        <p14:creationId xmlns:p14="http://schemas.microsoft.com/office/powerpoint/2010/main" val="1153913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1780049"/>
            <a:ext cx="7315200" cy="294752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A35FBFBC-057A-4940-911C-214616459370}" type="datetimeFigureOut">
              <a:rPr lang="en-GB" smtClean="0"/>
              <a:pPr/>
              <a:t>01/03/2017</a:t>
            </a:fld>
            <a:endParaRPr lang="en-GB"/>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32EE7767-7CC3-4F0F-84B4-6FDB26E37D54}" type="slidenum">
              <a:rPr lang="en-GB" smtClean="0"/>
              <a:pPr/>
              <a:t>‹#›</a:t>
            </a:fld>
            <a:endParaRPr lang="en-GB"/>
          </a:p>
        </p:txBody>
      </p:sp>
    </p:spTree>
    <p:extLst>
      <p:ext uri="{BB962C8B-B14F-4D97-AF65-F5344CB8AC3E}">
        <p14:creationId xmlns:p14="http://schemas.microsoft.com/office/powerpoint/2010/main" val="2087303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6770688"/>
            <a:ext cx="12192000" cy="87312"/>
          </a:xfrm>
          <a:prstGeom prst="rect">
            <a:avLst/>
          </a:prstGeom>
          <a:solidFill>
            <a:srgbClr val="86B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dirty="0"/>
          </a:p>
        </p:txBody>
      </p:sp>
      <p:pic>
        <p:nvPicPr>
          <p:cNvPr id="1027" name="Picture 9" descr="CIWM-ICON-WAVE_CROPPED.png"/>
          <p:cNvPicPr>
            <a:picLocks noChangeAspect="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0" y="6240472"/>
            <a:ext cx="121920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876305"/>
            <a:ext cx="12192000" cy="663575"/>
          </a:xfrm>
          <a:prstGeom prst="rect">
            <a:avLst/>
          </a:prstGeom>
          <a:solidFill>
            <a:srgbClr val="86B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dirty="0"/>
          </a:p>
        </p:txBody>
      </p:sp>
      <p:sp>
        <p:nvSpPr>
          <p:cNvPr id="1029" name="Title Placeholder 1"/>
          <p:cNvSpPr>
            <a:spLocks noGrp="1"/>
          </p:cNvSpPr>
          <p:nvPr>
            <p:ph type="title"/>
          </p:nvPr>
        </p:nvSpPr>
        <p:spPr bwMode="auto">
          <a:xfrm>
            <a:off x="609606" y="876305"/>
            <a:ext cx="10623551"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30" name="Text Placeholder 2"/>
          <p:cNvSpPr>
            <a:spLocks noGrp="1"/>
          </p:cNvSpPr>
          <p:nvPr>
            <p:ph type="body" idx="1"/>
          </p:nvPr>
        </p:nvSpPr>
        <p:spPr bwMode="auto">
          <a:xfrm>
            <a:off x="609600" y="1962156"/>
            <a:ext cx="10972800" cy="416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609600" y="6356359"/>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A35FBFBC-057A-4940-911C-214616459370}" type="datetimeFigureOut">
              <a:rPr lang="en-GB" smtClean="0"/>
              <a:pPr/>
              <a:t>01/03/2017</a:t>
            </a:fld>
            <a:endParaRPr lang="en-GB"/>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en-GB"/>
          </a:p>
        </p:txBody>
      </p:sp>
      <p:sp>
        <p:nvSpPr>
          <p:cNvPr id="6" name="Slide Number Placeholder 5"/>
          <p:cNvSpPr>
            <a:spLocks noGrp="1"/>
          </p:cNvSpPr>
          <p:nvPr>
            <p:ph type="sldNum" sz="quarter" idx="4"/>
          </p:nvPr>
        </p:nvSpPr>
        <p:spPr>
          <a:xfrm>
            <a:off x="11233151" y="876305"/>
            <a:ext cx="812800" cy="6635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32EE7767-7CC3-4F0F-84B4-6FDB26E37D54}" type="slidenum">
              <a:rPr lang="en-GB" smtClean="0"/>
              <a:pPr/>
              <a:t>‹#›</a:t>
            </a:fld>
            <a:endParaRPr lang="en-GB"/>
          </a:p>
        </p:txBody>
      </p:sp>
      <p:pic>
        <p:nvPicPr>
          <p:cNvPr id="1034" name="Picture 7" descr="CIWM-LOGO_Blue-Landscape.png"/>
          <p:cNvPicPr>
            <a:picLocks noChangeAspect="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609606" y="223838"/>
            <a:ext cx="223943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951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fontAlgn="base" hangingPunct="1">
        <a:spcBef>
          <a:spcPct val="0"/>
        </a:spcBef>
        <a:spcAft>
          <a:spcPct val="0"/>
        </a:spcAft>
        <a:defRPr sz="2800" b="1" kern="1200">
          <a:solidFill>
            <a:schemeClr val="bg1"/>
          </a:solidFill>
          <a:latin typeface="Century Gothic"/>
          <a:ea typeface="MS PGothic" pitchFamily="34" charset="-128"/>
          <a:cs typeface="Century Gothic"/>
        </a:defRPr>
      </a:lvl1pPr>
      <a:lvl2pPr algn="l" defTabSz="457200" rtl="0" eaLnBrk="1" fontAlgn="base" hangingPunct="1">
        <a:spcBef>
          <a:spcPct val="0"/>
        </a:spcBef>
        <a:spcAft>
          <a:spcPct val="0"/>
        </a:spcAft>
        <a:defRPr sz="2800" b="1">
          <a:solidFill>
            <a:schemeClr val="bg1"/>
          </a:solidFill>
          <a:latin typeface="Century Gothic" pitchFamily="34" charset="0"/>
          <a:ea typeface="MS PGothic" pitchFamily="34" charset="-128"/>
          <a:cs typeface="Century Gothic" charset="0"/>
        </a:defRPr>
      </a:lvl2pPr>
      <a:lvl3pPr algn="l" defTabSz="457200" rtl="0" eaLnBrk="1" fontAlgn="base" hangingPunct="1">
        <a:spcBef>
          <a:spcPct val="0"/>
        </a:spcBef>
        <a:spcAft>
          <a:spcPct val="0"/>
        </a:spcAft>
        <a:defRPr sz="2800" b="1">
          <a:solidFill>
            <a:schemeClr val="bg1"/>
          </a:solidFill>
          <a:latin typeface="Century Gothic" pitchFamily="34" charset="0"/>
          <a:ea typeface="MS PGothic" pitchFamily="34" charset="-128"/>
          <a:cs typeface="Century Gothic" charset="0"/>
        </a:defRPr>
      </a:lvl3pPr>
      <a:lvl4pPr algn="l" defTabSz="457200" rtl="0" eaLnBrk="1" fontAlgn="base" hangingPunct="1">
        <a:spcBef>
          <a:spcPct val="0"/>
        </a:spcBef>
        <a:spcAft>
          <a:spcPct val="0"/>
        </a:spcAft>
        <a:defRPr sz="2800" b="1">
          <a:solidFill>
            <a:schemeClr val="bg1"/>
          </a:solidFill>
          <a:latin typeface="Century Gothic" pitchFamily="34" charset="0"/>
          <a:ea typeface="MS PGothic" pitchFamily="34" charset="-128"/>
          <a:cs typeface="Century Gothic" charset="0"/>
        </a:defRPr>
      </a:lvl4pPr>
      <a:lvl5pPr algn="l" defTabSz="457200" rtl="0" eaLnBrk="1" fontAlgn="base" hangingPunct="1">
        <a:spcBef>
          <a:spcPct val="0"/>
        </a:spcBef>
        <a:spcAft>
          <a:spcPct val="0"/>
        </a:spcAft>
        <a:defRPr sz="2800" b="1">
          <a:solidFill>
            <a:schemeClr val="bg1"/>
          </a:solidFill>
          <a:latin typeface="Century Gothic" pitchFamily="34" charset="0"/>
          <a:ea typeface="MS PGothic" pitchFamily="34" charset="-128"/>
          <a:cs typeface="Century Gothic" charset="0"/>
        </a:defRPr>
      </a:lvl5pPr>
      <a:lvl6pPr marL="4572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6pPr>
      <a:lvl7pPr marL="9144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7pPr>
      <a:lvl8pPr marL="13716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8pPr>
      <a:lvl9pPr marL="18288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9pPr>
    </p:titleStyle>
    <p:bodyStyle>
      <a:lvl1pPr marL="342900" indent="-342900" algn="l" defTabSz="457200" rtl="0" eaLnBrk="1" fontAlgn="base" hangingPunct="1">
        <a:spcBef>
          <a:spcPct val="20000"/>
        </a:spcBef>
        <a:spcAft>
          <a:spcPct val="0"/>
        </a:spcAft>
        <a:buClr>
          <a:srgbClr val="86B245"/>
        </a:buClr>
        <a:buFont typeface="Wingdings" panose="05000000000000000000" pitchFamily="2" charset="2"/>
        <a:buChar char="§"/>
        <a:defRPr sz="3200" kern="1200">
          <a:solidFill>
            <a:schemeClr val="tx1"/>
          </a:solidFill>
          <a:latin typeface="Century Gothic"/>
          <a:ea typeface="MS PGothic" pitchFamily="34" charset="-128"/>
          <a:cs typeface="Century Gothic"/>
        </a:defRPr>
      </a:lvl1pPr>
      <a:lvl2pPr marL="742950" indent="-285750" algn="l" defTabSz="457200" rtl="0" eaLnBrk="1" fontAlgn="base" hangingPunct="1">
        <a:spcBef>
          <a:spcPct val="20000"/>
        </a:spcBef>
        <a:spcAft>
          <a:spcPct val="0"/>
        </a:spcAft>
        <a:buClr>
          <a:srgbClr val="86B245"/>
        </a:buClr>
        <a:buFont typeface="Arial" panose="020B0604020202020204" pitchFamily="34" charset="0"/>
        <a:buChar char="–"/>
        <a:defRPr sz="2800" kern="1200">
          <a:solidFill>
            <a:schemeClr val="tx1"/>
          </a:solidFill>
          <a:latin typeface="Century Gothic"/>
          <a:ea typeface="MS PGothic" pitchFamily="34" charset="-128"/>
          <a:cs typeface="Century Gothic"/>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Century Gothic"/>
          <a:ea typeface="MS PGothic" pitchFamily="34" charset="-128"/>
          <a:cs typeface="Century Gothic"/>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Century Gothic"/>
          <a:ea typeface="MS PGothic" pitchFamily="34" charset="-128"/>
          <a:cs typeface="Century Gothic"/>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Century Gothic"/>
          <a:ea typeface="MS PGothic" pitchFamily="34" charset="-128"/>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wm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1.xml"/><Relationship Id="rId7" Type="http://schemas.openxmlformats.org/officeDocument/2006/relationships/image" Target="../media/image6.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png"/><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30.emf"/><Relationship Id="rId5" Type="http://schemas.openxmlformats.org/officeDocument/2006/relationships/oleObject" Target="../embeddings/oleObject3.bin"/><Relationship Id="rId4" Type="http://schemas.openxmlformats.org/officeDocument/2006/relationships/image" Target="../media/image31.jpeg"/></Relationships>
</file>

<file path=ppt/slides/_rels/slide57.xml.rels><?xml version="1.0" encoding="UTF-8" standalone="yes"?>
<Relationships xmlns="http://schemas.openxmlformats.org/package/2006/relationships"><Relationship Id="rId3" Type="http://schemas.openxmlformats.org/officeDocument/2006/relationships/hyperlink" Target="http://www.bbc.co.uk/news/uk-england-suffolk-26843229"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www.gov.uk/government/publications/low-risk-waste-activities-guidance" TargetMode="External"/><Relationship Id="rId2" Type="http://schemas.openxmlformats.org/officeDocument/2006/relationships/hyperlink" Target="https://www.gov.uk/topic/environmental-management/environmental-permits"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www.gov.uk/waste-exemptions-disposing-of-waste"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hyperlink" Target="https://www.gov.uk/government/collections/waste-exemptions-storing-waste"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61745"/>
            <a:ext cx="12192000" cy="2379598"/>
          </a:xfrm>
        </p:spPr>
        <p:txBody>
          <a:bodyPr/>
          <a:lstStyle/>
          <a:p>
            <a:r>
              <a:rPr lang="en-GB" sz="6600" dirty="0" smtClean="0"/>
              <a:t>Improving Waste Management and Compliance</a:t>
            </a:r>
            <a:endParaRPr lang="en-GB" sz="6600" dirty="0"/>
          </a:p>
        </p:txBody>
      </p:sp>
      <p:sp>
        <p:nvSpPr>
          <p:cNvPr id="3" name="Subtitle 2"/>
          <p:cNvSpPr>
            <a:spLocks noGrp="1"/>
          </p:cNvSpPr>
          <p:nvPr>
            <p:ph type="subTitle" idx="1"/>
          </p:nvPr>
        </p:nvSpPr>
        <p:spPr>
          <a:xfrm>
            <a:off x="1897812" y="5660950"/>
            <a:ext cx="8534400" cy="1197050"/>
          </a:xfrm>
        </p:spPr>
        <p:txBody>
          <a:bodyPr/>
          <a:lstStyle/>
          <a:p>
            <a:r>
              <a:rPr lang="en-GB" dirty="0" smtClean="0"/>
              <a:t>BNP Paribas  16</a:t>
            </a:r>
            <a:r>
              <a:rPr lang="en-GB" baseline="30000" dirty="0" smtClean="0"/>
              <a:t>th</a:t>
            </a:r>
            <a:r>
              <a:rPr lang="en-GB" dirty="0" smtClean="0"/>
              <a:t> March 2017</a:t>
            </a:r>
            <a:endParaRPr lang="en-GB" dirty="0"/>
          </a:p>
        </p:txBody>
      </p:sp>
    </p:spTree>
    <p:extLst>
      <p:ext uri="{BB962C8B-B14F-4D97-AF65-F5344CB8AC3E}">
        <p14:creationId xmlns:p14="http://schemas.microsoft.com/office/powerpoint/2010/main" val="2996004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Has Duty of Care worked? </a:t>
            </a:r>
            <a:endParaRPr lang="en-GB" dirty="0"/>
          </a:p>
        </p:txBody>
      </p:sp>
      <p:pic>
        <p:nvPicPr>
          <p:cNvPr id="2050" name="Picture 2"/>
          <p:cNvPicPr>
            <a:picLocks noGrp="1" noChangeAspect="1" noChangeArrowheads="1"/>
          </p:cNvPicPr>
          <p:nvPr>
            <p:ph sz="half" idx="1"/>
          </p:nvPr>
        </p:nvPicPr>
        <p:blipFill>
          <a:blip r:embed="rId2" cstate="email">
            <a:extLst>
              <a:ext uri="{28A0092B-C50C-407E-A947-70E740481C1C}">
                <a14:useLocalDpi xmlns:a14="http://schemas.microsoft.com/office/drawing/2010/main" val="0"/>
              </a:ext>
            </a:extLst>
          </a:blip>
          <a:srcRect/>
          <a:stretch>
            <a:fillRect/>
          </a:stretch>
        </p:blipFill>
        <p:spPr bwMode="auto">
          <a:xfrm>
            <a:off x="2017908" y="2022438"/>
            <a:ext cx="4001893" cy="410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37" name="Picture 1"/>
          <p:cNvPicPr>
            <a:picLocks noGrp="1" noChangeAspect="1" noChangeArrowheads="1"/>
          </p:cNvPicPr>
          <p:nvPr>
            <p:ph sz="half" idx="2"/>
          </p:nvPr>
        </p:nvPicPr>
        <p:blipFill>
          <a:blip r:embed="rId3" cstate="email"/>
          <a:srcRect/>
          <a:stretch>
            <a:fillRect/>
          </a:stretch>
        </p:blipFill>
        <p:spPr bwMode="auto">
          <a:xfrm>
            <a:off x="6197600" y="2434814"/>
            <a:ext cx="5384800" cy="3017072"/>
          </a:xfrm>
          <a:prstGeom prst="rect">
            <a:avLst/>
          </a:prstGeom>
          <a:noFill/>
          <a:ln w="9525">
            <a:noFill/>
            <a:miter lim="800000"/>
            <a:headEnd/>
            <a:tailEnd/>
          </a:ln>
          <a:effectLst/>
        </p:spPr>
      </p:pic>
    </p:spTree>
    <p:extLst>
      <p:ext uri="{BB962C8B-B14F-4D97-AF65-F5344CB8AC3E}">
        <p14:creationId xmlns:p14="http://schemas.microsoft.com/office/powerpoint/2010/main" val="341030871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4477" y="904355"/>
            <a:ext cx="10972800" cy="735566"/>
          </a:xfrm>
        </p:spPr>
        <p:txBody>
          <a:bodyPr/>
          <a:lstStyle/>
          <a:p>
            <a:pPr algn="ctr">
              <a:defRPr/>
            </a:pPr>
            <a:r>
              <a:rPr lang="en-US" sz="3600" dirty="0">
                <a:latin typeface="Century Gothic" pitchFamily="34" charset="0"/>
                <a:cs typeface="Century Gothic" pitchFamily="34" charset="0"/>
              </a:rPr>
              <a:t>Quarterly returns and record keeping</a:t>
            </a:r>
          </a:p>
        </p:txBody>
      </p:sp>
      <p:sp>
        <p:nvSpPr>
          <p:cNvPr id="46083" name="Rectangle 3"/>
          <p:cNvSpPr>
            <a:spLocks noGrp="1" noChangeArrowheads="1"/>
          </p:cNvSpPr>
          <p:nvPr>
            <p:ph idx="1"/>
          </p:nvPr>
        </p:nvSpPr>
        <p:spPr>
          <a:xfrm>
            <a:off x="572039" y="1809584"/>
            <a:ext cx="10897677" cy="4253948"/>
          </a:xfrm>
        </p:spPr>
        <p:txBody>
          <a:bodyPr/>
          <a:lstStyle/>
          <a:p>
            <a:pPr marL="342900" lvl="1" indent="-342900">
              <a:buSzPct val="75000"/>
              <a:buFont typeface="Wingdings" panose="05000000000000000000" pitchFamily="2" charset="2"/>
              <a:buChar char="§"/>
              <a:defRPr/>
            </a:pPr>
            <a:r>
              <a:rPr lang="en-US" sz="3200" dirty="0"/>
              <a:t>Quarterly returns</a:t>
            </a:r>
          </a:p>
          <a:p>
            <a:pPr marL="742950" lvl="2" indent="-342900">
              <a:buSzPct val="75000"/>
              <a:buFont typeface="Wingdings" panose="05000000000000000000" pitchFamily="2" charset="2"/>
              <a:buChar char="§"/>
              <a:defRPr/>
            </a:pPr>
            <a:r>
              <a:rPr lang="en-GB" dirty="0" smtClean="0"/>
              <a:t>From </a:t>
            </a:r>
            <a:r>
              <a:rPr lang="en-GB" dirty="0"/>
              <a:t>the consignee to the Regulator (fee payable)</a:t>
            </a:r>
          </a:p>
          <a:p>
            <a:pPr marL="742950" lvl="2" indent="-342900">
              <a:buSzPct val="75000"/>
              <a:buFont typeface="Wingdings" panose="05000000000000000000" pitchFamily="2" charset="2"/>
              <a:buChar char="§"/>
              <a:defRPr/>
            </a:pPr>
            <a:r>
              <a:rPr lang="en-GB" dirty="0" smtClean="0"/>
              <a:t>From </a:t>
            </a:r>
            <a:r>
              <a:rPr lang="en-GB" dirty="0"/>
              <a:t>the consignee to the waste </a:t>
            </a:r>
            <a:r>
              <a:rPr lang="en-GB" dirty="0" smtClean="0"/>
              <a:t>producer</a:t>
            </a:r>
          </a:p>
          <a:p>
            <a:pPr marL="400050" lvl="2" indent="0">
              <a:buSzPct val="75000"/>
              <a:buNone/>
              <a:defRPr/>
            </a:pPr>
            <a:endParaRPr lang="en-US" dirty="0"/>
          </a:p>
          <a:p>
            <a:pPr marL="342900" lvl="1" indent="-342900">
              <a:buSzPct val="75000"/>
              <a:buFont typeface="Wingdings" panose="05000000000000000000" pitchFamily="2" charset="2"/>
              <a:buChar char="§"/>
              <a:defRPr/>
            </a:pPr>
            <a:r>
              <a:rPr lang="en-US" sz="3200" dirty="0"/>
              <a:t>Record keeping</a:t>
            </a:r>
          </a:p>
          <a:p>
            <a:pPr marL="742950" lvl="2" indent="-342900">
              <a:buSzPct val="75000"/>
              <a:buFont typeface="Wingdings" panose="05000000000000000000" pitchFamily="2" charset="2"/>
              <a:buChar char="§"/>
              <a:defRPr/>
            </a:pPr>
            <a:r>
              <a:rPr lang="en-US" dirty="0" smtClean="0"/>
              <a:t>Copies </a:t>
            </a:r>
            <a:r>
              <a:rPr lang="en-US" dirty="0"/>
              <a:t>of consignment notes</a:t>
            </a:r>
          </a:p>
          <a:p>
            <a:pPr marL="742950" lvl="2" indent="-342900">
              <a:buSzPct val="75000"/>
              <a:buFont typeface="Wingdings" panose="05000000000000000000" pitchFamily="2" charset="2"/>
              <a:buChar char="§"/>
              <a:defRPr/>
            </a:pPr>
            <a:r>
              <a:rPr lang="en-US" dirty="0" smtClean="0"/>
              <a:t>Quarterly </a:t>
            </a:r>
            <a:r>
              <a:rPr lang="en-US" dirty="0"/>
              <a:t>returns</a:t>
            </a:r>
          </a:p>
          <a:p>
            <a:pPr marL="742950" lvl="2" indent="-342900">
              <a:buSzPct val="75000"/>
              <a:buFont typeface="Wingdings" panose="05000000000000000000" pitchFamily="2" charset="2"/>
              <a:buChar char="§"/>
              <a:defRPr/>
            </a:pPr>
            <a:r>
              <a:rPr lang="en-US" dirty="0" smtClean="0"/>
              <a:t>3 </a:t>
            </a:r>
            <a:r>
              <a:rPr lang="en-US" dirty="0"/>
              <a:t>years for waste producer</a:t>
            </a:r>
          </a:p>
        </p:txBody>
      </p:sp>
    </p:spTree>
    <p:extLst>
      <p:ext uri="{BB962C8B-B14F-4D97-AF65-F5344CB8AC3E}">
        <p14:creationId xmlns:p14="http://schemas.microsoft.com/office/powerpoint/2010/main" val="16232161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Mixing of Hazardous and Non Hazardous wastes</a:t>
            </a:r>
            <a:endParaRPr lang="en-GB" dirty="0"/>
          </a:p>
        </p:txBody>
      </p:sp>
      <p:sp>
        <p:nvSpPr>
          <p:cNvPr id="3" name="Content Placeholder 2"/>
          <p:cNvSpPr>
            <a:spLocks noGrp="1"/>
          </p:cNvSpPr>
          <p:nvPr>
            <p:ph idx="1"/>
          </p:nvPr>
        </p:nvSpPr>
        <p:spPr>
          <a:xfrm>
            <a:off x="626853" y="1755124"/>
            <a:ext cx="10972800" cy="4164013"/>
          </a:xfrm>
        </p:spPr>
        <p:txBody>
          <a:bodyPr/>
          <a:lstStyle/>
          <a:p>
            <a:pPr>
              <a:buNone/>
            </a:pPr>
            <a:r>
              <a:rPr lang="en-GB" sz="2000" b="1" dirty="0" smtClean="0"/>
              <a:t>Prohibition on mixing hazardous waste without a permit</a:t>
            </a:r>
          </a:p>
          <a:p>
            <a:pPr>
              <a:buNone/>
            </a:pPr>
            <a:r>
              <a:rPr lang="en-GB" sz="2000" b="1" dirty="0" smtClean="0"/>
              <a:t>19</a:t>
            </a:r>
            <a:r>
              <a:rPr lang="en-GB" sz="2000" dirty="0" smtClean="0"/>
              <a:t>.— (1) Subject to paragraphs (2) and (3), no establishment or undertaking which carries out the disposal or recovery of hazardous waste, or which produces, collects or transports hazardous waste, shall mix any hazardous waste.</a:t>
            </a:r>
          </a:p>
          <a:p>
            <a:pPr>
              <a:buNone/>
            </a:pPr>
            <a:r>
              <a:rPr lang="en-GB" sz="2000" dirty="0" smtClean="0"/>
              <a:t>	</a:t>
            </a:r>
          </a:p>
          <a:p>
            <a:pPr>
              <a:buNone/>
            </a:pPr>
            <a:r>
              <a:rPr lang="en-GB" sz="2000" dirty="0" smtClean="0"/>
              <a:t>	(2) Paragraph (1) does not apply so as to prohibit a process by which waste is produced and which results in the production of mixed wastes, being a process other than one which mixes a waste with any other waste, substance or material, resulting in —</a:t>
            </a:r>
          </a:p>
          <a:p>
            <a:pPr>
              <a:buNone/>
            </a:pPr>
            <a:r>
              <a:rPr lang="en-GB" sz="2000" dirty="0" smtClean="0"/>
              <a:t>	(a) a change in the nature or composition of that waste;</a:t>
            </a:r>
          </a:p>
          <a:p>
            <a:pPr>
              <a:buNone/>
            </a:pPr>
            <a:r>
              <a:rPr lang="en-GB" sz="2000" dirty="0" smtClean="0"/>
              <a:t>	(b) or the production of another waste.</a:t>
            </a:r>
            <a:endParaRPr lang="en-GB" sz="20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6" y="2996055"/>
            <a:ext cx="7967663" cy="663575"/>
          </a:xfrm>
        </p:spPr>
        <p:txBody>
          <a:bodyPr/>
          <a:lstStyle/>
          <a:p>
            <a:r>
              <a:rPr lang="en-GB" sz="4800" dirty="0" smtClean="0">
                <a:solidFill>
                  <a:srgbClr val="24ABB5"/>
                </a:solidFill>
              </a:rPr>
              <a:t>Putting </a:t>
            </a:r>
            <a:r>
              <a:rPr lang="en-GB" sz="4800" dirty="0">
                <a:solidFill>
                  <a:srgbClr val="24ABB5"/>
                </a:solidFill>
              </a:rPr>
              <a:t>it all into practice</a:t>
            </a:r>
          </a:p>
        </p:txBody>
      </p:sp>
    </p:spTree>
    <p:extLst>
      <p:ext uri="{BB962C8B-B14F-4D97-AF65-F5344CB8AC3E}">
        <p14:creationId xmlns:p14="http://schemas.microsoft.com/office/powerpoint/2010/main" val="391294965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Producer responsibilities</a:t>
            </a:r>
            <a:endParaRPr lang="en-GB" dirty="0"/>
          </a:p>
        </p:txBody>
      </p:sp>
      <p:sp>
        <p:nvSpPr>
          <p:cNvPr id="3" name="Content Placeholder 2"/>
          <p:cNvSpPr>
            <a:spLocks noGrp="1"/>
          </p:cNvSpPr>
          <p:nvPr>
            <p:ph idx="1"/>
          </p:nvPr>
        </p:nvSpPr>
        <p:spPr/>
        <p:txBody>
          <a:bodyPr/>
          <a:lstStyle/>
          <a:p>
            <a:r>
              <a:rPr lang="en-GB" sz="2800" dirty="0">
                <a:latin typeface="Century Gothic" panose="020B0502020202020204" pitchFamily="34" charset="0"/>
              </a:rPr>
              <a:t>Ensure that any waste you produce is handled and stored safely, without causing harm to the environment and in accordance with the law</a:t>
            </a:r>
          </a:p>
          <a:p>
            <a:pPr>
              <a:spcBef>
                <a:spcPts val="2400"/>
              </a:spcBef>
            </a:pPr>
            <a:r>
              <a:rPr lang="en-GB" sz="2800" dirty="0">
                <a:latin typeface="Century Gothic" panose="020B0502020202020204" pitchFamily="34" charset="0"/>
              </a:rPr>
              <a:t>Know the nature of your waste, for example if it is waste from one of your processes you will be best placed to know its properties</a:t>
            </a:r>
          </a:p>
        </p:txBody>
      </p:sp>
    </p:spTree>
    <p:extLst>
      <p:ext uri="{BB962C8B-B14F-4D97-AF65-F5344CB8AC3E}">
        <p14:creationId xmlns:p14="http://schemas.microsoft.com/office/powerpoint/2010/main" val="23268669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Exercise 1 – coding a waste</a:t>
            </a:r>
            <a:endParaRPr lang="en-GB" dirty="0"/>
          </a:p>
        </p:txBody>
      </p:sp>
      <p:sp>
        <p:nvSpPr>
          <p:cNvPr id="3" name="Content Placeholder 2"/>
          <p:cNvSpPr>
            <a:spLocks noGrp="1"/>
          </p:cNvSpPr>
          <p:nvPr>
            <p:ph idx="1"/>
          </p:nvPr>
        </p:nvSpPr>
        <p:spPr>
          <a:xfrm>
            <a:off x="609600" y="1759528"/>
            <a:ext cx="10954871" cy="4366636"/>
          </a:xfrm>
        </p:spPr>
        <p:txBody>
          <a:bodyPr/>
          <a:lstStyle/>
          <a:p>
            <a:pPr defTabSz="914400" fontAlgn="auto">
              <a:spcAft>
                <a:spcPts val="0"/>
              </a:spcAft>
            </a:pPr>
            <a:r>
              <a:rPr lang="en-GB" sz="2200" dirty="0">
                <a:solidFill>
                  <a:prstClr val="black"/>
                </a:solidFill>
                <a:latin typeface="Century Gothic" panose="020B0502020202020204" pitchFamily="34" charset="0"/>
                <a:ea typeface="Verdana" pitchFamily="34" charset="0"/>
                <a:cs typeface="Verdana" pitchFamily="34" charset="0"/>
              </a:rPr>
              <a:t>You are a waste carrier and have been asked to collect </a:t>
            </a:r>
            <a:r>
              <a:rPr lang="en-GB" sz="2200" dirty="0" smtClean="0">
                <a:solidFill>
                  <a:prstClr val="black"/>
                </a:solidFill>
                <a:latin typeface="Century Gothic" panose="020B0502020202020204" pitchFamily="34" charset="0"/>
                <a:ea typeface="Verdana" pitchFamily="34" charset="0"/>
                <a:cs typeface="Verdana" pitchFamily="34" charset="0"/>
              </a:rPr>
              <a:t>80x 205l </a:t>
            </a:r>
            <a:r>
              <a:rPr lang="en-GB" sz="2200" dirty="0">
                <a:solidFill>
                  <a:prstClr val="black"/>
                </a:solidFill>
                <a:latin typeface="Century Gothic" panose="020B0502020202020204" pitchFamily="34" charset="0"/>
                <a:ea typeface="Verdana" pitchFamily="34" charset="0"/>
                <a:cs typeface="Verdana" pitchFamily="34" charset="0"/>
              </a:rPr>
              <a:t>drums of ‘aqueous liquid waste containing printing ink’ from a printing works</a:t>
            </a:r>
            <a:r>
              <a:rPr lang="en-GB" sz="2200" dirty="0" smtClean="0">
                <a:solidFill>
                  <a:prstClr val="black"/>
                </a:solidFill>
                <a:latin typeface="Century Gothic" panose="020B0502020202020204" pitchFamily="34" charset="0"/>
                <a:ea typeface="Verdana" pitchFamily="34" charset="0"/>
                <a:cs typeface="Verdana" pitchFamily="34" charset="0"/>
              </a:rPr>
              <a:t>:</a:t>
            </a:r>
          </a:p>
          <a:p>
            <a:pPr defTabSz="914400" fontAlgn="auto">
              <a:spcAft>
                <a:spcPts val="0"/>
              </a:spcAft>
            </a:pPr>
            <a:endParaRPr lang="en-GB" sz="900" dirty="0">
              <a:solidFill>
                <a:prstClr val="black"/>
              </a:solidFill>
              <a:latin typeface="Century Gothic" panose="020B0502020202020204" pitchFamily="34" charset="0"/>
              <a:ea typeface="Verdana" pitchFamily="34" charset="0"/>
              <a:cs typeface="Verdana" pitchFamily="34" charset="0"/>
            </a:endParaRPr>
          </a:p>
          <a:p>
            <a:pPr defTabSz="914400" fontAlgn="auto">
              <a:spcAft>
                <a:spcPts val="0"/>
              </a:spcAft>
            </a:pPr>
            <a:r>
              <a:rPr lang="en-GB" sz="2200" dirty="0">
                <a:solidFill>
                  <a:prstClr val="black"/>
                </a:solidFill>
                <a:latin typeface="Century Gothic" panose="020B0502020202020204" pitchFamily="34" charset="0"/>
                <a:ea typeface="Verdana" pitchFamily="34" charset="0"/>
                <a:cs typeface="Verdana" pitchFamily="34" charset="0"/>
              </a:rPr>
              <a:t>What 6-digit EWC code would you allocate? Justify the logic used</a:t>
            </a:r>
            <a:r>
              <a:rPr lang="en-GB" sz="2200" dirty="0" smtClean="0">
                <a:solidFill>
                  <a:prstClr val="black"/>
                </a:solidFill>
                <a:latin typeface="Century Gothic" panose="020B0502020202020204" pitchFamily="34" charset="0"/>
                <a:ea typeface="Verdana" pitchFamily="34" charset="0"/>
                <a:cs typeface="Verdana" pitchFamily="34" charset="0"/>
              </a:rPr>
              <a:t>.</a:t>
            </a:r>
          </a:p>
          <a:p>
            <a:pPr defTabSz="914400" fontAlgn="auto">
              <a:spcAft>
                <a:spcPts val="0"/>
              </a:spcAft>
            </a:pPr>
            <a:endParaRPr lang="en-GB" sz="900" dirty="0">
              <a:solidFill>
                <a:prstClr val="black"/>
              </a:solidFill>
              <a:latin typeface="Century Gothic" panose="020B0502020202020204" pitchFamily="34" charset="0"/>
              <a:ea typeface="Verdana" pitchFamily="34" charset="0"/>
              <a:cs typeface="Verdana" pitchFamily="34" charset="0"/>
            </a:endParaRPr>
          </a:p>
          <a:p>
            <a:pPr defTabSz="914400" fontAlgn="auto">
              <a:spcAft>
                <a:spcPts val="0"/>
              </a:spcAft>
            </a:pPr>
            <a:r>
              <a:rPr lang="en-GB" sz="2200" dirty="0">
                <a:solidFill>
                  <a:prstClr val="black"/>
                </a:solidFill>
                <a:latin typeface="Century Gothic" panose="020B0502020202020204" pitchFamily="34" charset="0"/>
                <a:ea typeface="Verdana" pitchFamily="34" charset="0"/>
                <a:cs typeface="Verdana" pitchFamily="34" charset="0"/>
              </a:rPr>
              <a:t>On arrival at site you find that shown in Figure 1. What level of confidence do you have that the waste is accurately described</a:t>
            </a:r>
            <a:r>
              <a:rPr lang="en-GB" sz="2200" dirty="0" smtClean="0">
                <a:solidFill>
                  <a:prstClr val="black"/>
                </a:solidFill>
                <a:latin typeface="Century Gothic" panose="020B0502020202020204" pitchFamily="34" charset="0"/>
                <a:ea typeface="Verdana" pitchFamily="34" charset="0"/>
                <a:cs typeface="Verdana" pitchFamily="34" charset="0"/>
              </a:rPr>
              <a:t>?</a:t>
            </a:r>
          </a:p>
          <a:p>
            <a:pPr defTabSz="914400" fontAlgn="auto">
              <a:spcAft>
                <a:spcPts val="0"/>
              </a:spcAft>
            </a:pPr>
            <a:endParaRPr lang="en-GB" sz="900" dirty="0">
              <a:solidFill>
                <a:prstClr val="black"/>
              </a:solidFill>
              <a:latin typeface="Century Gothic" panose="020B0502020202020204" pitchFamily="34" charset="0"/>
              <a:ea typeface="Verdana" pitchFamily="34" charset="0"/>
              <a:cs typeface="Verdana" pitchFamily="34" charset="0"/>
            </a:endParaRPr>
          </a:p>
          <a:p>
            <a:pPr defTabSz="914400" fontAlgn="auto">
              <a:spcAft>
                <a:spcPts val="0"/>
              </a:spcAft>
            </a:pPr>
            <a:r>
              <a:rPr lang="en-GB" sz="2200" dirty="0">
                <a:solidFill>
                  <a:prstClr val="black"/>
                </a:solidFill>
                <a:latin typeface="Century Gothic" panose="020B0502020202020204" pitchFamily="34" charset="0"/>
                <a:ea typeface="Verdana" pitchFamily="34" charset="0"/>
                <a:cs typeface="Verdana" pitchFamily="34" charset="0"/>
              </a:rPr>
              <a:t>Does anything you see in Figure 1 give cause for concern about general management control</a:t>
            </a:r>
            <a:r>
              <a:rPr lang="en-GB" sz="2200" dirty="0" smtClean="0">
                <a:solidFill>
                  <a:prstClr val="black"/>
                </a:solidFill>
                <a:latin typeface="Century Gothic" panose="020B0502020202020204" pitchFamily="34" charset="0"/>
                <a:ea typeface="Verdana" pitchFamily="34" charset="0"/>
                <a:cs typeface="Verdana" pitchFamily="34" charset="0"/>
              </a:rPr>
              <a:t>?</a:t>
            </a:r>
          </a:p>
          <a:p>
            <a:pPr defTabSz="914400" fontAlgn="auto">
              <a:spcAft>
                <a:spcPts val="0"/>
              </a:spcAft>
            </a:pPr>
            <a:endParaRPr lang="en-GB" sz="900" dirty="0">
              <a:solidFill>
                <a:prstClr val="black"/>
              </a:solidFill>
              <a:latin typeface="Century Gothic" panose="020B0502020202020204" pitchFamily="34" charset="0"/>
              <a:ea typeface="Verdana" pitchFamily="34" charset="0"/>
              <a:cs typeface="Verdana" pitchFamily="34" charset="0"/>
            </a:endParaRPr>
          </a:p>
          <a:p>
            <a:pPr defTabSz="914400" fontAlgn="auto">
              <a:spcAft>
                <a:spcPts val="0"/>
              </a:spcAft>
            </a:pPr>
            <a:r>
              <a:rPr lang="en-GB" sz="2200" dirty="0">
                <a:solidFill>
                  <a:prstClr val="black"/>
                </a:solidFill>
                <a:latin typeface="Century Gothic" panose="020B0502020202020204" pitchFamily="34" charset="0"/>
                <a:ea typeface="Verdana" pitchFamily="34" charset="0"/>
                <a:cs typeface="Verdana" pitchFamily="34" charset="0"/>
              </a:rPr>
              <a:t>While on site you are also asked if you would take away the drum shown in Figure 2. Would you do so, and if not, why?</a:t>
            </a:r>
            <a:endParaRPr lang="en-US" sz="2200" dirty="0">
              <a:solidFill>
                <a:prstClr val="black"/>
              </a:solidFill>
              <a:latin typeface="Century Gothic" panose="020B0502020202020204" pitchFamily="34" charset="0"/>
              <a:ea typeface="Verdana" pitchFamily="34" charset="0"/>
              <a:cs typeface="Verdana" pitchFamily="34" charset="0"/>
            </a:endParaRPr>
          </a:p>
        </p:txBody>
      </p:sp>
      <p:sp>
        <p:nvSpPr>
          <p:cNvPr id="4" name="TextBox 3"/>
          <p:cNvSpPr txBox="1"/>
          <p:nvPr/>
        </p:nvSpPr>
        <p:spPr>
          <a:xfrm>
            <a:off x="10611762" y="232016"/>
            <a:ext cx="1248145"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P33</a:t>
            </a:r>
          </a:p>
          <a:p>
            <a:pPr algn="ctr"/>
            <a:endParaRPr lang="en-GB" dirty="0"/>
          </a:p>
        </p:txBody>
      </p:sp>
    </p:spTree>
    <p:extLst>
      <p:ext uri="{BB962C8B-B14F-4D97-AF65-F5344CB8AC3E}">
        <p14:creationId xmlns:p14="http://schemas.microsoft.com/office/powerpoint/2010/main" val="70689788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Exercise 1 - photos</a:t>
            </a:r>
            <a:endParaRPr lang="en-GB" dirty="0"/>
          </a:p>
        </p:txBody>
      </p:sp>
      <p:pic>
        <p:nvPicPr>
          <p:cNvPr id="5" name="Picture 2" descr="noglovesgoggles"/>
          <p:cNvPicPr>
            <a:picLocks noChangeAspect="1" noChangeArrowheads="1"/>
          </p:cNvPicPr>
          <p:nvPr/>
        </p:nvPicPr>
        <p:blipFill>
          <a:blip r:embed="rId2" cstate="email"/>
          <a:srcRect/>
          <a:stretch>
            <a:fillRect/>
          </a:stretch>
        </p:blipFill>
        <p:spPr>
          <a:xfrm>
            <a:off x="1583167" y="1724795"/>
            <a:ext cx="4038600" cy="4437112"/>
          </a:xfrm>
          <a:prstGeom prst="rect">
            <a:avLst/>
          </a:prstGeom>
          <a:noFill/>
        </p:spPr>
      </p:pic>
      <p:pic>
        <p:nvPicPr>
          <p:cNvPr id="6" name="Picture 2" descr="dodgylabel"/>
          <p:cNvPicPr>
            <a:picLocks noGrp="1" noChangeAspect="1" noChangeArrowheads="1"/>
          </p:cNvPicPr>
          <p:nvPr>
            <p:ph sz="half" idx="2"/>
          </p:nvPr>
        </p:nvPicPr>
        <p:blipFill>
          <a:blip r:embed="rId3" cstate="email"/>
          <a:srcRect/>
          <a:stretch>
            <a:fillRect/>
          </a:stretch>
        </p:blipFill>
        <p:spPr>
          <a:xfrm>
            <a:off x="7893297" y="1796282"/>
            <a:ext cx="3830219" cy="4365625"/>
          </a:xfrm>
          <a:noFill/>
        </p:spPr>
      </p:pic>
      <p:sp>
        <p:nvSpPr>
          <p:cNvPr id="4" name="TextBox 3"/>
          <p:cNvSpPr txBox="1"/>
          <p:nvPr/>
        </p:nvSpPr>
        <p:spPr>
          <a:xfrm>
            <a:off x="609606" y="1724799"/>
            <a:ext cx="973567" cy="461665"/>
          </a:xfrm>
          <a:prstGeom prst="rect">
            <a:avLst/>
          </a:prstGeom>
          <a:noFill/>
        </p:spPr>
        <p:txBody>
          <a:bodyPr wrap="square" rtlCol="0">
            <a:spAutoFit/>
          </a:bodyPr>
          <a:lstStyle/>
          <a:p>
            <a:r>
              <a:rPr lang="en-GB" sz="2400" b="1" dirty="0" smtClean="0">
                <a:solidFill>
                  <a:srgbClr val="24ABB5"/>
                </a:solidFill>
                <a:latin typeface="Century Gothic" panose="020B0502020202020204" pitchFamily="34" charset="0"/>
              </a:rPr>
              <a:t>Fig 1.</a:t>
            </a:r>
            <a:r>
              <a:rPr lang="en-GB" b="1" dirty="0" smtClean="0">
                <a:solidFill>
                  <a:srgbClr val="24ABB5"/>
                </a:solidFill>
                <a:latin typeface="Century Gothic" panose="020B0502020202020204" pitchFamily="34" charset="0"/>
              </a:rPr>
              <a:t> </a:t>
            </a:r>
            <a:endParaRPr lang="en-GB" b="1" dirty="0">
              <a:solidFill>
                <a:srgbClr val="24ABB5"/>
              </a:solidFill>
              <a:latin typeface="Century Gothic" panose="020B0502020202020204" pitchFamily="34" charset="0"/>
            </a:endParaRPr>
          </a:p>
        </p:txBody>
      </p:sp>
      <p:sp>
        <p:nvSpPr>
          <p:cNvPr id="7" name="TextBox 6"/>
          <p:cNvSpPr txBox="1"/>
          <p:nvPr/>
        </p:nvSpPr>
        <p:spPr>
          <a:xfrm>
            <a:off x="6927928" y="1796288"/>
            <a:ext cx="965373" cy="461665"/>
          </a:xfrm>
          <a:prstGeom prst="rect">
            <a:avLst/>
          </a:prstGeom>
          <a:noFill/>
        </p:spPr>
        <p:txBody>
          <a:bodyPr wrap="square" rtlCol="0">
            <a:spAutoFit/>
          </a:bodyPr>
          <a:lstStyle/>
          <a:p>
            <a:r>
              <a:rPr lang="en-GB" sz="2400" b="1" dirty="0" smtClean="0">
                <a:solidFill>
                  <a:srgbClr val="24ABB5"/>
                </a:solidFill>
                <a:latin typeface="Century Gothic" panose="020B0502020202020204" pitchFamily="34" charset="0"/>
              </a:rPr>
              <a:t>Fig 2. </a:t>
            </a:r>
            <a:endParaRPr lang="en-GB" sz="2400" b="1" dirty="0">
              <a:solidFill>
                <a:srgbClr val="24ABB5"/>
              </a:solidFill>
              <a:latin typeface="Century Gothic" panose="020B0502020202020204" pitchFamily="34" charset="0"/>
            </a:endParaRPr>
          </a:p>
        </p:txBody>
      </p:sp>
    </p:spTree>
    <p:extLst>
      <p:ext uri="{BB962C8B-B14F-4D97-AF65-F5344CB8AC3E}">
        <p14:creationId xmlns:p14="http://schemas.microsoft.com/office/powerpoint/2010/main" val="328879440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Exercise 2 – coding skip waste</a:t>
            </a:r>
            <a:endParaRPr lang="en-GB" dirty="0"/>
          </a:p>
        </p:txBody>
      </p:sp>
      <p:pic>
        <p:nvPicPr>
          <p:cNvPr id="5122" name="Picture 2"/>
          <p:cNvPicPr>
            <a:picLocks noGrp="1" noChangeAspect="1" noChangeArrowheads="1"/>
          </p:cNvPicPr>
          <p:nvPr>
            <p:ph sz="half" idx="1"/>
          </p:nvPr>
        </p:nvPicPr>
        <p:blipFill>
          <a:blip r:embed="rId2" cstate="email">
            <a:extLst>
              <a:ext uri="{28A0092B-C50C-407E-A947-70E740481C1C}">
                <a14:useLocalDpi xmlns:a14="http://schemas.microsoft.com/office/drawing/2010/main" val="0"/>
              </a:ext>
            </a:extLst>
          </a:blip>
          <a:srcRect/>
          <a:stretch>
            <a:fillRect/>
          </a:stretch>
        </p:blipFill>
        <p:spPr bwMode="auto">
          <a:xfrm>
            <a:off x="609601" y="2074171"/>
            <a:ext cx="5498592" cy="3671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bwMode="auto">
          <a:xfrm>
            <a:off x="6366380" y="2074176"/>
            <a:ext cx="4952957" cy="367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611762" y="232016"/>
            <a:ext cx="1248145"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P34</a:t>
            </a:r>
          </a:p>
          <a:p>
            <a:pPr algn="ctr"/>
            <a:endParaRPr lang="en-GB" dirty="0"/>
          </a:p>
        </p:txBody>
      </p:sp>
    </p:spTree>
    <p:extLst>
      <p:ext uri="{BB962C8B-B14F-4D97-AF65-F5344CB8AC3E}">
        <p14:creationId xmlns:p14="http://schemas.microsoft.com/office/powerpoint/2010/main" val="138527511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320" y="854786"/>
            <a:ext cx="5500255" cy="663575"/>
          </a:xfrm>
        </p:spPr>
        <p:txBody>
          <a:bodyPr/>
          <a:lstStyle/>
          <a:p>
            <a:r>
              <a:rPr lang="en-GB" dirty="0" smtClean="0"/>
              <a:t>‘skip waste’</a:t>
            </a:r>
            <a:endParaRPr lang="en-GB" dirty="0"/>
          </a:p>
        </p:txBody>
      </p:sp>
      <p:sp>
        <p:nvSpPr>
          <p:cNvPr id="3" name="Content Placeholder 2"/>
          <p:cNvSpPr>
            <a:spLocks noGrp="1"/>
          </p:cNvSpPr>
          <p:nvPr>
            <p:ph sz="half" idx="1"/>
          </p:nvPr>
        </p:nvSpPr>
        <p:spPr>
          <a:xfrm>
            <a:off x="792323" y="1954442"/>
            <a:ext cx="6592345" cy="4365358"/>
          </a:xfrm>
        </p:spPr>
        <p:txBody>
          <a:bodyPr/>
          <a:lstStyle/>
          <a:p>
            <a:r>
              <a:rPr lang="en-GB" sz="2600" dirty="0">
                <a:latin typeface="Century Gothic" panose="020B0502020202020204" pitchFamily="34" charset="0"/>
              </a:rPr>
              <a:t>Consider;</a:t>
            </a:r>
          </a:p>
          <a:p>
            <a:pPr lvl="1"/>
            <a:r>
              <a:rPr lang="en-GB" sz="2600" dirty="0">
                <a:latin typeface="Century Gothic" panose="020B0502020202020204" pitchFamily="34" charset="0"/>
              </a:rPr>
              <a:t>Where are skips used</a:t>
            </a:r>
          </a:p>
          <a:p>
            <a:pPr lvl="1"/>
            <a:r>
              <a:rPr lang="en-GB" sz="2600" dirty="0">
                <a:latin typeface="Century Gothic" panose="020B0502020202020204" pitchFamily="34" charset="0"/>
              </a:rPr>
              <a:t>Who might use them</a:t>
            </a:r>
          </a:p>
          <a:p>
            <a:pPr lvl="1"/>
            <a:r>
              <a:rPr lang="en-GB" sz="2600" dirty="0">
                <a:latin typeface="Century Gothic" panose="020B0502020202020204" pitchFamily="34" charset="0"/>
              </a:rPr>
              <a:t>What might be in them</a:t>
            </a:r>
          </a:p>
          <a:p>
            <a:pPr lvl="1"/>
            <a:r>
              <a:rPr lang="en-GB" sz="2600" dirty="0">
                <a:latin typeface="Century Gothic" panose="020B0502020202020204" pitchFamily="34" charset="0"/>
              </a:rPr>
              <a:t>Who determines where the waste is taken</a:t>
            </a:r>
          </a:p>
          <a:p>
            <a:pPr lvl="1"/>
            <a:endParaRPr lang="en-GB" dirty="0">
              <a:latin typeface="Century Gothic" panose="020B0502020202020204" pitchFamily="34" charset="0"/>
            </a:endParaRPr>
          </a:p>
        </p:txBody>
      </p:sp>
      <p:pic>
        <p:nvPicPr>
          <p:cNvPr id="5" name="Content Placeholder 4" descr="E:\Pictures\Skip_med.gif"/>
          <p:cNvPicPr>
            <a:picLocks noGrp="1" noChangeAspect="1" noChangeArrowheads="1"/>
          </p:cNvPicPr>
          <p:nvPr>
            <p:ph sz="half" idx="2"/>
          </p:nvPr>
        </p:nvPicPr>
        <p:blipFill>
          <a:blip r:embed="rId2" cstate="email"/>
          <a:srcRect/>
          <a:stretch>
            <a:fillRect/>
          </a:stretch>
        </p:blipFill>
        <p:spPr bwMode="auto">
          <a:xfrm>
            <a:off x="7269486" y="1760805"/>
            <a:ext cx="4329545" cy="4365358"/>
          </a:xfrm>
          <a:prstGeom prst="rect">
            <a:avLst/>
          </a:prstGeom>
          <a:noFill/>
        </p:spPr>
      </p:pic>
    </p:spTree>
    <p:extLst>
      <p:ext uri="{BB962C8B-B14F-4D97-AF65-F5344CB8AC3E}">
        <p14:creationId xmlns:p14="http://schemas.microsoft.com/office/powerpoint/2010/main" val="253467113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Content Placeholder 2"/>
          <p:cNvSpPr>
            <a:spLocks noGrp="1"/>
          </p:cNvSpPr>
          <p:nvPr>
            <p:ph idx="1"/>
          </p:nvPr>
        </p:nvSpPr>
        <p:spPr>
          <a:xfrm>
            <a:off x="827075" y="1687157"/>
            <a:ext cx="8099980" cy="4511040"/>
          </a:xfrm>
        </p:spPr>
        <p:txBody>
          <a:bodyPr/>
          <a:lstStyle/>
          <a:p>
            <a:pPr>
              <a:defRPr/>
            </a:pPr>
            <a:r>
              <a:rPr lang="en-US" sz="2800" dirty="0"/>
              <a:t>Plan how you will apply the waste hierarchy</a:t>
            </a:r>
          </a:p>
          <a:p>
            <a:pPr>
              <a:defRPr/>
            </a:pPr>
            <a:r>
              <a:rPr lang="en-US" sz="2800" dirty="0"/>
              <a:t>Monitor performance regularly</a:t>
            </a:r>
          </a:p>
          <a:p>
            <a:pPr>
              <a:defRPr/>
            </a:pPr>
            <a:r>
              <a:rPr lang="en-US" sz="2800" dirty="0"/>
              <a:t>Know what wastes you are producing and make efforts to produce less</a:t>
            </a:r>
          </a:p>
          <a:p>
            <a:pPr marL="342900" lvl="1" indent="-342900">
              <a:buFont typeface="Wingdings" panose="05000000000000000000" pitchFamily="2" charset="2"/>
              <a:buChar char="§"/>
              <a:defRPr/>
            </a:pPr>
            <a:r>
              <a:rPr lang="en-US" dirty="0" smtClean="0"/>
              <a:t>Note </a:t>
            </a:r>
            <a:r>
              <a:rPr lang="en-US" dirty="0"/>
              <a:t>good practice to record initiatives that may prevent waste / or move up the hierarchy</a:t>
            </a:r>
          </a:p>
          <a:p>
            <a:pPr>
              <a:defRPr/>
            </a:pPr>
            <a:r>
              <a:rPr lang="en-US" sz="2800" dirty="0"/>
              <a:t>Sort and segregate wastes</a:t>
            </a:r>
          </a:p>
        </p:txBody>
      </p:sp>
      <p:sp>
        <p:nvSpPr>
          <p:cNvPr id="2" name="Title 1"/>
          <p:cNvSpPr>
            <a:spLocks noGrp="1"/>
          </p:cNvSpPr>
          <p:nvPr>
            <p:ph type="title"/>
          </p:nvPr>
        </p:nvSpPr>
        <p:spPr>
          <a:xfrm>
            <a:off x="827076" y="908578"/>
            <a:ext cx="10623551" cy="663575"/>
          </a:xfrm>
        </p:spPr>
        <p:txBody>
          <a:bodyPr/>
          <a:lstStyle/>
          <a:p>
            <a:r>
              <a:rPr lang="en-GB" dirty="0"/>
              <a:t>What does this mean in practice?</a:t>
            </a:r>
          </a:p>
        </p:txBody>
      </p:sp>
    </p:spTree>
    <p:extLst>
      <p:ext uri="{BB962C8B-B14F-4D97-AF65-F5344CB8AC3E}">
        <p14:creationId xmlns:p14="http://schemas.microsoft.com/office/powerpoint/2010/main" val="438692836"/>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Exercise 3</a:t>
            </a:r>
            <a:endParaRPr lang="en-GB" dirty="0"/>
          </a:p>
        </p:txBody>
      </p:sp>
      <p:sp>
        <p:nvSpPr>
          <p:cNvPr id="3" name="Content Placeholder 2"/>
          <p:cNvSpPr>
            <a:spLocks noGrp="1"/>
          </p:cNvSpPr>
          <p:nvPr>
            <p:ph sz="half" idx="1"/>
          </p:nvPr>
        </p:nvSpPr>
        <p:spPr>
          <a:xfrm>
            <a:off x="609606" y="1757356"/>
            <a:ext cx="4758465" cy="4365358"/>
          </a:xfrm>
        </p:spPr>
        <p:txBody>
          <a:bodyPr/>
          <a:lstStyle/>
          <a:p>
            <a:pPr defTabSz="914400" fontAlgn="auto">
              <a:spcAft>
                <a:spcPts val="0"/>
              </a:spcAft>
            </a:pPr>
            <a:r>
              <a:rPr lang="en-GB" sz="2400" dirty="0">
                <a:solidFill>
                  <a:prstClr val="black"/>
                </a:solidFill>
                <a:latin typeface="Century Gothic" panose="020B0502020202020204" pitchFamily="34" charset="0"/>
                <a:ea typeface="Verdana" pitchFamily="34" charset="0"/>
                <a:cs typeface="Verdana" pitchFamily="34" charset="0"/>
              </a:rPr>
              <a:t>You are responsible for waste management for your company – </a:t>
            </a:r>
            <a:r>
              <a:rPr lang="en-GB" sz="2400" b="1" dirty="0">
                <a:solidFill>
                  <a:prstClr val="black"/>
                </a:solidFill>
                <a:latin typeface="Century Gothic" panose="020B0502020202020204" pitchFamily="34" charset="0"/>
                <a:ea typeface="Verdana" pitchFamily="34" charset="0"/>
                <a:cs typeface="Verdana" pitchFamily="34" charset="0"/>
              </a:rPr>
              <a:t>[1] </a:t>
            </a:r>
            <a:r>
              <a:rPr lang="en-GB" sz="2400" b="1" u="sng" dirty="0">
                <a:solidFill>
                  <a:prstClr val="black"/>
                </a:solidFill>
                <a:latin typeface="Century Gothic" panose="020B0502020202020204" pitchFamily="34" charset="0"/>
                <a:ea typeface="Verdana" pitchFamily="34" charset="0"/>
                <a:cs typeface="Verdana" pitchFamily="34" charset="0"/>
              </a:rPr>
              <a:t>a retailer</a:t>
            </a:r>
            <a:r>
              <a:rPr lang="en-GB" sz="2400" b="1" dirty="0">
                <a:solidFill>
                  <a:prstClr val="black"/>
                </a:solidFill>
                <a:latin typeface="Century Gothic" panose="020B0502020202020204" pitchFamily="34" charset="0"/>
                <a:ea typeface="Verdana" pitchFamily="34" charset="0"/>
                <a:cs typeface="Verdana" pitchFamily="34" charset="0"/>
              </a:rPr>
              <a:t> </a:t>
            </a:r>
            <a:r>
              <a:rPr lang="en-GB" sz="2400" dirty="0">
                <a:solidFill>
                  <a:prstClr val="black"/>
                </a:solidFill>
                <a:latin typeface="Century Gothic" panose="020B0502020202020204" pitchFamily="34" charset="0"/>
                <a:ea typeface="Verdana" pitchFamily="34" charset="0"/>
                <a:cs typeface="Verdana" pitchFamily="34" charset="0"/>
              </a:rPr>
              <a:t>with premises within a shopping centre</a:t>
            </a:r>
            <a:r>
              <a:rPr lang="en-GB" sz="2400" dirty="0" smtClean="0">
                <a:solidFill>
                  <a:prstClr val="black"/>
                </a:solidFill>
                <a:latin typeface="Century Gothic" panose="020B0502020202020204" pitchFamily="34" charset="0"/>
                <a:ea typeface="Verdana" pitchFamily="34" charset="0"/>
                <a:cs typeface="Verdana" pitchFamily="34" charset="0"/>
              </a:rPr>
              <a:t>.</a:t>
            </a:r>
          </a:p>
          <a:p>
            <a:pPr marL="0" indent="0" defTabSz="914400" fontAlgn="auto">
              <a:spcAft>
                <a:spcPts val="0"/>
              </a:spcAft>
              <a:buNone/>
            </a:pPr>
            <a:endParaRPr lang="en-GB" sz="2400" dirty="0">
              <a:solidFill>
                <a:prstClr val="black"/>
              </a:solidFill>
              <a:latin typeface="Century Gothic" panose="020B0502020202020204" pitchFamily="34" charset="0"/>
              <a:ea typeface="Verdana" pitchFamily="34" charset="0"/>
              <a:cs typeface="Verdana" pitchFamily="34" charset="0"/>
            </a:endParaRPr>
          </a:p>
          <a:p>
            <a:pPr defTabSz="914400" fontAlgn="auto">
              <a:spcAft>
                <a:spcPts val="0"/>
              </a:spcAft>
            </a:pPr>
            <a:r>
              <a:rPr lang="en-GB" sz="2400" dirty="0">
                <a:solidFill>
                  <a:prstClr val="black"/>
                </a:solidFill>
                <a:latin typeface="Century Gothic" panose="020B0502020202020204" pitchFamily="34" charset="0"/>
                <a:ea typeface="Verdana" pitchFamily="34" charset="0"/>
                <a:cs typeface="Verdana" pitchFamily="34" charset="0"/>
              </a:rPr>
              <a:t>A [</a:t>
            </a:r>
            <a:r>
              <a:rPr lang="en-GB" sz="2400" b="1" dirty="0">
                <a:solidFill>
                  <a:prstClr val="black"/>
                </a:solidFill>
                <a:latin typeface="Century Gothic" panose="020B0502020202020204" pitchFamily="34" charset="0"/>
                <a:ea typeface="Verdana" pitchFamily="34" charset="0"/>
                <a:cs typeface="Verdana" pitchFamily="34" charset="0"/>
              </a:rPr>
              <a:t>2] </a:t>
            </a:r>
            <a:r>
              <a:rPr lang="en-GB" sz="2400" b="1" u="sng" dirty="0">
                <a:solidFill>
                  <a:prstClr val="black"/>
                </a:solidFill>
                <a:latin typeface="Century Gothic" panose="020B0502020202020204" pitchFamily="34" charset="0"/>
                <a:ea typeface="Verdana" pitchFamily="34" charset="0"/>
                <a:cs typeface="Verdana" pitchFamily="34" charset="0"/>
              </a:rPr>
              <a:t>facilities management company</a:t>
            </a:r>
            <a:r>
              <a:rPr lang="en-GB" sz="2400" b="1" dirty="0">
                <a:solidFill>
                  <a:prstClr val="black"/>
                </a:solidFill>
                <a:latin typeface="Century Gothic" panose="020B0502020202020204" pitchFamily="34" charset="0"/>
                <a:ea typeface="Verdana" pitchFamily="34" charset="0"/>
                <a:cs typeface="Verdana" pitchFamily="34" charset="0"/>
              </a:rPr>
              <a:t> </a:t>
            </a:r>
            <a:r>
              <a:rPr lang="en-GB" sz="2400" dirty="0">
                <a:solidFill>
                  <a:prstClr val="black"/>
                </a:solidFill>
                <a:latin typeface="Century Gothic" panose="020B0502020202020204" pitchFamily="34" charset="0"/>
                <a:ea typeface="Verdana" pitchFamily="34" charset="0"/>
                <a:cs typeface="Verdana" pitchFamily="34" charset="0"/>
              </a:rPr>
              <a:t>have arranged for a </a:t>
            </a:r>
            <a:r>
              <a:rPr lang="en-GB" sz="2400" b="1" dirty="0">
                <a:solidFill>
                  <a:prstClr val="black"/>
                </a:solidFill>
                <a:latin typeface="Century Gothic" panose="020B0502020202020204" pitchFamily="34" charset="0"/>
                <a:ea typeface="Verdana" pitchFamily="34" charset="0"/>
                <a:cs typeface="Verdana" pitchFamily="34" charset="0"/>
              </a:rPr>
              <a:t>[3] </a:t>
            </a:r>
            <a:r>
              <a:rPr lang="en-GB" sz="2400" b="1" u="sng" dirty="0">
                <a:solidFill>
                  <a:prstClr val="black"/>
                </a:solidFill>
                <a:latin typeface="Century Gothic" panose="020B0502020202020204" pitchFamily="34" charset="0"/>
                <a:ea typeface="Verdana" pitchFamily="34" charset="0"/>
                <a:cs typeface="Verdana" pitchFamily="34" charset="0"/>
              </a:rPr>
              <a:t>waste contractor</a:t>
            </a:r>
            <a:r>
              <a:rPr lang="en-GB" sz="2400" b="1" dirty="0">
                <a:solidFill>
                  <a:prstClr val="black"/>
                </a:solidFill>
                <a:latin typeface="Century Gothic" panose="020B0502020202020204" pitchFamily="34" charset="0"/>
                <a:ea typeface="Verdana" pitchFamily="34" charset="0"/>
                <a:cs typeface="Verdana" pitchFamily="34" charset="0"/>
              </a:rPr>
              <a:t> </a:t>
            </a:r>
            <a:r>
              <a:rPr lang="en-GB" sz="2400" dirty="0">
                <a:solidFill>
                  <a:prstClr val="black"/>
                </a:solidFill>
                <a:latin typeface="Century Gothic" panose="020B0502020202020204" pitchFamily="34" charset="0"/>
                <a:ea typeface="Verdana" pitchFamily="34" charset="0"/>
                <a:cs typeface="Verdana" pitchFamily="34" charset="0"/>
              </a:rPr>
              <a:t>to remove waste from all shops within the centre.</a:t>
            </a:r>
          </a:p>
        </p:txBody>
      </p:sp>
      <p:sp>
        <p:nvSpPr>
          <p:cNvPr id="4" name="Content Placeholder 3"/>
          <p:cNvSpPr>
            <a:spLocks noGrp="1"/>
          </p:cNvSpPr>
          <p:nvPr>
            <p:ph sz="half" idx="2"/>
          </p:nvPr>
        </p:nvSpPr>
        <p:spPr/>
        <p:txBody>
          <a:bodyPr/>
          <a:lstStyle/>
          <a:p>
            <a:pPr defTabSz="914400" fontAlgn="auto">
              <a:spcAft>
                <a:spcPts val="0"/>
              </a:spcAft>
            </a:pPr>
            <a:r>
              <a:rPr lang="en-GB" sz="2400" dirty="0">
                <a:solidFill>
                  <a:prstClr val="black"/>
                </a:solidFill>
                <a:latin typeface="Century Gothic" panose="020B0502020202020204" pitchFamily="34" charset="0"/>
                <a:ea typeface="Verdana" pitchFamily="34" charset="0"/>
                <a:cs typeface="Verdana" pitchFamily="34" charset="0"/>
              </a:rPr>
              <a:t>What is the role of the three </a:t>
            </a:r>
            <a:r>
              <a:rPr lang="en-GB" sz="2400" b="1" dirty="0">
                <a:solidFill>
                  <a:prstClr val="black"/>
                </a:solidFill>
                <a:latin typeface="Century Gothic" panose="020B0502020202020204" pitchFamily="34" charset="0"/>
                <a:ea typeface="Verdana" pitchFamily="34" charset="0"/>
                <a:cs typeface="Verdana" pitchFamily="34" charset="0"/>
              </a:rPr>
              <a:t>(</a:t>
            </a:r>
            <a:r>
              <a:rPr lang="en-GB" sz="2400" b="1" u="sng" dirty="0">
                <a:solidFill>
                  <a:prstClr val="black"/>
                </a:solidFill>
                <a:latin typeface="Century Gothic" panose="020B0502020202020204" pitchFamily="34" charset="0"/>
                <a:ea typeface="Verdana" pitchFamily="34" charset="0"/>
                <a:cs typeface="Verdana" pitchFamily="34" charset="0"/>
              </a:rPr>
              <a:t>underlined</a:t>
            </a:r>
            <a:r>
              <a:rPr lang="en-GB" sz="2400" b="1" dirty="0">
                <a:solidFill>
                  <a:prstClr val="black"/>
                </a:solidFill>
                <a:latin typeface="Century Gothic" panose="020B0502020202020204" pitchFamily="34" charset="0"/>
                <a:ea typeface="Verdana" pitchFamily="34" charset="0"/>
                <a:cs typeface="Verdana" pitchFamily="34" charset="0"/>
              </a:rPr>
              <a:t>) </a:t>
            </a:r>
            <a:r>
              <a:rPr lang="en-GB" sz="2400" dirty="0">
                <a:solidFill>
                  <a:prstClr val="black"/>
                </a:solidFill>
                <a:latin typeface="Century Gothic" panose="020B0502020202020204" pitchFamily="34" charset="0"/>
                <a:ea typeface="Verdana" pitchFamily="34" charset="0"/>
                <a:cs typeface="Verdana" pitchFamily="34" charset="0"/>
              </a:rPr>
              <a:t>parties within the ‘waste chain’?</a:t>
            </a:r>
          </a:p>
          <a:p>
            <a:pPr defTabSz="914400" fontAlgn="auto">
              <a:spcAft>
                <a:spcPts val="0"/>
              </a:spcAft>
            </a:pPr>
            <a:r>
              <a:rPr lang="en-GB" sz="2400" dirty="0">
                <a:solidFill>
                  <a:prstClr val="black"/>
                </a:solidFill>
                <a:latin typeface="Century Gothic" panose="020B0502020202020204" pitchFamily="34" charset="0"/>
                <a:ea typeface="Verdana" pitchFamily="34" charset="0"/>
                <a:cs typeface="Verdana" pitchFamily="34" charset="0"/>
              </a:rPr>
              <a:t>Who carries the main responsibility for ensuring </a:t>
            </a:r>
            <a:r>
              <a:rPr lang="en-GB" sz="2400" dirty="0" err="1">
                <a:solidFill>
                  <a:prstClr val="black"/>
                </a:solidFill>
                <a:latin typeface="Century Gothic" panose="020B0502020202020204" pitchFamily="34" charset="0"/>
                <a:ea typeface="Verdana" pitchFamily="34" charset="0"/>
                <a:cs typeface="Verdana" pitchFamily="34" charset="0"/>
              </a:rPr>
              <a:t>DoC</a:t>
            </a:r>
            <a:r>
              <a:rPr lang="en-GB" sz="2400" dirty="0">
                <a:solidFill>
                  <a:prstClr val="black"/>
                </a:solidFill>
                <a:latin typeface="Century Gothic" panose="020B0502020202020204" pitchFamily="34" charset="0"/>
                <a:ea typeface="Verdana" pitchFamily="34" charset="0"/>
                <a:cs typeface="Verdana" pitchFamily="34" charset="0"/>
              </a:rPr>
              <a:t> compliance?</a:t>
            </a:r>
          </a:p>
          <a:p>
            <a:pPr defTabSz="914400" fontAlgn="auto">
              <a:spcAft>
                <a:spcPts val="0"/>
              </a:spcAft>
            </a:pPr>
            <a:r>
              <a:rPr lang="en-GB" sz="2400" dirty="0">
                <a:solidFill>
                  <a:prstClr val="black"/>
                </a:solidFill>
                <a:latin typeface="Century Gothic" panose="020B0502020202020204" pitchFamily="34" charset="0"/>
                <a:ea typeface="Verdana" pitchFamily="34" charset="0"/>
                <a:cs typeface="Verdana" pitchFamily="34" charset="0"/>
              </a:rPr>
              <a:t>What should each party do to ensure compliance with written description requirements?</a:t>
            </a:r>
          </a:p>
        </p:txBody>
      </p:sp>
      <p:sp>
        <p:nvSpPr>
          <p:cNvPr id="5" name="TextBox 4"/>
          <p:cNvSpPr txBox="1"/>
          <p:nvPr/>
        </p:nvSpPr>
        <p:spPr>
          <a:xfrm>
            <a:off x="10611762" y="232016"/>
            <a:ext cx="1248145"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P35</a:t>
            </a:r>
          </a:p>
          <a:p>
            <a:pPr algn="ctr"/>
            <a:endParaRPr lang="en-GB" dirty="0"/>
          </a:p>
        </p:txBody>
      </p:sp>
    </p:spTree>
    <p:extLst>
      <p:ext uri="{BB962C8B-B14F-4D97-AF65-F5344CB8AC3E}">
        <p14:creationId xmlns:p14="http://schemas.microsoft.com/office/powerpoint/2010/main" val="32838195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ded Corner 5"/>
          <p:cNvSpPr/>
          <p:nvPr/>
        </p:nvSpPr>
        <p:spPr>
          <a:xfrm>
            <a:off x="5039598" y="1972738"/>
            <a:ext cx="1428751" cy="1357312"/>
          </a:xfrm>
          <a:prstGeom prst="foldedCorne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latin typeface="Century Gothic" panose="020B0502020202020204" pitchFamily="34" charset="0"/>
              </a:rPr>
              <a:t>Everyone who handles waste</a:t>
            </a:r>
            <a:endParaRPr lang="en-US" dirty="0">
              <a:solidFill>
                <a:schemeClr val="tx1"/>
              </a:solidFill>
              <a:latin typeface="Century Gothic" panose="020B0502020202020204" pitchFamily="34" charset="0"/>
            </a:endParaRPr>
          </a:p>
        </p:txBody>
      </p:sp>
      <p:sp>
        <p:nvSpPr>
          <p:cNvPr id="7" name="Oval Callout 6"/>
          <p:cNvSpPr/>
          <p:nvPr/>
        </p:nvSpPr>
        <p:spPr>
          <a:xfrm>
            <a:off x="2462233" y="2382838"/>
            <a:ext cx="1855787" cy="1143000"/>
          </a:xfrm>
          <a:prstGeom prst="wedgeEllipseCallout">
            <a:avLst>
              <a:gd name="adj1" fmla="val -76819"/>
              <a:gd name="adj2" fmla="val 4861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schemeClr val="tx1"/>
                </a:solidFill>
                <a:latin typeface="Century Gothic" panose="020B0502020202020204" pitchFamily="34" charset="0"/>
              </a:rPr>
              <a:t>Who?</a:t>
            </a:r>
            <a:endParaRPr lang="en-US" sz="2800" b="1" dirty="0">
              <a:solidFill>
                <a:schemeClr val="tx1"/>
              </a:solidFill>
              <a:latin typeface="Century Gothic" panose="020B0502020202020204" pitchFamily="34" charset="0"/>
            </a:endParaRPr>
          </a:p>
          <a:p>
            <a:pPr algn="ctr">
              <a:defRPr/>
            </a:pPr>
            <a:endParaRPr lang="en-US" dirty="0">
              <a:solidFill>
                <a:schemeClr val="tx1"/>
              </a:solidFill>
              <a:latin typeface="Century Gothic" panose="020B0502020202020204" pitchFamily="34" charset="0"/>
            </a:endParaRPr>
          </a:p>
        </p:txBody>
      </p:sp>
      <p:pic>
        <p:nvPicPr>
          <p:cNvPr id="200714" name="Picture 10" descr="C:\Documents and Settings\claire_p\Local Settings\Temporary Internet Files\Content.IE5\LBU98IKB\MCj0078711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172" y="3431710"/>
            <a:ext cx="1050925"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olded Corner 17"/>
          <p:cNvSpPr/>
          <p:nvPr/>
        </p:nvSpPr>
        <p:spPr>
          <a:xfrm>
            <a:off x="6953251" y="1779588"/>
            <a:ext cx="3357564" cy="1506537"/>
          </a:xfrm>
          <a:prstGeom prst="foldedCorne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000000"/>
                </a:solidFill>
                <a:latin typeface="Century Gothic" panose="020B0502020202020204" pitchFamily="34" charset="0"/>
              </a:rPr>
              <a:t>That includes anyone who produces, carries, keeps or treats waste!!</a:t>
            </a:r>
          </a:p>
          <a:p>
            <a:pPr algn="ctr">
              <a:defRPr/>
            </a:pPr>
            <a:r>
              <a:rPr lang="en-GB" dirty="0">
                <a:solidFill>
                  <a:srgbClr val="000000"/>
                </a:solidFill>
                <a:latin typeface="Century Gothic" panose="020B0502020202020204" pitchFamily="34" charset="0"/>
              </a:rPr>
              <a:t>(also brokers and dealers)</a:t>
            </a:r>
            <a:endParaRPr lang="en-US" dirty="0">
              <a:solidFill>
                <a:srgbClr val="000000"/>
              </a:solidFill>
              <a:latin typeface="Century Gothic" panose="020B0502020202020204" pitchFamily="34" charset="0"/>
            </a:endParaRPr>
          </a:p>
        </p:txBody>
      </p:sp>
      <p:pic>
        <p:nvPicPr>
          <p:cNvPr id="200715" name="Picture 11" descr="C:\Documents and Settings\claire_p\Local Settings\Temporary Internet Files\Content.IE5\S359JXXN\MCj007870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5984" y="3525841"/>
            <a:ext cx="3608013" cy="271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2603358" y="4163760"/>
            <a:ext cx="358289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en-US" sz="2800" b="1" dirty="0">
                <a:solidFill>
                  <a:srgbClr val="24ABB5"/>
                </a:solidFill>
                <a:latin typeface="Century Gothic" pitchFamily="34" charset="0"/>
              </a:rPr>
              <a:t>Employers are responsible for the ‘acts and omissions of their employees’</a:t>
            </a:r>
            <a:endParaRPr lang="en-US" altLang="en-US" sz="2800" b="1" dirty="0">
              <a:solidFill>
                <a:srgbClr val="24ABB5"/>
              </a:solidFill>
              <a:latin typeface="Century Gothic" pitchFamily="34" charset="0"/>
            </a:endParaRPr>
          </a:p>
        </p:txBody>
      </p:sp>
      <p:sp>
        <p:nvSpPr>
          <p:cNvPr id="2" name="Title 1"/>
          <p:cNvSpPr>
            <a:spLocks noGrp="1"/>
          </p:cNvSpPr>
          <p:nvPr>
            <p:ph type="title"/>
          </p:nvPr>
        </p:nvSpPr>
        <p:spPr/>
        <p:txBody>
          <a:bodyPr/>
          <a:lstStyle/>
          <a:p>
            <a:r>
              <a:rPr lang="en-GB" dirty="0"/>
              <a:t>Duty of </a:t>
            </a:r>
            <a:r>
              <a:rPr lang="en-GB" dirty="0" smtClean="0"/>
              <a:t>Care – who does it apply to?</a:t>
            </a:r>
            <a:endParaRPr lang="en-GB" dirty="0"/>
          </a:p>
        </p:txBody>
      </p:sp>
    </p:spTree>
    <p:extLst>
      <p:ext uri="{BB962C8B-B14F-4D97-AF65-F5344CB8AC3E}">
        <p14:creationId xmlns:p14="http://schemas.microsoft.com/office/powerpoint/2010/main" val="1951716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07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07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8" grpId="0" animBg="1"/>
      <p:bldP spid="21"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638" y="908578"/>
            <a:ext cx="4350327" cy="663575"/>
          </a:xfrm>
        </p:spPr>
        <p:txBody>
          <a:bodyPr/>
          <a:lstStyle/>
          <a:p>
            <a:r>
              <a:rPr lang="en-GB" dirty="0" smtClean="0"/>
              <a:t>Review</a:t>
            </a:r>
            <a:endParaRPr lang="en-GB" dirty="0"/>
          </a:p>
        </p:txBody>
      </p:sp>
      <p:sp>
        <p:nvSpPr>
          <p:cNvPr id="3" name="Content Placeholder 2"/>
          <p:cNvSpPr>
            <a:spLocks noGrp="1"/>
          </p:cNvSpPr>
          <p:nvPr>
            <p:ph idx="1"/>
          </p:nvPr>
        </p:nvSpPr>
        <p:spPr>
          <a:xfrm>
            <a:off x="1192633" y="1669739"/>
            <a:ext cx="9102435" cy="4535631"/>
          </a:xfrm>
        </p:spPr>
        <p:txBody>
          <a:bodyPr/>
          <a:lstStyle/>
          <a:p>
            <a:r>
              <a:rPr lang="en-GB" dirty="0">
                <a:latin typeface="Century Gothic" panose="020B0502020202020204" pitchFamily="34" charset="0"/>
              </a:rPr>
              <a:t>What</a:t>
            </a:r>
            <a:r>
              <a:rPr lang="en-GB" dirty="0">
                <a:latin typeface="Optima"/>
              </a:rPr>
              <a:t> are the Obligations</a:t>
            </a:r>
          </a:p>
          <a:p>
            <a:r>
              <a:rPr lang="en-GB" dirty="0">
                <a:latin typeface="Optima"/>
              </a:rPr>
              <a:t>Who do these obligations apply to</a:t>
            </a:r>
          </a:p>
          <a:p>
            <a:r>
              <a:rPr lang="en-GB" dirty="0">
                <a:latin typeface="Optima"/>
              </a:rPr>
              <a:t>Do they apply equally</a:t>
            </a:r>
          </a:p>
          <a:p>
            <a:r>
              <a:rPr lang="en-GB" dirty="0">
                <a:latin typeface="Optima"/>
              </a:rPr>
              <a:t>What does a transfer note require</a:t>
            </a:r>
          </a:p>
          <a:p>
            <a:r>
              <a:rPr lang="en-GB" dirty="0">
                <a:latin typeface="Optima"/>
              </a:rPr>
              <a:t>What ‘evidence’ do I need e.g. hierarchy</a:t>
            </a:r>
          </a:p>
          <a:p>
            <a:r>
              <a:rPr lang="en-GB" dirty="0">
                <a:latin typeface="Optima"/>
              </a:rPr>
              <a:t>What weaknesses might the Duty have</a:t>
            </a:r>
          </a:p>
          <a:p>
            <a:r>
              <a:rPr lang="en-GB" dirty="0">
                <a:latin typeface="Optima"/>
              </a:rPr>
              <a:t>What should you do if something </a:t>
            </a:r>
            <a:r>
              <a:rPr lang="en-GB" dirty="0" smtClean="0">
                <a:latin typeface="Optima"/>
              </a:rPr>
              <a:t>goes </a:t>
            </a:r>
            <a:r>
              <a:rPr lang="en-GB" dirty="0">
                <a:latin typeface="Optima"/>
              </a:rPr>
              <a:t>wrong </a:t>
            </a:r>
          </a:p>
          <a:p>
            <a:endParaRPr lang="en-GB" dirty="0"/>
          </a:p>
        </p:txBody>
      </p:sp>
      <p:sp>
        <p:nvSpPr>
          <p:cNvPr id="4" name="TextBox 3"/>
          <p:cNvSpPr txBox="1"/>
          <p:nvPr/>
        </p:nvSpPr>
        <p:spPr>
          <a:xfrm>
            <a:off x="10611762" y="232016"/>
            <a:ext cx="1248145"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P36</a:t>
            </a:r>
          </a:p>
          <a:p>
            <a:pPr algn="ctr"/>
            <a:endParaRPr lang="en-GB" dirty="0"/>
          </a:p>
        </p:txBody>
      </p:sp>
    </p:spTree>
    <p:extLst>
      <p:ext uri="{BB962C8B-B14F-4D97-AF65-F5344CB8AC3E}">
        <p14:creationId xmlns:p14="http://schemas.microsoft.com/office/powerpoint/2010/main" val="222684756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892" y="2881745"/>
            <a:ext cx="7967663" cy="1482438"/>
          </a:xfrm>
        </p:spPr>
        <p:txBody>
          <a:bodyPr/>
          <a:lstStyle/>
          <a:p>
            <a:pPr algn="ctr"/>
            <a:r>
              <a:rPr lang="en-GB" sz="3200" dirty="0">
                <a:solidFill>
                  <a:schemeClr val="tx1"/>
                </a:solidFill>
              </a:rPr>
              <a:t/>
            </a:r>
            <a:br>
              <a:rPr lang="en-GB" sz="3200" dirty="0">
                <a:solidFill>
                  <a:schemeClr val="tx1"/>
                </a:solidFill>
              </a:rPr>
            </a:br>
            <a:r>
              <a:rPr lang="en-GB" sz="5400" dirty="0">
                <a:solidFill>
                  <a:srgbClr val="24ABB5"/>
                </a:solidFill>
              </a:rPr>
              <a:t>Code of practice &amp; responsibilities</a:t>
            </a:r>
          </a:p>
        </p:txBody>
      </p:sp>
    </p:spTree>
    <p:extLst>
      <p:ext uri="{BB962C8B-B14F-4D97-AF65-F5344CB8AC3E}">
        <p14:creationId xmlns:p14="http://schemas.microsoft.com/office/powerpoint/2010/main" val="3741588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does responsibility rest?</a:t>
            </a:r>
            <a:endParaRPr lang="en-GB" dirty="0"/>
          </a:p>
        </p:txBody>
      </p:sp>
      <p:sp>
        <p:nvSpPr>
          <p:cNvPr id="3" name="Content Placeholder 2"/>
          <p:cNvSpPr>
            <a:spLocks noGrp="1"/>
          </p:cNvSpPr>
          <p:nvPr>
            <p:ph idx="1"/>
          </p:nvPr>
        </p:nvSpPr>
        <p:spPr>
          <a:xfrm>
            <a:off x="1981204" y="1962156"/>
            <a:ext cx="7869381" cy="4164013"/>
          </a:xfrm>
        </p:spPr>
        <p:txBody>
          <a:bodyPr/>
          <a:lstStyle/>
          <a:p>
            <a:r>
              <a:rPr lang="en-GB" dirty="0">
                <a:latin typeface="Century Gothic" panose="020B0502020202020204" pitchFamily="34" charset="0"/>
              </a:rPr>
              <a:t>Who has primary responsibility?</a:t>
            </a:r>
          </a:p>
          <a:p>
            <a:r>
              <a:rPr lang="en-GB" dirty="0">
                <a:latin typeface="Century Gothic" panose="020B0502020202020204" pitchFamily="34" charset="0"/>
              </a:rPr>
              <a:t>Who else might be involved?</a:t>
            </a:r>
          </a:p>
          <a:p>
            <a:r>
              <a:rPr lang="en-GB" dirty="0">
                <a:latin typeface="Century Gothic" panose="020B0502020202020204" pitchFamily="34" charset="0"/>
              </a:rPr>
              <a:t>Where can help be obtained?</a:t>
            </a:r>
          </a:p>
          <a:p>
            <a:r>
              <a:rPr lang="en-GB" dirty="0">
                <a:latin typeface="Century Gothic" panose="020B0502020202020204" pitchFamily="34" charset="0"/>
              </a:rPr>
              <a:t>What is good/bad practice</a:t>
            </a:r>
            <a:r>
              <a:rPr lang="en-GB" dirty="0" smtClean="0">
                <a:latin typeface="Century Gothic" panose="020B0502020202020204" pitchFamily="34" charset="0"/>
              </a:rPr>
              <a:t>?</a:t>
            </a:r>
          </a:p>
          <a:p>
            <a:pPr algn="ctr">
              <a:buFontTx/>
              <a:buNone/>
            </a:pPr>
            <a:endParaRPr lang="en-GB" dirty="0" smtClean="0">
              <a:solidFill>
                <a:srgbClr val="6600CC"/>
              </a:solidFill>
              <a:latin typeface="Century Gothic" panose="020B0502020202020204" pitchFamily="34" charset="0"/>
            </a:endParaRPr>
          </a:p>
          <a:p>
            <a:pPr algn="ctr">
              <a:buFontTx/>
              <a:buNone/>
            </a:pPr>
            <a:r>
              <a:rPr lang="en-GB" b="1" dirty="0" smtClean="0">
                <a:solidFill>
                  <a:srgbClr val="24ABB5"/>
                </a:solidFill>
                <a:latin typeface="Century Gothic" panose="020B0502020202020204" pitchFamily="34" charset="0"/>
              </a:rPr>
              <a:t>Consider Code </a:t>
            </a:r>
            <a:r>
              <a:rPr lang="en-GB" b="1" dirty="0">
                <a:solidFill>
                  <a:srgbClr val="24ABB5"/>
                </a:solidFill>
                <a:latin typeface="Century Gothic" panose="020B0502020202020204" pitchFamily="34" charset="0"/>
              </a:rPr>
              <a:t>of </a:t>
            </a:r>
            <a:r>
              <a:rPr lang="en-GB" b="1" dirty="0" smtClean="0">
                <a:solidFill>
                  <a:srgbClr val="24ABB5"/>
                </a:solidFill>
                <a:latin typeface="Century Gothic" panose="020B0502020202020204" pitchFamily="34" charset="0"/>
              </a:rPr>
              <a:t>Practice guidance</a:t>
            </a:r>
            <a:endParaRPr lang="en-GB" b="1" dirty="0">
              <a:solidFill>
                <a:srgbClr val="24ABB5"/>
              </a:solidFill>
              <a:latin typeface="Century Gothic" panose="020B0502020202020204" pitchFamily="34" charset="0"/>
            </a:endParaRPr>
          </a:p>
        </p:txBody>
      </p:sp>
    </p:spTree>
    <p:extLst>
      <p:ext uri="{BB962C8B-B14F-4D97-AF65-F5344CB8AC3E}">
        <p14:creationId xmlns:p14="http://schemas.microsoft.com/office/powerpoint/2010/main" val="114191173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5" y="876305"/>
            <a:ext cx="10623551" cy="663575"/>
          </a:xfrm>
        </p:spPr>
        <p:txBody>
          <a:bodyPr/>
          <a:lstStyle/>
          <a:p>
            <a:r>
              <a:rPr lang="en-GB" dirty="0" smtClean="0"/>
              <a:t>‘Holders’ responsibilities</a:t>
            </a:r>
            <a:endParaRPr lang="en-GB" dirty="0"/>
          </a:p>
        </p:txBody>
      </p:sp>
      <p:sp>
        <p:nvSpPr>
          <p:cNvPr id="3" name="Content Placeholder 2"/>
          <p:cNvSpPr>
            <a:spLocks noGrp="1"/>
          </p:cNvSpPr>
          <p:nvPr>
            <p:ph idx="1"/>
          </p:nvPr>
        </p:nvSpPr>
        <p:spPr>
          <a:xfrm>
            <a:off x="609601" y="1757761"/>
            <a:ext cx="10972800" cy="4164013"/>
          </a:xfrm>
        </p:spPr>
        <p:txBody>
          <a:bodyPr/>
          <a:lstStyle/>
          <a:p>
            <a:pPr>
              <a:buNone/>
              <a:defRPr/>
            </a:pPr>
            <a:r>
              <a:rPr lang="en-GB" dirty="0" smtClean="0">
                <a:latin typeface="Century Gothic" panose="020B0502020202020204" pitchFamily="34" charset="0"/>
              </a:rPr>
              <a:t>Section 34 EPA90 says that “A </a:t>
            </a:r>
            <a:r>
              <a:rPr lang="en-GB" dirty="0">
                <a:latin typeface="Century Gothic" panose="020B0502020202020204" pitchFamily="34" charset="0"/>
              </a:rPr>
              <a:t>holder is expected to take measures that are:</a:t>
            </a:r>
          </a:p>
          <a:p>
            <a:pPr>
              <a:buNone/>
              <a:defRPr/>
            </a:pPr>
            <a:r>
              <a:rPr lang="en-GB" i="1" dirty="0">
                <a:latin typeface="Century Gothic" panose="020B0502020202020204" pitchFamily="34" charset="0"/>
              </a:rPr>
              <a:t>1. </a:t>
            </a:r>
            <a:r>
              <a:rPr lang="en-GB" b="1" i="1" dirty="0">
                <a:latin typeface="Century Gothic" panose="020B0502020202020204" pitchFamily="34" charset="0"/>
              </a:rPr>
              <a:t>Reasonable</a:t>
            </a:r>
            <a:r>
              <a:rPr lang="en-GB" i="1" dirty="0">
                <a:latin typeface="Century Gothic" panose="020B0502020202020204" pitchFamily="34" charset="0"/>
              </a:rPr>
              <a:t> in the circumstances &amp;</a:t>
            </a:r>
          </a:p>
          <a:p>
            <a:pPr>
              <a:buNone/>
              <a:defRPr/>
            </a:pPr>
            <a:r>
              <a:rPr lang="en-GB" i="1" dirty="0">
                <a:latin typeface="Century Gothic" panose="020B0502020202020204" pitchFamily="34" charset="0"/>
              </a:rPr>
              <a:t>2. Applies to him in his </a:t>
            </a:r>
            <a:r>
              <a:rPr lang="en-GB" b="1" i="1" dirty="0">
                <a:latin typeface="Century Gothic" panose="020B0502020202020204" pitchFamily="34" charset="0"/>
              </a:rPr>
              <a:t>capacity</a:t>
            </a:r>
          </a:p>
          <a:p>
            <a:pPr>
              <a:buNone/>
              <a:defRPr/>
            </a:pPr>
            <a:r>
              <a:rPr lang="en-GB" dirty="0" smtClean="0">
                <a:latin typeface="Century Gothic" panose="020B0502020202020204" pitchFamily="34" charset="0"/>
              </a:rPr>
              <a:t>and “know or foresee”</a:t>
            </a:r>
            <a:endParaRPr lang="en-GB" dirty="0">
              <a:latin typeface="Century Gothic" panose="020B0502020202020204" pitchFamily="34" charset="0"/>
            </a:endParaRPr>
          </a:p>
          <a:p>
            <a:pPr>
              <a:buNone/>
              <a:defRPr/>
            </a:pPr>
            <a:r>
              <a:rPr lang="en-GB" dirty="0">
                <a:latin typeface="Century Gothic" panose="020B0502020202020204" pitchFamily="34" charset="0"/>
              </a:rPr>
              <a:t>What does this mean</a:t>
            </a:r>
            <a:r>
              <a:rPr lang="en-GB" dirty="0" smtClean="0">
                <a:latin typeface="Century Gothic" panose="020B0502020202020204" pitchFamily="34" charset="0"/>
              </a:rPr>
              <a:t>?</a:t>
            </a:r>
            <a:endParaRPr lang="en-GB" dirty="0">
              <a:latin typeface="Century Gothic" panose="020B0502020202020204" pitchFamily="34" charset="0"/>
            </a:endParaRPr>
          </a:p>
          <a:p>
            <a:pPr>
              <a:buNone/>
              <a:defRPr/>
            </a:pPr>
            <a:r>
              <a:rPr lang="en-GB" dirty="0">
                <a:latin typeface="Century Gothic" panose="020B0502020202020204" pitchFamily="34" charset="0"/>
              </a:rPr>
              <a:t>Find out </a:t>
            </a:r>
            <a:r>
              <a:rPr lang="en-GB" dirty="0" smtClean="0">
                <a:latin typeface="Century Gothic" panose="020B0502020202020204" pitchFamily="34" charset="0"/>
              </a:rPr>
              <a:t>in;	</a:t>
            </a:r>
            <a:r>
              <a:rPr lang="en-GB" b="1" dirty="0" smtClean="0">
                <a:solidFill>
                  <a:srgbClr val="24ABB5"/>
                </a:solidFill>
                <a:latin typeface="Century Gothic" panose="020B0502020202020204" pitchFamily="34" charset="0"/>
              </a:rPr>
              <a:t>Code </a:t>
            </a:r>
            <a:r>
              <a:rPr lang="en-GB" b="1" dirty="0">
                <a:solidFill>
                  <a:srgbClr val="24ABB5"/>
                </a:solidFill>
                <a:latin typeface="Century Gothic" panose="020B0502020202020204" pitchFamily="34" charset="0"/>
              </a:rPr>
              <a:t>of </a:t>
            </a:r>
            <a:r>
              <a:rPr lang="en-GB" b="1" dirty="0" smtClean="0">
                <a:solidFill>
                  <a:srgbClr val="24ABB5"/>
                </a:solidFill>
                <a:latin typeface="Century Gothic" panose="020B0502020202020204" pitchFamily="34" charset="0"/>
              </a:rPr>
              <a:t>Practice</a:t>
            </a:r>
            <a:endParaRPr lang="en-GB" b="1" dirty="0">
              <a:solidFill>
                <a:srgbClr val="24ABB5"/>
              </a:solidFill>
              <a:latin typeface="Century Gothic" panose="020B0502020202020204" pitchFamily="34" charset="0"/>
            </a:endParaRPr>
          </a:p>
        </p:txBody>
      </p:sp>
      <p:sp>
        <p:nvSpPr>
          <p:cNvPr id="4" name="TextBox 3"/>
          <p:cNvSpPr txBox="1"/>
          <p:nvPr/>
        </p:nvSpPr>
        <p:spPr>
          <a:xfrm>
            <a:off x="10611762" y="232016"/>
            <a:ext cx="1248145"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P37</a:t>
            </a:r>
          </a:p>
          <a:p>
            <a:pPr algn="ctr"/>
            <a:endParaRPr lang="en-GB" dirty="0"/>
          </a:p>
        </p:txBody>
      </p:sp>
    </p:spTree>
    <p:extLst>
      <p:ext uri="{BB962C8B-B14F-4D97-AF65-F5344CB8AC3E}">
        <p14:creationId xmlns:p14="http://schemas.microsoft.com/office/powerpoint/2010/main" val="323015790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‘Reasonable’ &amp; ‘Know or foresee’</a:t>
            </a:r>
            <a:endParaRPr lang="en-GB" dirty="0"/>
          </a:p>
        </p:txBody>
      </p:sp>
      <p:pic>
        <p:nvPicPr>
          <p:cNvPr id="7170" name="Picture 2"/>
          <p:cNvPicPr>
            <a:picLocks noGrp="1" noChangeAspect="1" noChangeArrowheads="1"/>
          </p:cNvPicPr>
          <p:nvPr>
            <p:ph sz="half" idx="1"/>
          </p:nvPr>
        </p:nvPicPr>
        <p:blipFill>
          <a:blip r:embed="rId2" cstate="email">
            <a:extLst>
              <a:ext uri="{28A0092B-C50C-407E-A947-70E740481C1C}">
                <a14:useLocalDpi xmlns:a14="http://schemas.microsoft.com/office/drawing/2010/main" val="0"/>
              </a:ext>
            </a:extLst>
          </a:blip>
          <a:srcRect/>
          <a:stretch>
            <a:fillRect/>
          </a:stretch>
        </p:blipFill>
        <p:spPr bwMode="auto">
          <a:xfrm>
            <a:off x="609601" y="1850953"/>
            <a:ext cx="4038600" cy="4184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bwMode="auto">
          <a:xfrm>
            <a:off x="6172200" y="1850961"/>
            <a:ext cx="4038600" cy="4184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936556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032" y="865548"/>
            <a:ext cx="10623551" cy="663575"/>
          </a:xfrm>
        </p:spPr>
        <p:txBody>
          <a:bodyPr/>
          <a:lstStyle/>
          <a:p>
            <a:r>
              <a:rPr lang="en-GB" dirty="0" smtClean="0"/>
              <a:t>So how does this happen? Today!</a:t>
            </a:r>
            <a:endParaRPr lang="en-GB" dirty="0"/>
          </a:p>
        </p:txBody>
      </p:sp>
      <p:pic>
        <p:nvPicPr>
          <p:cNvPr id="6147" name="Picture 3"/>
          <p:cNvPicPr>
            <a:picLocks noGrp="1" noChangeAspect="1" noChangeArrowheads="1"/>
          </p:cNvPicPr>
          <p:nvPr>
            <p:ph sz="half" idx="2"/>
          </p:nvPr>
        </p:nvPicPr>
        <p:blipFill>
          <a:blip r:embed="rId2" cstate="email">
            <a:extLst>
              <a:ext uri="{28A0092B-C50C-407E-A947-70E740481C1C}">
                <a14:useLocalDpi xmlns:a14="http://schemas.microsoft.com/office/drawing/2010/main" val="0"/>
              </a:ext>
            </a:extLst>
          </a:blip>
          <a:srcRect/>
          <a:stretch>
            <a:fillRect/>
          </a:stretch>
        </p:blipFill>
        <p:spPr bwMode="auto">
          <a:xfrm>
            <a:off x="6529895" y="1760805"/>
            <a:ext cx="4468828" cy="4571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2" name="Picture 2"/>
          <p:cNvPicPr>
            <a:picLocks noGrp="1" noChangeAspect="1" noChangeArrowheads="1"/>
          </p:cNvPicPr>
          <p:nvPr>
            <p:ph sz="half" idx="1"/>
          </p:nvPr>
        </p:nvPicPr>
        <p:blipFill>
          <a:blip r:embed="rId3" cstate="email"/>
          <a:srcRect/>
          <a:stretch>
            <a:fillRect/>
          </a:stretch>
        </p:blipFill>
        <p:spPr bwMode="auto">
          <a:xfrm>
            <a:off x="609600" y="2160981"/>
            <a:ext cx="5384800" cy="3564738"/>
          </a:xfrm>
          <a:prstGeom prst="rect">
            <a:avLst/>
          </a:prstGeom>
          <a:noFill/>
          <a:ln w="9525">
            <a:noFill/>
            <a:miter lim="800000"/>
            <a:headEnd/>
            <a:tailEnd/>
          </a:ln>
          <a:effectLst/>
        </p:spPr>
      </p:pic>
    </p:spTree>
    <p:extLst>
      <p:ext uri="{BB962C8B-B14F-4D97-AF65-F5344CB8AC3E}">
        <p14:creationId xmlns:p14="http://schemas.microsoft.com/office/powerpoint/2010/main" val="402789232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Unauthorised Sites</a:t>
            </a:r>
            <a:endParaRPr lang="en-GB" dirty="0"/>
          </a:p>
        </p:txBody>
      </p:sp>
      <p:pic>
        <p:nvPicPr>
          <p:cNvPr id="4" name="Content Placeholder 3"/>
          <p:cNvPicPr>
            <a:picLocks noGrp="1" noChangeAspect="1" noChangeArrowheads="1"/>
          </p:cNvPicPr>
          <p:nvPr>
            <p:ph idx="1"/>
          </p:nvPr>
        </p:nvPicPr>
        <p:blipFill>
          <a:blip r:embed="rId2" cstate="print"/>
          <a:srcRect/>
          <a:stretch>
            <a:fillRect/>
          </a:stretch>
        </p:blipFill>
        <p:spPr bwMode="auto">
          <a:xfrm>
            <a:off x="2592674" y="1807930"/>
            <a:ext cx="6473476" cy="4433888"/>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Transfer stations and “MRF’s”</a:t>
            </a:r>
            <a:endParaRPr lang="en-GB" dirty="0"/>
          </a:p>
        </p:txBody>
      </p:sp>
      <p:sp>
        <p:nvSpPr>
          <p:cNvPr id="3" name="Content Placeholder 2"/>
          <p:cNvSpPr>
            <a:spLocks noGrp="1"/>
          </p:cNvSpPr>
          <p:nvPr>
            <p:ph sz="half" idx="1"/>
          </p:nvPr>
        </p:nvSpPr>
        <p:spPr>
          <a:xfrm>
            <a:off x="609600" y="1539876"/>
            <a:ext cx="5446955" cy="4901212"/>
          </a:xfrm>
        </p:spPr>
        <p:txBody>
          <a:bodyPr/>
          <a:lstStyle/>
          <a:p>
            <a:pPr marL="0" indent="0">
              <a:buNone/>
            </a:pPr>
            <a:r>
              <a:rPr lang="en-GB" sz="2200" b="1" dirty="0">
                <a:latin typeface="Century Gothic" panose="020B0502020202020204" pitchFamily="34" charset="0"/>
              </a:rPr>
              <a:t>Consider</a:t>
            </a:r>
          </a:p>
          <a:p>
            <a:r>
              <a:rPr lang="en-GB" sz="2200" dirty="0">
                <a:latin typeface="Century Gothic" panose="020B0502020202020204" pitchFamily="34" charset="0"/>
              </a:rPr>
              <a:t>can your waste be managed safely</a:t>
            </a:r>
          </a:p>
          <a:p>
            <a:r>
              <a:rPr lang="en-GB" sz="2200" dirty="0">
                <a:latin typeface="Century Gothic" panose="020B0502020202020204" pitchFamily="34" charset="0"/>
              </a:rPr>
              <a:t>Are there any compatibility </a:t>
            </a:r>
          </a:p>
          <a:p>
            <a:pPr marL="0" indent="0">
              <a:buNone/>
            </a:pPr>
            <a:r>
              <a:rPr lang="en-GB" sz="2200" dirty="0">
                <a:latin typeface="Century Gothic" panose="020B0502020202020204" pitchFamily="34" charset="0"/>
              </a:rPr>
              <a:t>	issues with other wastes</a:t>
            </a:r>
          </a:p>
          <a:p>
            <a:r>
              <a:rPr lang="en-GB" sz="2200" dirty="0">
                <a:latin typeface="Century Gothic" panose="020B0502020202020204" pitchFamily="34" charset="0"/>
              </a:rPr>
              <a:t>how your waste will be managed/packaged</a:t>
            </a:r>
          </a:p>
          <a:p>
            <a:r>
              <a:rPr lang="en-GB" sz="2200" dirty="0">
                <a:latin typeface="Century Gothic" panose="020B0502020202020204" pitchFamily="34" charset="0"/>
              </a:rPr>
              <a:t>the accuracy of waste descriptions and type of packaging </a:t>
            </a:r>
          </a:p>
          <a:p>
            <a:r>
              <a:rPr lang="en-GB" sz="2200" dirty="0">
                <a:latin typeface="Century Gothic" panose="020B0502020202020204" pitchFamily="34" charset="0"/>
              </a:rPr>
              <a:t>Understand where your obligations end in light of</a:t>
            </a:r>
          </a:p>
          <a:p>
            <a:r>
              <a:rPr lang="en-GB" sz="2200" dirty="0">
                <a:latin typeface="Century Gothic" panose="020B0502020202020204" pitchFamily="34" charset="0"/>
              </a:rPr>
              <a:t>Outputs and destinations</a:t>
            </a:r>
          </a:p>
        </p:txBody>
      </p:sp>
      <p:pic>
        <p:nvPicPr>
          <p:cNvPr id="8194" name="Picture 2"/>
          <p:cNvPicPr>
            <a:picLocks noGrp="1" noChangeAspect="1" noChangeArrowheads="1"/>
          </p:cNvPicPr>
          <p:nvPr>
            <p:ph sz="half" idx="2"/>
          </p:nvPr>
        </p:nvPicPr>
        <p:blipFill>
          <a:blip r:embed="rId2" cstate="email">
            <a:extLst>
              <a:ext uri="{28A0092B-C50C-407E-A947-70E740481C1C}">
                <a14:useLocalDpi xmlns:a14="http://schemas.microsoft.com/office/drawing/2010/main" val="0"/>
              </a:ext>
            </a:extLst>
          </a:blip>
          <a:srcRect/>
          <a:stretch>
            <a:fillRect/>
          </a:stretch>
        </p:blipFill>
        <p:spPr bwMode="auto">
          <a:xfrm>
            <a:off x="7032812" y="2057773"/>
            <a:ext cx="4038600" cy="3865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611762" y="232016"/>
            <a:ext cx="1248145"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P38</a:t>
            </a:r>
          </a:p>
          <a:p>
            <a:pPr algn="ctr"/>
            <a:endParaRPr lang="en-GB" dirty="0"/>
          </a:p>
        </p:txBody>
      </p:sp>
    </p:spTree>
    <p:extLst>
      <p:ext uri="{BB962C8B-B14F-4D97-AF65-F5344CB8AC3E}">
        <p14:creationId xmlns:p14="http://schemas.microsoft.com/office/powerpoint/2010/main" val="283702592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Exercise 5 - treatment</a:t>
            </a:r>
            <a:endParaRPr lang="en-GB" dirty="0"/>
          </a:p>
        </p:txBody>
      </p:sp>
      <p:sp>
        <p:nvSpPr>
          <p:cNvPr id="3" name="Content Placeholder 2"/>
          <p:cNvSpPr>
            <a:spLocks noGrp="1"/>
          </p:cNvSpPr>
          <p:nvPr>
            <p:ph idx="1"/>
          </p:nvPr>
        </p:nvSpPr>
        <p:spPr/>
        <p:txBody>
          <a:bodyPr/>
          <a:lstStyle/>
          <a:p>
            <a:pPr marL="0" indent="0">
              <a:buNone/>
            </a:pPr>
            <a:r>
              <a:rPr lang="en-GB" sz="2800" dirty="0">
                <a:latin typeface="Optima"/>
              </a:rPr>
              <a:t>Waste wood from a transfer station is shredded and to be sent to a compost site producing PAS 100 compost</a:t>
            </a:r>
          </a:p>
          <a:p>
            <a:r>
              <a:rPr lang="en-GB" sz="2800" dirty="0">
                <a:latin typeface="Optima"/>
              </a:rPr>
              <a:t>What would be the </a:t>
            </a:r>
            <a:r>
              <a:rPr lang="en-GB" sz="2800" dirty="0" smtClean="0">
                <a:latin typeface="Optima"/>
              </a:rPr>
              <a:t>EWC code </a:t>
            </a:r>
            <a:r>
              <a:rPr lang="en-GB" sz="2800" dirty="0">
                <a:latin typeface="Optima"/>
              </a:rPr>
              <a:t>for this wood</a:t>
            </a:r>
          </a:p>
          <a:p>
            <a:r>
              <a:rPr lang="en-GB" sz="2800" dirty="0">
                <a:latin typeface="Optima"/>
              </a:rPr>
              <a:t>Is this acceptable</a:t>
            </a:r>
          </a:p>
          <a:p>
            <a:r>
              <a:rPr lang="en-GB" sz="2800" dirty="0">
                <a:latin typeface="Optima"/>
              </a:rPr>
              <a:t>What must happen to the wood</a:t>
            </a:r>
          </a:p>
          <a:p>
            <a:r>
              <a:rPr lang="en-GB" sz="2800" dirty="0">
                <a:latin typeface="Optima"/>
              </a:rPr>
              <a:t>If you were the compost site operator what should you be concerned about</a:t>
            </a:r>
          </a:p>
        </p:txBody>
      </p:sp>
      <p:sp>
        <p:nvSpPr>
          <p:cNvPr id="4" name="TextBox 3"/>
          <p:cNvSpPr txBox="1"/>
          <p:nvPr/>
        </p:nvSpPr>
        <p:spPr>
          <a:xfrm>
            <a:off x="10611762" y="232016"/>
            <a:ext cx="1248145"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P39</a:t>
            </a:r>
          </a:p>
          <a:p>
            <a:pPr algn="ctr"/>
            <a:endParaRPr lang="en-GB" dirty="0"/>
          </a:p>
        </p:txBody>
      </p:sp>
    </p:spTree>
    <p:extLst>
      <p:ext uri="{BB962C8B-B14F-4D97-AF65-F5344CB8AC3E}">
        <p14:creationId xmlns:p14="http://schemas.microsoft.com/office/powerpoint/2010/main" val="106416787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876305"/>
            <a:ext cx="4308763" cy="663575"/>
          </a:xfrm>
        </p:spPr>
        <p:txBody>
          <a:bodyPr/>
          <a:lstStyle/>
          <a:p>
            <a:r>
              <a:rPr lang="en-GB" dirty="0" smtClean="0"/>
              <a:t>Exercise 6</a:t>
            </a:r>
            <a:endParaRPr lang="en-GB" dirty="0"/>
          </a:p>
        </p:txBody>
      </p:sp>
      <p:sp>
        <p:nvSpPr>
          <p:cNvPr id="3" name="Content Placeholder 2"/>
          <p:cNvSpPr>
            <a:spLocks noGrp="1"/>
          </p:cNvSpPr>
          <p:nvPr>
            <p:ph sz="half" idx="1"/>
          </p:nvPr>
        </p:nvSpPr>
        <p:spPr>
          <a:xfrm>
            <a:off x="609600" y="1760805"/>
            <a:ext cx="6522720" cy="4365358"/>
          </a:xfrm>
        </p:spPr>
        <p:txBody>
          <a:bodyPr/>
          <a:lstStyle/>
          <a:p>
            <a:r>
              <a:rPr lang="en-GB" sz="2600" dirty="0">
                <a:latin typeface="Century Gothic" panose="020B0502020202020204" pitchFamily="34" charset="0"/>
              </a:rPr>
              <a:t>The Agency has stopped a vehicle on the road to find that shown. </a:t>
            </a:r>
            <a:endParaRPr lang="en-GB" sz="2600" dirty="0" smtClean="0">
              <a:latin typeface="Century Gothic" panose="020B0502020202020204" pitchFamily="34" charset="0"/>
            </a:endParaRPr>
          </a:p>
          <a:p>
            <a:endParaRPr lang="en-GB" sz="2600" dirty="0">
              <a:latin typeface="Century Gothic" panose="020B0502020202020204" pitchFamily="34" charset="0"/>
            </a:endParaRPr>
          </a:p>
          <a:p>
            <a:r>
              <a:rPr lang="en-GB" sz="2600" dirty="0">
                <a:latin typeface="Century Gothic" panose="020B0502020202020204" pitchFamily="34" charset="0"/>
              </a:rPr>
              <a:t>Would you as the person responsible for waste management on behalf of the producer have any concerns? </a:t>
            </a:r>
            <a:endParaRPr lang="en-GB" sz="2600" dirty="0" smtClean="0">
              <a:latin typeface="Century Gothic" panose="020B0502020202020204" pitchFamily="34" charset="0"/>
            </a:endParaRPr>
          </a:p>
          <a:p>
            <a:endParaRPr lang="en-GB" sz="2600" dirty="0">
              <a:latin typeface="Century Gothic" panose="020B0502020202020204" pitchFamily="34" charset="0"/>
            </a:endParaRPr>
          </a:p>
          <a:p>
            <a:r>
              <a:rPr lang="en-GB" sz="2600" dirty="0">
                <a:latin typeface="Century Gothic" panose="020B0502020202020204" pitchFamily="34" charset="0"/>
              </a:rPr>
              <a:t>If so, Why?</a:t>
            </a:r>
          </a:p>
        </p:txBody>
      </p:sp>
      <p:pic>
        <p:nvPicPr>
          <p:cNvPr id="13314" name="Picture 2"/>
          <p:cNvPicPr>
            <a:picLocks noGrp="1" noChangeAspect="1" noChangeArrowheads="1"/>
          </p:cNvPicPr>
          <p:nvPr>
            <p:ph sz="half" idx="2"/>
          </p:nvPr>
        </p:nvPicPr>
        <p:blipFill>
          <a:blip r:embed="rId2" cstate="email">
            <a:extLst>
              <a:ext uri="{28A0092B-C50C-407E-A947-70E740481C1C}">
                <a14:useLocalDpi xmlns:a14="http://schemas.microsoft.com/office/drawing/2010/main" val="0"/>
              </a:ext>
            </a:extLst>
          </a:blip>
          <a:srcRect/>
          <a:stretch>
            <a:fillRect/>
          </a:stretch>
        </p:blipFill>
        <p:spPr bwMode="auto">
          <a:xfrm>
            <a:off x="7455051" y="1811493"/>
            <a:ext cx="4272580" cy="4263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611762" y="232016"/>
            <a:ext cx="1248145"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P40</a:t>
            </a:r>
          </a:p>
          <a:p>
            <a:pPr algn="ctr"/>
            <a:endParaRPr lang="en-GB" dirty="0"/>
          </a:p>
        </p:txBody>
      </p:sp>
    </p:spTree>
    <p:extLst>
      <p:ext uri="{BB962C8B-B14F-4D97-AF65-F5344CB8AC3E}">
        <p14:creationId xmlns:p14="http://schemas.microsoft.com/office/powerpoint/2010/main" val="26477134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937" y="865548"/>
            <a:ext cx="5320147" cy="663575"/>
          </a:xfrm>
        </p:spPr>
        <p:txBody>
          <a:bodyPr/>
          <a:lstStyle/>
          <a:p>
            <a:r>
              <a:rPr lang="en-GB" sz="3200" dirty="0"/>
              <a:t>The Waste Chain</a:t>
            </a:r>
          </a:p>
        </p:txBody>
      </p:sp>
      <p:sp>
        <p:nvSpPr>
          <p:cNvPr id="3" name="Content Placeholder 2"/>
          <p:cNvSpPr>
            <a:spLocks noGrp="1"/>
          </p:cNvSpPr>
          <p:nvPr>
            <p:ph idx="1"/>
          </p:nvPr>
        </p:nvSpPr>
        <p:spPr>
          <a:xfrm>
            <a:off x="1156941" y="1873460"/>
            <a:ext cx="7758545" cy="4211782"/>
          </a:xfrm>
        </p:spPr>
        <p:txBody>
          <a:bodyPr/>
          <a:lstStyle/>
          <a:p>
            <a:r>
              <a:rPr lang="en-GB" dirty="0">
                <a:latin typeface="Century Gothic" panose="020B0502020202020204" pitchFamily="34" charset="0"/>
                <a:cs typeface="Arial" panose="020B0604020202020204" pitchFamily="34" charset="0"/>
              </a:rPr>
              <a:t>Who is in the ‘chain’</a:t>
            </a:r>
          </a:p>
          <a:p>
            <a:r>
              <a:rPr lang="en-GB" dirty="0" smtClean="0">
                <a:latin typeface="Century Gothic" panose="020B0502020202020204" pitchFamily="34" charset="0"/>
                <a:cs typeface="Arial" panose="020B0604020202020204" pitchFamily="34" charset="0"/>
              </a:rPr>
              <a:t>Definitions – </a:t>
            </a:r>
            <a:r>
              <a:rPr lang="en-GB" i="1" dirty="0" smtClean="0">
                <a:latin typeface="Century Gothic" panose="020B0502020202020204" pitchFamily="34" charset="0"/>
                <a:cs typeface="Arial" panose="020B0604020202020204" pitchFamily="34" charset="0"/>
              </a:rPr>
              <a:t>Holder, Broker, Dealer</a:t>
            </a:r>
          </a:p>
          <a:p>
            <a:r>
              <a:rPr lang="en-GB" dirty="0" smtClean="0">
                <a:latin typeface="Century Gothic" panose="020B0502020202020204" pitchFamily="34" charset="0"/>
                <a:cs typeface="Arial" panose="020B0604020202020204" pitchFamily="34" charset="0"/>
              </a:rPr>
              <a:t>What </a:t>
            </a:r>
            <a:r>
              <a:rPr lang="en-GB" dirty="0">
                <a:latin typeface="Century Gothic" panose="020B0502020202020204" pitchFamily="34" charset="0"/>
                <a:cs typeface="Arial" panose="020B0604020202020204" pitchFamily="34" charset="0"/>
              </a:rPr>
              <a:t>parts do they play</a:t>
            </a:r>
          </a:p>
          <a:p>
            <a:r>
              <a:rPr lang="en-GB" dirty="0">
                <a:latin typeface="Century Gothic" panose="020B0502020202020204" pitchFamily="34" charset="0"/>
                <a:cs typeface="Arial" panose="020B0604020202020204" pitchFamily="34" charset="0"/>
              </a:rPr>
              <a:t>Key relationships</a:t>
            </a:r>
          </a:p>
          <a:p>
            <a:r>
              <a:rPr lang="en-GB" dirty="0">
                <a:latin typeface="Century Gothic" panose="020B0502020202020204" pitchFamily="34" charset="0"/>
                <a:cs typeface="Arial" panose="020B0604020202020204" pitchFamily="34" charset="0"/>
              </a:rPr>
              <a:t>Who bears [most] responsibility</a:t>
            </a:r>
          </a:p>
          <a:p>
            <a:r>
              <a:rPr lang="en-GB" i="1" dirty="0">
                <a:latin typeface="Century Gothic" panose="020B0502020202020204" pitchFamily="34" charset="0"/>
                <a:cs typeface="Arial" panose="020B0604020202020204" pitchFamily="34" charset="0"/>
              </a:rPr>
              <a:t>Self </a:t>
            </a:r>
            <a:r>
              <a:rPr lang="en-GB" i="1" dirty="0" smtClean="0">
                <a:latin typeface="Century Gothic" panose="020B0502020202020204" pitchFamily="34" charset="0"/>
                <a:cs typeface="Arial" panose="020B0604020202020204" pitchFamily="34" charset="0"/>
              </a:rPr>
              <a:t>policing</a:t>
            </a:r>
          </a:p>
          <a:p>
            <a:r>
              <a:rPr lang="en-GB" i="1" dirty="0" smtClean="0">
                <a:latin typeface="Century Gothic" panose="020B0502020202020204" pitchFamily="34" charset="0"/>
                <a:cs typeface="Arial" panose="020B0604020202020204" pitchFamily="34" charset="0"/>
              </a:rPr>
              <a:t>When might by obligations end?</a:t>
            </a:r>
            <a:endParaRPr lang="en-GB" i="1" dirty="0">
              <a:latin typeface="Century Gothic" panose="020B0502020202020204" pitchFamily="34" charset="0"/>
              <a:cs typeface="Arial" panose="020B0604020202020204" pitchFamily="34" charset="0"/>
            </a:endParaRPr>
          </a:p>
        </p:txBody>
      </p:sp>
      <p:sp>
        <p:nvSpPr>
          <p:cNvPr id="4" name="TextBox 3"/>
          <p:cNvSpPr txBox="1"/>
          <p:nvPr/>
        </p:nvSpPr>
        <p:spPr>
          <a:xfrm>
            <a:off x="10699845" y="232016"/>
            <a:ext cx="1160059"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P4</a:t>
            </a:r>
          </a:p>
          <a:p>
            <a:pPr algn="ctr"/>
            <a:endParaRPr lang="en-GB" dirty="0"/>
          </a:p>
        </p:txBody>
      </p:sp>
    </p:spTree>
    <p:extLst>
      <p:ext uri="{BB962C8B-B14F-4D97-AF65-F5344CB8AC3E}">
        <p14:creationId xmlns:p14="http://schemas.microsoft.com/office/powerpoint/2010/main" val="78365861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6313" y="2698759"/>
            <a:ext cx="7772400" cy="1362075"/>
          </a:xfrm>
        </p:spPr>
        <p:txBody>
          <a:bodyPr rtlCol="0">
            <a:normAutofit fontScale="90000"/>
          </a:bodyPr>
          <a:lstStyle/>
          <a:p>
            <a:pPr algn="ctr" fontAlgn="auto">
              <a:spcAft>
                <a:spcPts val="0"/>
              </a:spcAft>
              <a:defRPr/>
            </a:pPr>
            <a:r>
              <a:rPr lang="en-GB" sz="5300" dirty="0">
                <a:solidFill>
                  <a:srgbClr val="24ABB5"/>
                </a:solidFill>
                <a:latin typeface="Century Gothic" pitchFamily="34" charset="0"/>
                <a:cs typeface="Century Gothic" pitchFamily="34" charset="0"/>
              </a:rPr>
              <a:t>Auditing </a:t>
            </a:r>
            <a:r>
              <a:rPr lang="en-GB" sz="5300" dirty="0" smtClean="0">
                <a:solidFill>
                  <a:srgbClr val="24ABB5"/>
                </a:solidFill>
                <a:latin typeface="Century Gothic" pitchFamily="34" charset="0"/>
                <a:cs typeface="Century Gothic" pitchFamily="34" charset="0"/>
              </a:rPr>
              <a:t>the waste chain </a:t>
            </a:r>
            <a:endParaRPr lang="en-GB" dirty="0">
              <a:solidFill>
                <a:schemeClr val="tx2">
                  <a:lumMod val="75000"/>
                </a:schemeClr>
              </a:solidFill>
            </a:endParaRPr>
          </a:p>
        </p:txBody>
      </p:sp>
    </p:spTree>
    <p:extLst>
      <p:ext uri="{BB962C8B-B14F-4D97-AF65-F5344CB8AC3E}">
        <p14:creationId xmlns:p14="http://schemas.microsoft.com/office/powerpoint/2010/main" val="163935845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type="body" idx="4294967295"/>
          </p:nvPr>
        </p:nvSpPr>
        <p:spPr>
          <a:xfrm>
            <a:off x="1282308" y="2271661"/>
            <a:ext cx="8229600" cy="3570923"/>
          </a:xfrm>
          <a:prstGeom prst="rect">
            <a:avLst/>
          </a:prstGeom>
        </p:spPr>
        <p:txBody>
          <a:bodyPr>
            <a:normAutofit/>
          </a:bodyPr>
          <a:lstStyle/>
          <a:p>
            <a:pPr eaLnBrk="1" hangingPunct="1"/>
            <a:r>
              <a:rPr lang="en-GB" dirty="0" smtClean="0"/>
              <a:t>Why ‘audit’?</a:t>
            </a:r>
          </a:p>
          <a:p>
            <a:pPr eaLnBrk="1" hangingPunct="1"/>
            <a:r>
              <a:rPr lang="en-GB" dirty="0" smtClean="0"/>
              <a:t>What might an audit consist of?</a:t>
            </a:r>
          </a:p>
          <a:p>
            <a:pPr eaLnBrk="1" hangingPunct="1"/>
            <a:r>
              <a:rPr lang="en-GB" dirty="0" smtClean="0"/>
              <a:t>What are the objectives?</a:t>
            </a:r>
          </a:p>
          <a:p>
            <a:pPr eaLnBrk="1" hangingPunct="1"/>
            <a:r>
              <a:rPr lang="en-GB" dirty="0" smtClean="0"/>
              <a:t>What would you use the information for?</a:t>
            </a:r>
          </a:p>
          <a:p>
            <a:pPr eaLnBrk="1" hangingPunct="1"/>
            <a:r>
              <a:rPr lang="en-GB" dirty="0" smtClean="0"/>
              <a:t>Sources of information</a:t>
            </a:r>
          </a:p>
        </p:txBody>
      </p:sp>
      <p:sp>
        <p:nvSpPr>
          <p:cNvPr id="4" name="Title 1"/>
          <p:cNvSpPr txBox="1">
            <a:spLocks/>
          </p:cNvSpPr>
          <p:nvPr/>
        </p:nvSpPr>
        <p:spPr>
          <a:xfrm>
            <a:off x="776344" y="908573"/>
            <a:ext cx="7967663" cy="325438"/>
          </a:xfrm>
          <a:prstGeom prst="rect">
            <a:avLst/>
          </a:prstGeom>
        </p:spPr>
        <p:txBody>
          <a:bodyPr/>
          <a:lstStyle>
            <a:lvl1pPr algn="l" defTabSz="457200" rtl="0" eaLnBrk="1" fontAlgn="base" hangingPunct="1">
              <a:spcBef>
                <a:spcPct val="0"/>
              </a:spcBef>
              <a:spcAft>
                <a:spcPct val="0"/>
              </a:spcAft>
              <a:defRPr b="1" kern="1200">
                <a:solidFill>
                  <a:schemeClr val="bg1"/>
                </a:solidFill>
                <a:latin typeface="Century Gothic"/>
                <a:ea typeface="MS PGothic" pitchFamily="34" charset="-128"/>
                <a:cs typeface="Century Gothic"/>
              </a:defRPr>
            </a:lvl1pPr>
            <a:lvl2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2pPr>
            <a:lvl3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3pPr>
            <a:lvl4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4pPr>
            <a:lvl5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5pPr>
            <a:lvl6pPr marL="4572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6pPr>
            <a:lvl7pPr marL="9144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7pPr>
            <a:lvl8pPr marL="13716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8pPr>
            <a:lvl9pPr marL="18288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9pPr>
          </a:lstStyle>
          <a:p>
            <a:r>
              <a:rPr lang="en-GB" sz="3200" dirty="0" smtClean="0"/>
              <a:t>Auditing the waste chain</a:t>
            </a:r>
            <a:endParaRPr lang="en-GB" sz="3200" dirty="0"/>
          </a:p>
        </p:txBody>
      </p:sp>
      <p:sp>
        <p:nvSpPr>
          <p:cNvPr id="5" name="TextBox 4"/>
          <p:cNvSpPr txBox="1"/>
          <p:nvPr/>
        </p:nvSpPr>
        <p:spPr>
          <a:xfrm>
            <a:off x="10611762" y="232016"/>
            <a:ext cx="1248145"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P41</a:t>
            </a:r>
          </a:p>
          <a:p>
            <a:pPr algn="ctr"/>
            <a:endParaRPr lang="en-GB" dirty="0"/>
          </a:p>
        </p:txBody>
      </p:sp>
    </p:spTree>
    <p:extLst>
      <p:ext uri="{BB962C8B-B14F-4D97-AF65-F5344CB8AC3E}">
        <p14:creationId xmlns:p14="http://schemas.microsoft.com/office/powerpoint/2010/main" val="29658906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type="body" idx="4294967295"/>
          </p:nvPr>
        </p:nvSpPr>
        <p:spPr>
          <a:xfrm>
            <a:off x="1217763" y="2271661"/>
            <a:ext cx="8229600" cy="3570923"/>
          </a:xfrm>
          <a:prstGeom prst="rect">
            <a:avLst/>
          </a:prstGeom>
        </p:spPr>
        <p:txBody>
          <a:bodyPr>
            <a:normAutofit/>
          </a:bodyPr>
          <a:lstStyle/>
          <a:p>
            <a:r>
              <a:rPr lang="en-GB" dirty="0"/>
              <a:t>What are we auditing against   …….  </a:t>
            </a:r>
            <a:r>
              <a:rPr lang="en-GB" dirty="0" smtClean="0"/>
              <a:t>?</a:t>
            </a:r>
          </a:p>
          <a:p>
            <a:pPr marL="0" indent="0">
              <a:buNone/>
            </a:pPr>
            <a:endParaRPr lang="en-GB" dirty="0"/>
          </a:p>
          <a:p>
            <a:r>
              <a:rPr lang="en-GB" dirty="0"/>
              <a:t>What information do we need to demonstrate that we have acted reasonably</a:t>
            </a:r>
            <a:r>
              <a:rPr lang="en-GB" dirty="0" smtClean="0"/>
              <a:t>?</a:t>
            </a:r>
            <a:endParaRPr lang="en-GB" dirty="0"/>
          </a:p>
        </p:txBody>
      </p:sp>
      <p:sp>
        <p:nvSpPr>
          <p:cNvPr id="4" name="Title 1"/>
          <p:cNvSpPr txBox="1">
            <a:spLocks/>
          </p:cNvSpPr>
          <p:nvPr/>
        </p:nvSpPr>
        <p:spPr>
          <a:xfrm>
            <a:off x="1217764" y="897816"/>
            <a:ext cx="7967663" cy="325438"/>
          </a:xfrm>
          <a:prstGeom prst="rect">
            <a:avLst/>
          </a:prstGeom>
        </p:spPr>
        <p:txBody>
          <a:bodyPr/>
          <a:lstStyle>
            <a:lvl1pPr algn="l" defTabSz="457200" rtl="0" eaLnBrk="1" fontAlgn="base" hangingPunct="1">
              <a:spcBef>
                <a:spcPct val="0"/>
              </a:spcBef>
              <a:spcAft>
                <a:spcPct val="0"/>
              </a:spcAft>
              <a:defRPr b="1" kern="1200">
                <a:solidFill>
                  <a:schemeClr val="bg1"/>
                </a:solidFill>
                <a:latin typeface="Century Gothic"/>
                <a:ea typeface="MS PGothic" pitchFamily="34" charset="-128"/>
                <a:cs typeface="Century Gothic"/>
              </a:defRPr>
            </a:lvl1pPr>
            <a:lvl2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2pPr>
            <a:lvl3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3pPr>
            <a:lvl4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4pPr>
            <a:lvl5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5pPr>
            <a:lvl6pPr marL="4572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6pPr>
            <a:lvl7pPr marL="9144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7pPr>
            <a:lvl8pPr marL="13716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8pPr>
            <a:lvl9pPr marL="18288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9pPr>
          </a:lstStyle>
          <a:p>
            <a:r>
              <a:rPr lang="en-GB" sz="3600" dirty="0"/>
              <a:t>Auditing the waste chain</a:t>
            </a:r>
          </a:p>
        </p:txBody>
      </p:sp>
    </p:spTree>
    <p:extLst>
      <p:ext uri="{BB962C8B-B14F-4D97-AF65-F5344CB8AC3E}">
        <p14:creationId xmlns:p14="http://schemas.microsoft.com/office/powerpoint/2010/main" val="382102827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entury Gothic" panose="020B0502020202020204" pitchFamily="34" charset="0"/>
              </a:rPr>
              <a:t>Auditing waste management sites</a:t>
            </a:r>
          </a:p>
        </p:txBody>
      </p:sp>
      <p:sp>
        <p:nvSpPr>
          <p:cNvPr id="3" name="Content Placeholder 2"/>
          <p:cNvSpPr>
            <a:spLocks noGrp="1"/>
          </p:cNvSpPr>
          <p:nvPr>
            <p:ph idx="1"/>
          </p:nvPr>
        </p:nvSpPr>
        <p:spPr/>
        <p:txBody>
          <a:bodyPr/>
          <a:lstStyle/>
          <a:p>
            <a:r>
              <a:rPr lang="en-GB" dirty="0">
                <a:latin typeface="Century Gothic" panose="020B0502020202020204" pitchFamily="34" charset="0"/>
              </a:rPr>
              <a:t>Are you an expert in landfill or waste incineration or waste </a:t>
            </a:r>
            <a:r>
              <a:rPr lang="en-GB" dirty="0" smtClean="0">
                <a:latin typeface="Century Gothic" panose="020B0502020202020204" pitchFamily="34" charset="0"/>
              </a:rPr>
              <a:t>treatment  - Probably </a:t>
            </a:r>
            <a:r>
              <a:rPr lang="en-GB" dirty="0">
                <a:latin typeface="Century Gothic" panose="020B0502020202020204" pitchFamily="34" charset="0"/>
              </a:rPr>
              <a:t>not! </a:t>
            </a:r>
            <a:r>
              <a:rPr lang="en-GB" dirty="0" smtClean="0">
                <a:latin typeface="Century Gothic" panose="020B0502020202020204" pitchFamily="34" charset="0"/>
              </a:rPr>
              <a:t>But…..</a:t>
            </a:r>
          </a:p>
          <a:p>
            <a:pPr marL="0" indent="0">
              <a:buNone/>
            </a:pPr>
            <a:endParaRPr lang="en-GB" dirty="0">
              <a:latin typeface="Century Gothic" panose="020B0502020202020204" pitchFamily="34" charset="0"/>
            </a:endParaRPr>
          </a:p>
          <a:p>
            <a:r>
              <a:rPr lang="en-GB" dirty="0">
                <a:latin typeface="Century Gothic" panose="020B0502020202020204" pitchFamily="34" charset="0"/>
              </a:rPr>
              <a:t>You can spot where things are not quite </a:t>
            </a:r>
            <a:r>
              <a:rPr lang="en-GB" dirty="0" smtClean="0">
                <a:latin typeface="Century Gothic" panose="020B0502020202020204" pitchFamily="34" charset="0"/>
              </a:rPr>
              <a:t>right</a:t>
            </a:r>
          </a:p>
          <a:p>
            <a:pPr marL="0" indent="0">
              <a:buNone/>
            </a:pPr>
            <a:endParaRPr lang="en-GB" dirty="0">
              <a:latin typeface="Century Gothic" panose="020B0502020202020204" pitchFamily="34" charset="0"/>
            </a:endParaRPr>
          </a:p>
          <a:p>
            <a:r>
              <a:rPr lang="en-GB" dirty="0">
                <a:latin typeface="Century Gothic" panose="020B0502020202020204" pitchFamily="34" charset="0"/>
              </a:rPr>
              <a:t>Also, some waste managers are now starting to audit UP the chain</a:t>
            </a:r>
          </a:p>
          <a:p>
            <a:endParaRPr lang="en-GB" dirty="0">
              <a:latin typeface="Century Gothic" panose="020B0502020202020204" pitchFamily="34" charset="0"/>
            </a:endParaRPr>
          </a:p>
        </p:txBody>
      </p:sp>
    </p:spTree>
    <p:extLst>
      <p:ext uri="{BB962C8B-B14F-4D97-AF65-F5344CB8AC3E}">
        <p14:creationId xmlns:p14="http://schemas.microsoft.com/office/powerpoint/2010/main" val="153619356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body" idx="4294967295"/>
          </p:nvPr>
        </p:nvSpPr>
        <p:spPr>
          <a:xfrm>
            <a:off x="625739" y="1643042"/>
            <a:ext cx="9518724" cy="4624184"/>
          </a:xfrm>
          <a:prstGeom prst="rect">
            <a:avLst/>
          </a:prstGeom>
        </p:spPr>
        <p:txBody>
          <a:bodyPr>
            <a:normAutofit/>
          </a:bodyPr>
          <a:lstStyle/>
          <a:p>
            <a:pPr eaLnBrk="1" hangingPunct="1">
              <a:buFontTx/>
              <a:buNone/>
            </a:pPr>
            <a:r>
              <a:rPr lang="en-GB" dirty="0" smtClean="0"/>
              <a:t>For each of the four Duty of Care obligations:</a:t>
            </a:r>
          </a:p>
          <a:p>
            <a:pPr eaLnBrk="1" hangingPunct="1"/>
            <a:r>
              <a:rPr lang="en-GB" dirty="0" smtClean="0"/>
              <a:t>As a waste producer - what information will you seek and from where can it be obtained?</a:t>
            </a:r>
          </a:p>
          <a:p>
            <a:r>
              <a:rPr lang="en-GB" dirty="0"/>
              <a:t>Does the type of (producer) site influence the above?</a:t>
            </a:r>
          </a:p>
          <a:p>
            <a:r>
              <a:rPr lang="en-GB" dirty="0"/>
              <a:t>Does the final destination (waste management site) influence the above</a:t>
            </a:r>
            <a:r>
              <a:rPr lang="en-GB" dirty="0" smtClean="0"/>
              <a:t>?</a:t>
            </a:r>
            <a:endParaRPr lang="en-GB" dirty="0"/>
          </a:p>
        </p:txBody>
      </p:sp>
      <p:sp>
        <p:nvSpPr>
          <p:cNvPr id="4" name="Title 1"/>
          <p:cNvSpPr txBox="1">
            <a:spLocks/>
          </p:cNvSpPr>
          <p:nvPr/>
        </p:nvSpPr>
        <p:spPr>
          <a:xfrm>
            <a:off x="625742" y="822512"/>
            <a:ext cx="7967663" cy="325438"/>
          </a:xfrm>
          <a:prstGeom prst="rect">
            <a:avLst/>
          </a:prstGeom>
        </p:spPr>
        <p:txBody>
          <a:bodyPr/>
          <a:lstStyle>
            <a:lvl1pPr algn="l" defTabSz="457200" rtl="0" eaLnBrk="1" fontAlgn="base" hangingPunct="1">
              <a:spcBef>
                <a:spcPct val="0"/>
              </a:spcBef>
              <a:spcAft>
                <a:spcPct val="0"/>
              </a:spcAft>
              <a:defRPr b="1" kern="1200">
                <a:solidFill>
                  <a:schemeClr val="bg1"/>
                </a:solidFill>
                <a:latin typeface="Century Gothic"/>
                <a:ea typeface="MS PGothic" pitchFamily="34" charset="-128"/>
                <a:cs typeface="Century Gothic"/>
              </a:defRPr>
            </a:lvl1pPr>
            <a:lvl2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2pPr>
            <a:lvl3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3pPr>
            <a:lvl4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4pPr>
            <a:lvl5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5pPr>
            <a:lvl6pPr marL="4572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6pPr>
            <a:lvl7pPr marL="9144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7pPr>
            <a:lvl8pPr marL="13716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8pPr>
            <a:lvl9pPr marL="18288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9pPr>
          </a:lstStyle>
          <a:p>
            <a:r>
              <a:rPr lang="en-GB" sz="3600" dirty="0" smtClean="0"/>
              <a:t>Exercise 7</a:t>
            </a:r>
            <a:endParaRPr lang="en-GB" sz="3600" dirty="0"/>
          </a:p>
        </p:txBody>
      </p:sp>
      <p:sp>
        <p:nvSpPr>
          <p:cNvPr id="5" name="TextBox 4"/>
          <p:cNvSpPr txBox="1"/>
          <p:nvPr/>
        </p:nvSpPr>
        <p:spPr>
          <a:xfrm>
            <a:off x="10611762" y="232016"/>
            <a:ext cx="1248145"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P42</a:t>
            </a:r>
          </a:p>
          <a:p>
            <a:pPr algn="ctr"/>
            <a:endParaRPr lang="en-GB" dirty="0"/>
          </a:p>
        </p:txBody>
      </p:sp>
    </p:spTree>
    <p:extLst>
      <p:ext uri="{BB962C8B-B14F-4D97-AF65-F5344CB8AC3E}">
        <p14:creationId xmlns:p14="http://schemas.microsoft.com/office/powerpoint/2010/main" val="20393882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entury Gothic" panose="020B0502020202020204" pitchFamily="34" charset="0"/>
              </a:rPr>
              <a:t>Remember - ‘</a:t>
            </a:r>
            <a:r>
              <a:rPr lang="en-GB" dirty="0">
                <a:latin typeface="Century Gothic" panose="020B0502020202020204" pitchFamily="34" charset="0"/>
              </a:rPr>
              <a:t>know or foreseen’!</a:t>
            </a:r>
          </a:p>
        </p:txBody>
      </p:sp>
      <p:sp>
        <p:nvSpPr>
          <p:cNvPr id="3" name="Content Placeholder 2"/>
          <p:cNvSpPr>
            <a:spLocks noGrp="1"/>
          </p:cNvSpPr>
          <p:nvPr>
            <p:ph idx="1"/>
          </p:nvPr>
        </p:nvSpPr>
        <p:spPr>
          <a:xfrm>
            <a:off x="754831" y="1761343"/>
            <a:ext cx="4806876" cy="4164013"/>
          </a:xfrm>
        </p:spPr>
        <p:txBody>
          <a:bodyPr/>
          <a:lstStyle/>
          <a:p>
            <a:r>
              <a:rPr lang="en-GB" dirty="0">
                <a:latin typeface="Century Gothic" panose="020B0502020202020204" pitchFamily="34" charset="0"/>
              </a:rPr>
              <a:t>What</a:t>
            </a:r>
            <a:r>
              <a:rPr lang="en-GB" dirty="0">
                <a:latin typeface="Optima"/>
              </a:rPr>
              <a:t> happened here</a:t>
            </a:r>
            <a:r>
              <a:rPr lang="en-GB" dirty="0" smtClean="0">
                <a:latin typeface="Optima"/>
              </a:rPr>
              <a:t>?</a:t>
            </a:r>
          </a:p>
          <a:p>
            <a:endParaRPr lang="en-GB" dirty="0">
              <a:latin typeface="Optima"/>
            </a:endParaRPr>
          </a:p>
          <a:p>
            <a:r>
              <a:rPr lang="en-GB" dirty="0">
                <a:latin typeface="Optima"/>
              </a:rPr>
              <a:t>How could it have been prevented</a:t>
            </a:r>
            <a:r>
              <a:rPr lang="en-GB" dirty="0" smtClean="0">
                <a:latin typeface="Optima"/>
              </a:rPr>
              <a:t>?</a:t>
            </a:r>
          </a:p>
          <a:p>
            <a:endParaRPr lang="en-GB" dirty="0">
              <a:latin typeface="Optima"/>
            </a:endParaRPr>
          </a:p>
          <a:p>
            <a:r>
              <a:rPr lang="en-GB" dirty="0">
                <a:latin typeface="Optima"/>
              </a:rPr>
              <a:t>Who should have prevented?</a:t>
            </a:r>
          </a:p>
          <a:p>
            <a:endParaRPr lang="en-GB" dirty="0"/>
          </a:p>
        </p:txBody>
      </p:sp>
      <p:pic>
        <p:nvPicPr>
          <p:cNvPr id="4" name="Picture 8" descr="Z46-02e"/>
          <p:cNvPicPr>
            <a:picLocks noChangeAspect="1" noChangeArrowheads="1"/>
          </p:cNvPicPr>
          <p:nvPr/>
        </p:nvPicPr>
        <p:blipFill>
          <a:blip r:embed="rId2" cstate="email"/>
          <a:srcRect/>
          <a:stretch>
            <a:fillRect/>
          </a:stretch>
        </p:blipFill>
        <p:spPr bwMode="auto">
          <a:xfrm>
            <a:off x="7306001" y="1761341"/>
            <a:ext cx="4203163" cy="4364822"/>
          </a:xfrm>
          <a:prstGeom prst="rect">
            <a:avLst/>
          </a:prstGeom>
          <a:noFill/>
          <a:ln w="9525">
            <a:noFill/>
            <a:miter lim="800000"/>
            <a:headEnd/>
            <a:tailEnd/>
          </a:ln>
        </p:spPr>
      </p:pic>
      <p:sp>
        <p:nvSpPr>
          <p:cNvPr id="5" name="TextBox 4"/>
          <p:cNvSpPr txBox="1"/>
          <p:nvPr/>
        </p:nvSpPr>
        <p:spPr>
          <a:xfrm>
            <a:off x="10611762" y="232016"/>
            <a:ext cx="1248145"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P43</a:t>
            </a:r>
          </a:p>
          <a:p>
            <a:pPr algn="ctr"/>
            <a:endParaRPr lang="en-GB" dirty="0"/>
          </a:p>
        </p:txBody>
      </p:sp>
    </p:spTree>
    <p:extLst>
      <p:ext uri="{BB962C8B-B14F-4D97-AF65-F5344CB8AC3E}">
        <p14:creationId xmlns:p14="http://schemas.microsoft.com/office/powerpoint/2010/main" val="402770079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892" y="2881745"/>
            <a:ext cx="7967663" cy="1482438"/>
          </a:xfrm>
        </p:spPr>
        <p:txBody>
          <a:bodyPr/>
          <a:lstStyle/>
          <a:p>
            <a:pPr algn="ctr"/>
            <a:r>
              <a:rPr lang="en-GB" sz="3200" dirty="0">
                <a:solidFill>
                  <a:schemeClr val="tx1"/>
                </a:solidFill>
              </a:rPr>
              <a:t/>
            </a:r>
            <a:br>
              <a:rPr lang="en-GB" sz="3200" dirty="0">
                <a:solidFill>
                  <a:schemeClr val="tx1"/>
                </a:solidFill>
              </a:rPr>
            </a:br>
            <a:r>
              <a:rPr lang="en-GB" sz="6600" dirty="0" smtClean="0">
                <a:solidFill>
                  <a:srgbClr val="24ABB5"/>
                </a:solidFill>
              </a:rPr>
              <a:t>Summary and Review</a:t>
            </a:r>
            <a:endParaRPr lang="en-GB" sz="5400" dirty="0">
              <a:solidFill>
                <a:srgbClr val="24ABB5"/>
              </a:solidFill>
            </a:endParaRPr>
          </a:p>
        </p:txBody>
      </p:sp>
    </p:spTree>
    <p:extLst>
      <p:ext uri="{BB962C8B-B14F-4D97-AF65-F5344CB8AC3E}">
        <p14:creationId xmlns:p14="http://schemas.microsoft.com/office/powerpoint/2010/main" val="414220374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22269" y="1402902"/>
            <a:ext cx="8046720" cy="4262705"/>
          </a:xfrm>
          <a:prstGeom prst="rect">
            <a:avLst/>
          </a:prstGeom>
        </p:spPr>
        <p:txBody>
          <a:bodyPr wrap="square">
            <a:spAutoFit/>
          </a:bodyPr>
          <a:lstStyle/>
          <a:p>
            <a:pPr algn="ctr">
              <a:defRPr/>
            </a:pPr>
            <a:r>
              <a:rPr lang="en-GB" sz="19900" b="1" dirty="0">
                <a:solidFill>
                  <a:srgbClr val="86B245"/>
                </a:solidFill>
                <a:latin typeface="Century Gothic" panose="020B0502020202020204" pitchFamily="34" charset="0"/>
              </a:rPr>
              <a:t>?</a:t>
            </a:r>
          </a:p>
          <a:p>
            <a:pPr algn="ctr">
              <a:defRPr/>
            </a:pPr>
            <a:r>
              <a:rPr lang="en-GB" sz="3600" b="1" dirty="0">
                <a:solidFill>
                  <a:srgbClr val="24ABB5"/>
                </a:solidFill>
                <a:latin typeface="Century Gothic" pitchFamily="34" charset="0"/>
                <a:cs typeface="Century Gothic" pitchFamily="34" charset="0"/>
              </a:rPr>
              <a:t>How would you summarise your obligations under Duty of Care?</a:t>
            </a:r>
          </a:p>
        </p:txBody>
      </p:sp>
    </p:spTree>
    <p:extLst>
      <p:ext uri="{BB962C8B-B14F-4D97-AF65-F5344CB8AC3E}">
        <p14:creationId xmlns:p14="http://schemas.microsoft.com/office/powerpoint/2010/main" val="37454407"/>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 summary - Key Principles of Duty of Care</a:t>
            </a:r>
            <a:endParaRPr lang="en-GB" dirty="0"/>
          </a:p>
        </p:txBody>
      </p:sp>
      <p:sp>
        <p:nvSpPr>
          <p:cNvPr id="3" name="Content Placeholder 2"/>
          <p:cNvSpPr>
            <a:spLocks noGrp="1"/>
          </p:cNvSpPr>
          <p:nvPr>
            <p:ph idx="1"/>
          </p:nvPr>
        </p:nvSpPr>
        <p:spPr>
          <a:xfrm>
            <a:off x="301219" y="1624185"/>
            <a:ext cx="11123407" cy="4313959"/>
          </a:xfrm>
        </p:spPr>
        <p:txBody>
          <a:bodyPr/>
          <a:lstStyle/>
          <a:p>
            <a:pPr>
              <a:lnSpc>
                <a:spcPct val="90000"/>
              </a:lnSpc>
            </a:pPr>
            <a:r>
              <a:rPr lang="en-GB" sz="2800" dirty="0">
                <a:latin typeface="Century Gothic" panose="020B0502020202020204" pitchFamily="34" charset="0"/>
              </a:rPr>
              <a:t>The “Duty of Care” enshrines in law the requirement for all producers, carriers, importers, exporters, brokers, dealers and managers of controlled waste to manage that waste correctly by: </a:t>
            </a:r>
            <a:endParaRPr lang="en-GB" sz="2800" dirty="0" smtClean="0">
              <a:latin typeface="Century Gothic" panose="020B0502020202020204" pitchFamily="34" charset="0"/>
            </a:endParaRPr>
          </a:p>
          <a:p>
            <a:pPr marL="0" indent="0">
              <a:lnSpc>
                <a:spcPct val="90000"/>
              </a:lnSpc>
              <a:buNone/>
            </a:pPr>
            <a:endParaRPr lang="en-GB" sz="2800" dirty="0">
              <a:latin typeface="Century Gothic" panose="020B0502020202020204" pitchFamily="34" charset="0"/>
            </a:endParaRPr>
          </a:p>
          <a:p>
            <a:pPr lvl="1">
              <a:lnSpc>
                <a:spcPct val="90000"/>
              </a:lnSpc>
            </a:pPr>
            <a:r>
              <a:rPr lang="en-GB" dirty="0">
                <a:latin typeface="Century Gothic" panose="020B0502020202020204" pitchFamily="34" charset="0"/>
              </a:rPr>
              <a:t>storing it properly and managing risks, </a:t>
            </a:r>
          </a:p>
          <a:p>
            <a:pPr lvl="1">
              <a:lnSpc>
                <a:spcPct val="90000"/>
              </a:lnSpc>
            </a:pPr>
            <a:r>
              <a:rPr lang="en-GB" dirty="0">
                <a:latin typeface="Century Gothic" panose="020B0502020202020204" pitchFamily="34" charset="0"/>
              </a:rPr>
              <a:t>only transferring it to the appropriate people and </a:t>
            </a:r>
          </a:p>
          <a:p>
            <a:pPr lvl="1">
              <a:lnSpc>
                <a:spcPct val="90000"/>
              </a:lnSpc>
            </a:pPr>
            <a:r>
              <a:rPr lang="en-GB" dirty="0">
                <a:latin typeface="Century Gothic" panose="020B0502020202020204" pitchFamily="34" charset="0"/>
              </a:rPr>
              <a:t>ensuring that when it is transferred it is sufficiently well described to enable its safe recovery or disposal without harming the </a:t>
            </a:r>
            <a:r>
              <a:rPr lang="en-GB" dirty="0" smtClean="0">
                <a:latin typeface="Century Gothic" panose="020B0502020202020204" pitchFamily="34" charset="0"/>
              </a:rPr>
              <a:t>environment</a:t>
            </a:r>
            <a:endParaRPr lang="en-US" dirty="0">
              <a:latin typeface="Century Gothic" panose="020B0502020202020204" pitchFamily="34" charset="0"/>
            </a:endParaRPr>
          </a:p>
        </p:txBody>
      </p:sp>
      <p:sp>
        <p:nvSpPr>
          <p:cNvPr id="4" name="TextBox 3"/>
          <p:cNvSpPr txBox="1"/>
          <p:nvPr/>
        </p:nvSpPr>
        <p:spPr>
          <a:xfrm>
            <a:off x="10611762" y="232016"/>
            <a:ext cx="1248145"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P44</a:t>
            </a:r>
          </a:p>
          <a:p>
            <a:pPr algn="ctr"/>
            <a:endParaRPr lang="en-GB" dirty="0"/>
          </a:p>
        </p:txBody>
      </p:sp>
    </p:spTree>
    <p:extLst>
      <p:ext uri="{BB962C8B-B14F-4D97-AF65-F5344CB8AC3E}">
        <p14:creationId xmlns:p14="http://schemas.microsoft.com/office/powerpoint/2010/main" val="175070576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Any Questions?</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506996" y="1751301"/>
            <a:ext cx="4638741" cy="4638741"/>
          </a:xfrm>
        </p:spPr>
      </p:pic>
    </p:spTree>
    <p:extLst>
      <p:ext uri="{BB962C8B-B14F-4D97-AF65-F5344CB8AC3E}">
        <p14:creationId xmlns:p14="http://schemas.microsoft.com/office/powerpoint/2010/main" val="4070675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3614" y="790945"/>
            <a:ext cx="10325548" cy="735891"/>
          </a:xfrm>
        </p:spPr>
        <p:txBody>
          <a:bodyPr/>
          <a:lstStyle/>
          <a:p>
            <a:r>
              <a:rPr lang="en-GB" altLang="en-US" dirty="0" smtClean="0"/>
              <a:t>Responsibility………..</a:t>
            </a:r>
            <a:endParaRPr lang="en-US" altLang="en-US" dirty="0" smtClean="0"/>
          </a:p>
        </p:txBody>
      </p:sp>
      <p:sp>
        <p:nvSpPr>
          <p:cNvPr id="5" name="Content Placeholder 2"/>
          <p:cNvSpPr>
            <a:spLocks noGrp="1"/>
          </p:cNvSpPr>
          <p:nvPr>
            <p:ph idx="1"/>
          </p:nvPr>
        </p:nvSpPr>
        <p:spPr>
          <a:xfrm>
            <a:off x="1524000" y="1742992"/>
            <a:ext cx="9144000" cy="4152033"/>
          </a:xfrm>
        </p:spPr>
        <p:txBody>
          <a:bodyPr rtlCol="0">
            <a:normAutofit lnSpcReduction="10000"/>
          </a:bodyPr>
          <a:lstStyle/>
          <a:p>
            <a:pPr marL="0" indent="0" algn="ctr" fontAlgn="auto">
              <a:spcAft>
                <a:spcPts val="0"/>
              </a:spcAft>
              <a:buNone/>
              <a:defRPr/>
            </a:pPr>
            <a:r>
              <a:rPr lang="cy-GB" sz="2600" dirty="0">
                <a:latin typeface="Century Gothic" panose="020B0502020202020204" pitchFamily="34" charset="0"/>
                <a:cs typeface="Arial" panose="020B0604020202020204" pitchFamily="34" charset="0"/>
              </a:rPr>
              <a:t>Responsibility of defining waste        </a:t>
            </a:r>
          </a:p>
          <a:p>
            <a:pPr marL="0" indent="0" algn="ctr" fontAlgn="auto">
              <a:spcAft>
                <a:spcPts val="0"/>
              </a:spcAft>
              <a:buNone/>
              <a:defRPr/>
            </a:pPr>
            <a:endParaRPr lang="cy-GB" dirty="0" smtClean="0">
              <a:latin typeface="Century Gothic" panose="020B0502020202020204" pitchFamily="34" charset="0"/>
              <a:cs typeface="Arial" panose="020B0604020202020204" pitchFamily="34" charset="0"/>
            </a:endParaRPr>
          </a:p>
          <a:p>
            <a:pPr marL="0" indent="0" algn="ctr" fontAlgn="auto">
              <a:spcAft>
                <a:spcPts val="0"/>
              </a:spcAft>
              <a:buNone/>
              <a:defRPr/>
            </a:pPr>
            <a:endParaRPr lang="cy-GB" sz="3600" b="1" dirty="0">
              <a:latin typeface="Century Gothic" panose="020B0502020202020204" pitchFamily="34" charset="0"/>
              <a:cs typeface="Arial" panose="020B0604020202020204" pitchFamily="34" charset="0"/>
            </a:endParaRPr>
          </a:p>
          <a:p>
            <a:pPr marL="0" indent="0" algn="ctr" fontAlgn="auto">
              <a:spcAft>
                <a:spcPts val="0"/>
              </a:spcAft>
              <a:buNone/>
              <a:defRPr/>
            </a:pPr>
            <a:r>
              <a:rPr lang="cy-GB" sz="3600" b="1" dirty="0">
                <a:latin typeface="Century Gothic" panose="020B0502020202020204" pitchFamily="34" charset="0"/>
                <a:cs typeface="Arial" panose="020B0604020202020204" pitchFamily="34" charset="0"/>
              </a:rPr>
              <a:t>The person who produces it</a:t>
            </a:r>
          </a:p>
          <a:p>
            <a:pPr marL="0" indent="0" algn="ctr" fontAlgn="auto">
              <a:spcAft>
                <a:spcPts val="0"/>
              </a:spcAft>
              <a:buNone/>
              <a:defRPr/>
            </a:pPr>
            <a:endParaRPr lang="cy-GB" sz="4000" b="1" dirty="0">
              <a:latin typeface="Century Gothic" panose="020B0502020202020204" pitchFamily="34" charset="0"/>
              <a:cs typeface="Arial" panose="020B0604020202020204" pitchFamily="34" charset="0"/>
            </a:endParaRPr>
          </a:p>
          <a:p>
            <a:pPr marL="0" indent="0" algn="ctr" fontAlgn="auto">
              <a:spcAft>
                <a:spcPts val="0"/>
              </a:spcAft>
              <a:buNone/>
              <a:defRPr/>
            </a:pPr>
            <a:endParaRPr lang="en-GB" sz="2600" dirty="0">
              <a:latin typeface="Century Gothic" panose="020B0502020202020204" pitchFamily="34" charset="0"/>
              <a:cs typeface="Arial" panose="020B0604020202020204" pitchFamily="34" charset="0"/>
            </a:endParaRPr>
          </a:p>
          <a:p>
            <a:pPr marL="0" indent="0" algn="ctr" fontAlgn="auto">
              <a:spcAft>
                <a:spcPts val="0"/>
              </a:spcAft>
              <a:buNone/>
              <a:defRPr/>
            </a:pPr>
            <a:r>
              <a:rPr lang="en-GB" sz="2600" dirty="0">
                <a:latin typeface="Century Gothic" panose="020B0502020202020204" pitchFamily="34" charset="0"/>
                <a:cs typeface="Arial" panose="020B0604020202020204" pitchFamily="34" charset="0"/>
              </a:rPr>
              <a:t>Ensure that it causes no problems for the environment or human health</a:t>
            </a:r>
            <a:endParaRPr lang="cy-GB" sz="2600" dirty="0">
              <a:latin typeface="Century Gothic" panose="020B0502020202020204" pitchFamily="34" charset="0"/>
              <a:cs typeface="Arial" panose="020B0604020202020204" pitchFamily="34" charset="0"/>
            </a:endParaRPr>
          </a:p>
          <a:p>
            <a:pPr algn="ctr" fontAlgn="auto">
              <a:spcAft>
                <a:spcPts val="0"/>
              </a:spcAft>
              <a:buFont typeface="Arial"/>
              <a:buChar char="•"/>
              <a:defRPr/>
            </a:pPr>
            <a:endParaRPr lang="en-GB" dirty="0">
              <a:latin typeface="Arial" panose="020B0604020202020204" pitchFamily="34" charset="0"/>
              <a:cs typeface="Arial" panose="020B0604020202020204" pitchFamily="34" charset="0"/>
            </a:endParaRPr>
          </a:p>
        </p:txBody>
      </p:sp>
      <p:sp>
        <p:nvSpPr>
          <p:cNvPr id="6" name="Right Arrow 5"/>
          <p:cNvSpPr>
            <a:spLocks noChangeArrowheads="1"/>
          </p:cNvSpPr>
          <p:nvPr/>
        </p:nvSpPr>
        <p:spPr bwMode="auto">
          <a:xfrm rot="5400000">
            <a:off x="5699926" y="2524608"/>
            <a:ext cx="720725" cy="360363"/>
          </a:xfrm>
          <a:prstGeom prst="rightArrow">
            <a:avLst>
              <a:gd name="adj1" fmla="val 50000"/>
              <a:gd name="adj2" fmla="val 50000"/>
            </a:avLst>
          </a:prstGeom>
          <a:gradFill rotWithShape="1">
            <a:gsLst>
              <a:gs pos="0">
                <a:srgbClr val="DDEBCF"/>
              </a:gs>
              <a:gs pos="50000">
                <a:srgbClr val="9CB86E"/>
              </a:gs>
              <a:gs pos="100000">
                <a:srgbClr val="156B13"/>
              </a:gs>
            </a:gsLst>
            <a:lin ang="16200000"/>
          </a:gradFill>
          <a:ln w="9525">
            <a:noFill/>
            <a:miter lim="800000"/>
            <a:headEnd/>
            <a:tailEnd/>
          </a:ln>
          <a:effectLst>
            <a:outerShdw blurRad="63500" dist="23000" dir="5400000" rotWithShape="0">
              <a:srgbClr val="000000">
                <a:alpha val="34999"/>
              </a:srgbClr>
            </a:outerShdw>
          </a:effectLst>
        </p:spPr>
        <p:txBody>
          <a:bodyPr lIns="91436" tIns="45719" rIns="91436" bIns="45719" anchor="ctr"/>
          <a:lstStyle/>
          <a:p>
            <a:pPr>
              <a:defRPr/>
            </a:pPr>
            <a:endParaRPr lang="en-GB">
              <a:solidFill>
                <a:schemeClr val="lt1"/>
              </a:solidFill>
            </a:endParaRPr>
          </a:p>
        </p:txBody>
      </p:sp>
      <p:sp>
        <p:nvSpPr>
          <p:cNvPr id="7" name="Right Arrow 6"/>
          <p:cNvSpPr>
            <a:spLocks noChangeArrowheads="1"/>
          </p:cNvSpPr>
          <p:nvPr/>
        </p:nvSpPr>
        <p:spPr bwMode="auto">
          <a:xfrm rot="16200000">
            <a:off x="5727103" y="4293457"/>
            <a:ext cx="719138" cy="360363"/>
          </a:xfrm>
          <a:prstGeom prst="rightArrow">
            <a:avLst>
              <a:gd name="adj1" fmla="val 50000"/>
              <a:gd name="adj2" fmla="val 50001"/>
            </a:avLst>
          </a:prstGeom>
          <a:gradFill rotWithShape="1">
            <a:gsLst>
              <a:gs pos="0">
                <a:srgbClr val="DDEBCF"/>
              </a:gs>
              <a:gs pos="50000">
                <a:srgbClr val="9CB86E"/>
              </a:gs>
              <a:gs pos="100000">
                <a:srgbClr val="156B13"/>
              </a:gs>
            </a:gsLst>
            <a:lin ang="16200000"/>
          </a:gradFill>
          <a:ln w="9525">
            <a:noFill/>
            <a:miter lim="800000"/>
            <a:headEnd/>
            <a:tailEnd/>
          </a:ln>
          <a:effectLst>
            <a:outerShdw blurRad="63500" dist="23000" dir="5400000" rotWithShape="0">
              <a:srgbClr val="000000">
                <a:alpha val="34999"/>
              </a:srgbClr>
            </a:outerShdw>
          </a:effectLst>
        </p:spPr>
        <p:txBody>
          <a:bodyPr lIns="91436" tIns="45719" rIns="91436" bIns="45719" anchor="ctr"/>
          <a:lstStyle/>
          <a:p>
            <a:pPr>
              <a:defRPr/>
            </a:pPr>
            <a:endParaRPr lang="en-GB">
              <a:solidFill>
                <a:schemeClr val="lt1"/>
              </a:solidFill>
            </a:endParaRPr>
          </a:p>
        </p:txBody>
      </p:sp>
    </p:spTree>
    <p:extLst>
      <p:ext uri="{BB962C8B-B14F-4D97-AF65-F5344CB8AC3E}">
        <p14:creationId xmlns:p14="http://schemas.microsoft.com/office/powerpoint/2010/main" val="95755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entury Gothic" panose="020B0502020202020204" pitchFamily="34" charset="0"/>
              </a:rPr>
              <a:t>Conclusion and Course review</a:t>
            </a:r>
          </a:p>
        </p:txBody>
      </p:sp>
      <p:sp>
        <p:nvSpPr>
          <p:cNvPr id="3" name="Content Placeholder 2"/>
          <p:cNvSpPr>
            <a:spLocks noGrp="1"/>
          </p:cNvSpPr>
          <p:nvPr>
            <p:ph idx="1"/>
          </p:nvPr>
        </p:nvSpPr>
        <p:spPr>
          <a:xfrm>
            <a:off x="609601" y="1851393"/>
            <a:ext cx="6885709" cy="4164013"/>
          </a:xfrm>
        </p:spPr>
        <p:txBody>
          <a:bodyPr/>
          <a:lstStyle/>
          <a:p>
            <a:r>
              <a:rPr lang="en-GB" dirty="0">
                <a:latin typeface="Century Gothic" panose="020B0502020202020204" pitchFamily="34" charset="0"/>
              </a:rPr>
              <a:t>Course</a:t>
            </a:r>
            <a:r>
              <a:rPr lang="en-GB" dirty="0">
                <a:latin typeface="Optima"/>
              </a:rPr>
              <a:t> aims and objective</a:t>
            </a:r>
          </a:p>
          <a:p>
            <a:r>
              <a:rPr lang="en-GB" dirty="0">
                <a:latin typeface="Optima"/>
              </a:rPr>
              <a:t>Your learning objectives</a:t>
            </a:r>
          </a:p>
          <a:p>
            <a:r>
              <a:rPr lang="en-GB" dirty="0">
                <a:latin typeface="Optima"/>
              </a:rPr>
              <a:t>Key obligations</a:t>
            </a:r>
          </a:p>
          <a:p>
            <a:r>
              <a:rPr lang="en-GB" dirty="0">
                <a:latin typeface="Optima"/>
              </a:rPr>
              <a:t>Legislative framework</a:t>
            </a:r>
          </a:p>
          <a:p>
            <a:r>
              <a:rPr lang="en-GB" dirty="0">
                <a:latin typeface="Optima"/>
              </a:rPr>
              <a:t>Up to date and future changes</a:t>
            </a:r>
          </a:p>
          <a:p>
            <a:r>
              <a:rPr lang="en-GB" dirty="0">
                <a:latin typeface="Optima"/>
              </a:rPr>
              <a:t>Questions and </a:t>
            </a:r>
            <a:r>
              <a:rPr lang="en-GB" dirty="0" smtClean="0">
                <a:latin typeface="Optima"/>
              </a:rPr>
              <a:t>discussion</a:t>
            </a:r>
            <a:endParaRPr lang="en-GB" dirty="0">
              <a:latin typeface="Optima"/>
            </a:endParaRPr>
          </a:p>
        </p:txBody>
      </p:sp>
    </p:spTree>
    <p:extLst>
      <p:ext uri="{BB962C8B-B14F-4D97-AF65-F5344CB8AC3E}">
        <p14:creationId xmlns:p14="http://schemas.microsoft.com/office/powerpoint/2010/main" val="80725763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descr="stream_img.jpg"/>
          <p:cNvPicPr>
            <a:picLocks noGrp="1" noChangeAspect="1"/>
          </p:cNvPicPr>
          <p:nvPr>
            <p:ph idx="1"/>
          </p:nvPr>
        </p:nvPicPr>
        <p:blipFill>
          <a:blip r:embed="rId2" cstate="email"/>
          <a:stretch>
            <a:fillRect/>
          </a:stretch>
        </p:blipFill>
        <p:spPr>
          <a:xfrm>
            <a:off x="1154415" y="1962156"/>
            <a:ext cx="9883172" cy="4164013"/>
          </a:xfr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2328133" y="3952913"/>
            <a:ext cx="7772400" cy="1003300"/>
          </a:xfrm>
        </p:spPr>
        <p:txBody>
          <a:bodyPr/>
          <a:lstStyle/>
          <a:p>
            <a:r>
              <a:rPr lang="en-GB" altLang="en-US" sz="6600" dirty="0" smtClean="0">
                <a:latin typeface="Century Gothic" panose="020B0502020202020204" pitchFamily="34" charset="0"/>
                <a:cs typeface="Century Gothic" panose="020B0502020202020204" pitchFamily="34" charset="0"/>
              </a:rPr>
              <a:t>Duty of Care</a:t>
            </a:r>
            <a:r>
              <a:rPr lang="en-GB" altLang="en-US" sz="6600" dirty="0">
                <a:latin typeface="Century Gothic" panose="020B0502020202020204" pitchFamily="34" charset="0"/>
                <a:cs typeface="Century Gothic" panose="020B0502020202020204" pitchFamily="34" charset="0"/>
              </a:rPr>
              <a:t/>
            </a:r>
            <a:br>
              <a:rPr lang="en-GB" altLang="en-US" sz="6600" dirty="0">
                <a:latin typeface="Century Gothic" panose="020B0502020202020204" pitchFamily="34" charset="0"/>
                <a:cs typeface="Century Gothic" panose="020B0502020202020204" pitchFamily="34" charset="0"/>
              </a:rPr>
            </a:br>
            <a:endParaRPr lang="en-US" altLang="en-US" sz="6600" dirty="0" smtClean="0">
              <a:latin typeface="Century Gothic" panose="020B0502020202020204" pitchFamily="34" charset="0"/>
              <a:cs typeface="Century Gothic" panose="020B0502020202020204" pitchFamily="34" charset="0"/>
            </a:endParaRPr>
          </a:p>
        </p:txBody>
      </p:sp>
    </p:spTree>
    <p:extLst>
      <p:ext uri="{BB962C8B-B14F-4D97-AF65-F5344CB8AC3E}">
        <p14:creationId xmlns:p14="http://schemas.microsoft.com/office/powerpoint/2010/main" val="13503624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297" y="916007"/>
            <a:ext cx="8156465" cy="663575"/>
          </a:xfrm>
        </p:spPr>
        <p:txBody>
          <a:bodyPr/>
          <a:lstStyle/>
          <a:p>
            <a:r>
              <a:rPr lang="en-GB" dirty="0" smtClean="0"/>
              <a:t>Who is the waste ‘producer’?</a:t>
            </a:r>
            <a:endParaRPr lang="en-GB" dirty="0"/>
          </a:p>
        </p:txBody>
      </p:sp>
      <p:sp>
        <p:nvSpPr>
          <p:cNvPr id="3" name="Content Placeholder 2"/>
          <p:cNvSpPr>
            <a:spLocks noGrp="1"/>
          </p:cNvSpPr>
          <p:nvPr>
            <p:ph idx="1"/>
          </p:nvPr>
        </p:nvSpPr>
        <p:spPr>
          <a:xfrm>
            <a:off x="1200295" y="1676401"/>
            <a:ext cx="8492836" cy="4488873"/>
          </a:xfrm>
        </p:spPr>
        <p:txBody>
          <a:bodyPr/>
          <a:lstStyle/>
          <a:p>
            <a:pPr marL="0" indent="0">
              <a:buNone/>
            </a:pPr>
            <a:r>
              <a:rPr lang="en-GB" dirty="0">
                <a:latin typeface="Century Gothic" panose="020B0502020202020204" pitchFamily="34" charset="0"/>
              </a:rPr>
              <a:t>‘</a:t>
            </a:r>
            <a:r>
              <a:rPr lang="en-GB" b="1" dirty="0">
                <a:latin typeface="Century Gothic" panose="020B0502020202020204" pitchFamily="34" charset="0"/>
              </a:rPr>
              <a:t>Producer’ </a:t>
            </a:r>
            <a:r>
              <a:rPr lang="en-GB" dirty="0">
                <a:latin typeface="Century Gothic" panose="020B0502020202020204" pitchFamily="34" charset="0"/>
              </a:rPr>
              <a:t>means </a:t>
            </a:r>
          </a:p>
          <a:p>
            <a:r>
              <a:rPr lang="en-GB" dirty="0">
                <a:latin typeface="Century Gothic" panose="020B0502020202020204" pitchFamily="34" charset="0"/>
              </a:rPr>
              <a:t>	</a:t>
            </a:r>
            <a:r>
              <a:rPr lang="en-GB" sz="2800" dirty="0">
                <a:latin typeface="Century Gothic" panose="020B0502020202020204" pitchFamily="34" charset="0"/>
              </a:rPr>
              <a:t>“ …anyone whose </a:t>
            </a:r>
            <a:r>
              <a:rPr lang="en-GB" sz="2800" u="sng" dirty="0">
                <a:latin typeface="Century Gothic" panose="020B0502020202020204" pitchFamily="34" charset="0"/>
              </a:rPr>
              <a:t>activities</a:t>
            </a:r>
            <a:r>
              <a:rPr lang="en-GB" sz="2800" dirty="0">
                <a:latin typeface="Century Gothic" panose="020B0502020202020204" pitchFamily="34" charset="0"/>
              </a:rPr>
              <a:t> produce waste OR who carries out pre-processing, mixing or other operations resulting in a change in its nature or composition”</a:t>
            </a:r>
          </a:p>
          <a:p>
            <a:r>
              <a:rPr lang="en-GB" sz="2800" dirty="0">
                <a:latin typeface="Century Gothic" panose="020B0502020202020204" pitchFamily="34" charset="0"/>
              </a:rPr>
              <a:t> see Art 3 Waste framework directive (2008)</a:t>
            </a:r>
          </a:p>
          <a:p>
            <a:r>
              <a:rPr lang="en-GB" sz="2800" dirty="0">
                <a:latin typeface="Century Gothic" panose="020B0502020202020204" pitchFamily="34" charset="0"/>
              </a:rPr>
              <a:t>Consider - ‘original’ producer and ‘subsequent’ producer</a:t>
            </a:r>
          </a:p>
          <a:p>
            <a:r>
              <a:rPr lang="en-GB" sz="2800" dirty="0">
                <a:latin typeface="Century Gothic" panose="020B0502020202020204" pitchFamily="34" charset="0"/>
              </a:rPr>
              <a:t>Why is this important?</a:t>
            </a:r>
          </a:p>
        </p:txBody>
      </p:sp>
    </p:spTree>
    <p:extLst>
      <p:ext uri="{BB962C8B-B14F-4D97-AF65-F5344CB8AC3E}">
        <p14:creationId xmlns:p14="http://schemas.microsoft.com/office/powerpoint/2010/main" val="17971022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Management of Contractors</a:t>
            </a:r>
            <a:endParaRPr lang="en-GB" dirty="0"/>
          </a:p>
        </p:txBody>
      </p:sp>
      <p:sp>
        <p:nvSpPr>
          <p:cNvPr id="3" name="Content Placeholder 2"/>
          <p:cNvSpPr>
            <a:spLocks noGrp="1"/>
          </p:cNvSpPr>
          <p:nvPr>
            <p:ph idx="1"/>
          </p:nvPr>
        </p:nvSpPr>
        <p:spPr/>
        <p:txBody>
          <a:bodyPr/>
          <a:lstStyle/>
          <a:p>
            <a:r>
              <a:rPr lang="en-GB" dirty="0" smtClean="0"/>
              <a:t>Who is the waste producer?</a:t>
            </a:r>
          </a:p>
          <a:p>
            <a:r>
              <a:rPr lang="en-GB" dirty="0" smtClean="0"/>
              <a:t>Where is the waste going?</a:t>
            </a:r>
          </a:p>
          <a:p>
            <a:r>
              <a:rPr lang="en-GB" dirty="0" smtClean="0"/>
              <a:t>Any potential risks or issues?</a:t>
            </a:r>
            <a:endParaRPr lang="en-GB"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Duty of Care – General Principles</a:t>
            </a:r>
            <a:endParaRPr lang="en-GB" dirty="0"/>
          </a:p>
        </p:txBody>
      </p:sp>
      <p:sp>
        <p:nvSpPr>
          <p:cNvPr id="3" name="Content Placeholder 2"/>
          <p:cNvSpPr>
            <a:spLocks noGrp="1"/>
          </p:cNvSpPr>
          <p:nvPr>
            <p:ph idx="1"/>
          </p:nvPr>
        </p:nvSpPr>
        <p:spPr/>
        <p:txBody>
          <a:bodyPr/>
          <a:lstStyle/>
          <a:p>
            <a:r>
              <a:rPr lang="en-GB" dirty="0" smtClean="0"/>
              <a:t>Control throughout waste chain</a:t>
            </a:r>
            <a:endParaRPr lang="en-GB" dirty="0"/>
          </a:p>
          <a:p>
            <a:r>
              <a:rPr lang="en-GB" dirty="0"/>
              <a:t>Recognising and managing hazards and risk</a:t>
            </a:r>
          </a:p>
          <a:p>
            <a:r>
              <a:rPr lang="en-GB" dirty="0"/>
              <a:t>Having procedures &amp; reviewing them</a:t>
            </a:r>
          </a:p>
          <a:p>
            <a:r>
              <a:rPr lang="en-GB" dirty="0"/>
              <a:t>Recognising &amp; taking responsibility</a:t>
            </a:r>
          </a:p>
          <a:p>
            <a:r>
              <a:rPr lang="en-GB" dirty="0"/>
              <a:t>Record keeping</a:t>
            </a:r>
          </a:p>
          <a:p>
            <a:r>
              <a:rPr lang="en-GB" dirty="0"/>
              <a:t>Monitoring and reporting</a:t>
            </a:r>
          </a:p>
          <a:p>
            <a:r>
              <a:rPr lang="en-GB" dirty="0"/>
              <a:t>Legislative compliance</a:t>
            </a:r>
          </a:p>
          <a:p>
            <a:endParaRPr lang="en-GB" dirty="0"/>
          </a:p>
        </p:txBody>
      </p:sp>
    </p:spTree>
    <p:extLst>
      <p:ext uri="{BB962C8B-B14F-4D97-AF65-F5344CB8AC3E}">
        <p14:creationId xmlns:p14="http://schemas.microsoft.com/office/powerpoint/2010/main" val="34291107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Duty of Care – the Expectation!</a:t>
            </a:r>
            <a:endParaRPr lang="en-GB" dirty="0"/>
          </a:p>
        </p:txBody>
      </p:sp>
      <p:sp>
        <p:nvSpPr>
          <p:cNvPr id="3" name="Content Placeholder 2"/>
          <p:cNvSpPr>
            <a:spLocks noGrp="1"/>
          </p:cNvSpPr>
          <p:nvPr>
            <p:ph idx="1"/>
          </p:nvPr>
        </p:nvSpPr>
        <p:spPr>
          <a:xfrm>
            <a:off x="609600" y="1667439"/>
            <a:ext cx="10972800" cy="4625789"/>
          </a:xfrm>
        </p:spPr>
        <p:txBody>
          <a:bodyPr/>
          <a:lstStyle/>
          <a:p>
            <a:pPr defTabSz="914400" fontAlgn="auto">
              <a:spcAft>
                <a:spcPts val="0"/>
              </a:spcAft>
              <a:buClrTx/>
              <a:buFont typeface="Arial" pitchFamily="34" charset="0"/>
              <a:buChar char="•"/>
            </a:pPr>
            <a:r>
              <a:rPr lang="en-GB" dirty="0">
                <a:solidFill>
                  <a:prstClr val="black"/>
                </a:solidFill>
                <a:latin typeface="Century Gothic" panose="020B0502020202020204" pitchFamily="34" charset="0"/>
                <a:ea typeface="Verdana" pitchFamily="34" charset="0"/>
                <a:cs typeface="Arial" panose="020B0604020202020204" pitchFamily="34" charset="0"/>
              </a:rPr>
              <a:t>Recognise that you all have a role </a:t>
            </a:r>
            <a:r>
              <a:rPr lang="en-GB" dirty="0" smtClean="0">
                <a:solidFill>
                  <a:prstClr val="black"/>
                </a:solidFill>
                <a:latin typeface="Century Gothic" panose="020B0502020202020204" pitchFamily="34" charset="0"/>
                <a:ea typeface="Verdana" pitchFamily="34" charset="0"/>
                <a:cs typeface="Arial" panose="020B0604020202020204" pitchFamily="34" charset="0"/>
              </a:rPr>
              <a:t>to</a:t>
            </a:r>
            <a:endParaRPr lang="en-GB" dirty="0">
              <a:solidFill>
                <a:prstClr val="black"/>
              </a:solidFill>
              <a:latin typeface="Century Gothic" panose="020B0502020202020204" pitchFamily="34" charset="0"/>
              <a:ea typeface="Verdana" pitchFamily="34" charset="0"/>
              <a:cs typeface="Arial" panose="020B0604020202020204" pitchFamily="34" charset="0"/>
            </a:endParaRPr>
          </a:p>
          <a:p>
            <a:pPr lvl="1" defTabSz="914400" fontAlgn="auto">
              <a:spcAft>
                <a:spcPts val="0"/>
              </a:spcAft>
              <a:buClrTx/>
            </a:pPr>
            <a:r>
              <a:rPr lang="en-GB" sz="2400" b="1" dirty="0">
                <a:solidFill>
                  <a:prstClr val="black"/>
                </a:solidFill>
                <a:latin typeface="Century Gothic" panose="020B0502020202020204" pitchFamily="34" charset="0"/>
                <a:ea typeface="Verdana" pitchFamily="34" charset="0"/>
                <a:cs typeface="Arial" panose="020B0604020202020204" pitchFamily="34" charset="0"/>
              </a:rPr>
              <a:t>Self police</a:t>
            </a:r>
          </a:p>
          <a:p>
            <a:pPr lvl="1" defTabSz="914400" fontAlgn="auto">
              <a:spcAft>
                <a:spcPts val="0"/>
              </a:spcAft>
              <a:buClrTx/>
            </a:pPr>
            <a:r>
              <a:rPr lang="en-GB" sz="2400" dirty="0">
                <a:solidFill>
                  <a:prstClr val="black"/>
                </a:solidFill>
                <a:latin typeface="Century Gothic" panose="020B0502020202020204" pitchFamily="34" charset="0"/>
                <a:ea typeface="Verdana" pitchFamily="34" charset="0"/>
                <a:cs typeface="Arial" panose="020B0604020202020204" pitchFamily="34" charset="0"/>
              </a:rPr>
              <a:t>Preventing waste crime</a:t>
            </a:r>
          </a:p>
          <a:p>
            <a:pPr lvl="1" defTabSz="914400" fontAlgn="auto">
              <a:spcAft>
                <a:spcPts val="0"/>
              </a:spcAft>
              <a:buClrTx/>
            </a:pPr>
            <a:r>
              <a:rPr lang="en-GB" sz="2400" dirty="0">
                <a:solidFill>
                  <a:prstClr val="black"/>
                </a:solidFill>
                <a:latin typeface="Century Gothic" panose="020B0502020202020204" pitchFamily="34" charset="0"/>
                <a:ea typeface="Verdana" pitchFamily="34" charset="0"/>
                <a:cs typeface="Arial" panose="020B0604020202020204" pitchFamily="34" charset="0"/>
              </a:rPr>
              <a:t>Being aware of your legal obligations</a:t>
            </a:r>
          </a:p>
          <a:p>
            <a:pPr lvl="1" defTabSz="914400" fontAlgn="auto">
              <a:spcAft>
                <a:spcPts val="0"/>
              </a:spcAft>
              <a:buClrTx/>
            </a:pPr>
            <a:r>
              <a:rPr lang="en-GB" sz="2400" dirty="0">
                <a:solidFill>
                  <a:prstClr val="black"/>
                </a:solidFill>
                <a:latin typeface="Century Gothic" panose="020B0502020202020204" pitchFamily="34" charset="0"/>
                <a:ea typeface="Verdana" pitchFamily="34" charset="0"/>
                <a:cs typeface="Arial" panose="020B0604020202020204" pitchFamily="34" charset="0"/>
              </a:rPr>
              <a:t>‘</a:t>
            </a:r>
            <a:r>
              <a:rPr lang="en-GB" sz="2400" i="1" dirty="0">
                <a:solidFill>
                  <a:prstClr val="black"/>
                </a:solidFill>
                <a:latin typeface="Century Gothic" panose="020B0502020202020204" pitchFamily="34" charset="0"/>
                <a:ea typeface="Verdana" pitchFamily="34" charset="0"/>
                <a:cs typeface="Arial" panose="020B0604020202020204" pitchFamily="34" charset="0"/>
              </a:rPr>
              <a:t>Directing</a:t>
            </a:r>
            <a:r>
              <a:rPr lang="en-GB" sz="2400" dirty="0">
                <a:solidFill>
                  <a:prstClr val="black"/>
                </a:solidFill>
                <a:latin typeface="Century Gothic" panose="020B0502020202020204" pitchFamily="34" charset="0"/>
                <a:ea typeface="Verdana" pitchFamily="34" charset="0"/>
                <a:cs typeface="Arial" panose="020B0604020202020204" pitchFamily="34" charset="0"/>
              </a:rPr>
              <a:t>’ what happens to waste</a:t>
            </a:r>
          </a:p>
          <a:p>
            <a:pPr lvl="1" defTabSz="914400" fontAlgn="auto">
              <a:spcAft>
                <a:spcPts val="0"/>
              </a:spcAft>
              <a:buClrTx/>
            </a:pPr>
            <a:r>
              <a:rPr lang="en-GB" sz="2400" dirty="0">
                <a:solidFill>
                  <a:prstClr val="black"/>
                </a:solidFill>
                <a:latin typeface="Century Gothic" panose="020B0502020202020204" pitchFamily="34" charset="0"/>
                <a:ea typeface="Verdana" pitchFamily="34" charset="0"/>
                <a:cs typeface="Arial" panose="020B0604020202020204" pitchFamily="34" charset="0"/>
              </a:rPr>
              <a:t>Using ‘</a:t>
            </a:r>
            <a:r>
              <a:rPr lang="en-GB" sz="2400" i="1" dirty="0">
                <a:solidFill>
                  <a:prstClr val="black"/>
                </a:solidFill>
                <a:latin typeface="Century Gothic" panose="020B0502020202020204" pitchFamily="34" charset="0"/>
                <a:ea typeface="Verdana" pitchFamily="34" charset="0"/>
                <a:cs typeface="Arial" panose="020B0604020202020204" pitchFamily="34" charset="0"/>
              </a:rPr>
              <a:t>legitimate</a:t>
            </a:r>
            <a:r>
              <a:rPr lang="en-GB" sz="2400" dirty="0">
                <a:solidFill>
                  <a:prstClr val="black"/>
                </a:solidFill>
                <a:latin typeface="Century Gothic" panose="020B0502020202020204" pitchFamily="34" charset="0"/>
                <a:ea typeface="Verdana" pitchFamily="34" charset="0"/>
                <a:cs typeface="Arial" panose="020B0604020202020204" pitchFamily="34" charset="0"/>
              </a:rPr>
              <a:t>’ business</a:t>
            </a:r>
          </a:p>
          <a:p>
            <a:pPr lvl="1" defTabSz="914400" fontAlgn="auto">
              <a:spcAft>
                <a:spcPts val="0"/>
              </a:spcAft>
              <a:buClrTx/>
            </a:pPr>
            <a:r>
              <a:rPr lang="en-GB" sz="2400" dirty="0">
                <a:solidFill>
                  <a:prstClr val="black"/>
                </a:solidFill>
                <a:latin typeface="Century Gothic" panose="020B0502020202020204" pitchFamily="34" charset="0"/>
                <a:ea typeface="Verdana" pitchFamily="34" charset="0"/>
                <a:cs typeface="Arial" panose="020B0604020202020204" pitchFamily="34" charset="0"/>
              </a:rPr>
              <a:t>Having systems in place to protect yourself, and</a:t>
            </a:r>
          </a:p>
          <a:p>
            <a:pPr lvl="1" defTabSz="914400" fontAlgn="auto">
              <a:spcAft>
                <a:spcPts val="0"/>
              </a:spcAft>
              <a:buClrTx/>
            </a:pPr>
            <a:r>
              <a:rPr lang="en-GB" sz="2400" dirty="0">
                <a:solidFill>
                  <a:prstClr val="black"/>
                </a:solidFill>
                <a:latin typeface="Century Gothic" panose="020B0502020202020204" pitchFamily="34" charset="0"/>
                <a:ea typeface="Verdana" pitchFamily="34" charset="0"/>
                <a:cs typeface="Arial" panose="020B0604020202020204" pitchFamily="34" charset="0"/>
              </a:rPr>
              <a:t>Reporting suspected </a:t>
            </a:r>
            <a:r>
              <a:rPr lang="en-GB" sz="2400" dirty="0" smtClean="0">
                <a:solidFill>
                  <a:prstClr val="black"/>
                </a:solidFill>
                <a:latin typeface="Century Gothic" panose="020B0502020202020204" pitchFamily="34" charset="0"/>
                <a:ea typeface="Verdana" pitchFamily="34" charset="0"/>
                <a:cs typeface="Arial" panose="020B0604020202020204" pitchFamily="34" charset="0"/>
              </a:rPr>
              <a:t>wrongdoing</a:t>
            </a:r>
          </a:p>
          <a:p>
            <a:pPr marL="457200" lvl="1" indent="0" defTabSz="914400" fontAlgn="auto">
              <a:spcAft>
                <a:spcPts val="0"/>
              </a:spcAft>
              <a:buClrTx/>
              <a:buNone/>
            </a:pPr>
            <a:endParaRPr lang="en-GB" sz="2400" dirty="0">
              <a:solidFill>
                <a:prstClr val="black"/>
              </a:solidFill>
              <a:latin typeface="Century Gothic" panose="020B0502020202020204" pitchFamily="34" charset="0"/>
              <a:ea typeface="Verdana" pitchFamily="34" charset="0"/>
              <a:cs typeface="Arial" panose="020B0604020202020204" pitchFamily="34" charset="0"/>
            </a:endParaRPr>
          </a:p>
          <a:p>
            <a:pPr lvl="1" algn="ctr" defTabSz="914400" fontAlgn="auto">
              <a:spcAft>
                <a:spcPts val="0"/>
              </a:spcAft>
              <a:buClrTx/>
              <a:buNone/>
            </a:pPr>
            <a:r>
              <a:rPr lang="en-GB" sz="2400" b="1" i="1" dirty="0">
                <a:solidFill>
                  <a:srgbClr val="24ABB5"/>
                </a:solidFill>
                <a:latin typeface="Century Gothic" panose="020B0502020202020204" pitchFamily="34" charset="0"/>
                <a:ea typeface="Verdana" pitchFamily="34" charset="0"/>
                <a:cs typeface="Arial" panose="020B0604020202020204" pitchFamily="34" charset="0"/>
              </a:rPr>
              <a:t>Right waste – Right Place – Right Person</a:t>
            </a:r>
          </a:p>
        </p:txBody>
      </p:sp>
    </p:spTree>
    <p:extLst>
      <p:ext uri="{BB962C8B-B14F-4D97-AF65-F5344CB8AC3E}">
        <p14:creationId xmlns:p14="http://schemas.microsoft.com/office/powerpoint/2010/main" val="28977611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856" y="876305"/>
            <a:ext cx="8821271" cy="663575"/>
          </a:xfrm>
        </p:spPr>
        <p:txBody>
          <a:bodyPr/>
          <a:lstStyle/>
          <a:p>
            <a:r>
              <a:rPr lang="en-GB" dirty="0" smtClean="0"/>
              <a:t> Could this be you? -  Recent prosecutions</a:t>
            </a:r>
            <a:endParaRPr lang="en-GB" dirty="0"/>
          </a:p>
        </p:txBody>
      </p:sp>
      <p:sp>
        <p:nvSpPr>
          <p:cNvPr id="3" name="Content Placeholder 2"/>
          <p:cNvSpPr>
            <a:spLocks noGrp="1"/>
          </p:cNvSpPr>
          <p:nvPr>
            <p:ph idx="1"/>
          </p:nvPr>
        </p:nvSpPr>
        <p:spPr>
          <a:xfrm>
            <a:off x="702805" y="1726630"/>
            <a:ext cx="6719971" cy="4164013"/>
          </a:xfrm>
        </p:spPr>
        <p:txBody>
          <a:bodyPr/>
          <a:lstStyle/>
          <a:p>
            <a:r>
              <a:rPr lang="en-GB" sz="2400" dirty="0">
                <a:latin typeface="Century Gothic" panose="020B0502020202020204" pitchFamily="34" charset="0"/>
                <a:cs typeface="Arial" panose="020B0604020202020204" pitchFamily="34" charset="0"/>
              </a:rPr>
              <a:t>Two companies have been fined a total of £26,000 following an Environment Agency investigation into the illegal handling, storage and export of hazardous waste</a:t>
            </a:r>
            <a:r>
              <a:rPr lang="en-GB" sz="2400" dirty="0" smtClean="0">
                <a:latin typeface="Century Gothic" panose="020B0502020202020204" pitchFamily="34" charset="0"/>
                <a:cs typeface="Arial" panose="020B0604020202020204" pitchFamily="34" charset="0"/>
              </a:rPr>
              <a:t>.</a:t>
            </a:r>
          </a:p>
          <a:p>
            <a:pPr marL="0" indent="0">
              <a:buNone/>
            </a:pPr>
            <a:endParaRPr lang="en-GB" sz="2000" dirty="0">
              <a:latin typeface="Arial" panose="020B0604020202020204" pitchFamily="34" charset="0"/>
              <a:cs typeface="Arial" panose="020B0604020202020204" pitchFamily="34" charset="0"/>
            </a:endParaRPr>
          </a:p>
          <a:p>
            <a:pPr marL="0" indent="0">
              <a:buNone/>
            </a:pPr>
            <a:endParaRPr lang="en-GB" sz="2000" dirty="0">
              <a:latin typeface="Arial" panose="020B0604020202020204" pitchFamily="34" charset="0"/>
              <a:cs typeface="Arial" panose="020B0604020202020204" pitchFamily="34" charset="0"/>
            </a:endParaRPr>
          </a:p>
          <a:p>
            <a:r>
              <a:rPr lang="en-GB" sz="2400" dirty="0">
                <a:latin typeface="Century Gothic" panose="020B0502020202020204" pitchFamily="34" charset="0"/>
                <a:cs typeface="Arial" panose="020B0604020202020204" pitchFamily="34" charset="0"/>
              </a:rPr>
              <a:t>Huge piles of waste were strewn across </a:t>
            </a:r>
          </a:p>
          <a:p>
            <a:pPr marL="0" indent="0">
              <a:buNone/>
            </a:pPr>
            <a:r>
              <a:rPr lang="en-GB" sz="2400" dirty="0">
                <a:latin typeface="Century Gothic" panose="020B0502020202020204" pitchFamily="34" charset="0"/>
                <a:cs typeface="Arial" panose="020B0604020202020204" pitchFamily="34" charset="0"/>
              </a:rPr>
              <a:t>	</a:t>
            </a:r>
            <a:r>
              <a:rPr lang="en-GB" sz="2400" dirty="0" smtClean="0">
                <a:latin typeface="Century Gothic" panose="020B0502020202020204" pitchFamily="34" charset="0"/>
                <a:cs typeface="Arial" panose="020B0604020202020204" pitchFamily="34" charset="0"/>
              </a:rPr>
              <a:t>a </a:t>
            </a:r>
            <a:r>
              <a:rPr lang="en-GB" sz="2400" dirty="0">
                <a:latin typeface="Century Gothic" panose="020B0502020202020204" pitchFamily="34" charset="0"/>
                <a:cs typeface="Arial" panose="020B0604020202020204" pitchFamily="34" charset="0"/>
              </a:rPr>
              <a:t>country road and traced to a builder </a:t>
            </a:r>
          </a:p>
          <a:p>
            <a:pPr marL="0" indent="0">
              <a:buNone/>
            </a:pPr>
            <a:r>
              <a:rPr lang="en-GB" sz="2400" dirty="0">
                <a:latin typeface="Century Gothic" panose="020B0502020202020204" pitchFamily="34" charset="0"/>
                <a:cs typeface="Arial" panose="020B0604020202020204" pitchFamily="34" charset="0"/>
              </a:rPr>
              <a:t>	who had used unregistered carrier to </a:t>
            </a:r>
          </a:p>
          <a:p>
            <a:pPr marL="0" indent="0">
              <a:buNone/>
            </a:pPr>
            <a:r>
              <a:rPr lang="en-GB" sz="2400" dirty="0">
                <a:latin typeface="Century Gothic" panose="020B0502020202020204" pitchFamily="34" charset="0"/>
                <a:cs typeface="Arial" panose="020B0604020202020204" pitchFamily="34" charset="0"/>
              </a:rPr>
              <a:t>	dispose of waste one .</a:t>
            </a:r>
          </a:p>
        </p:txBody>
      </p:sp>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763452" y="1726625"/>
            <a:ext cx="3105343" cy="2327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63453" y="4326532"/>
            <a:ext cx="2860963" cy="214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20769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4447707" y="2572852"/>
            <a:ext cx="7272337" cy="874713"/>
          </a:xfrm>
        </p:spPr>
        <p:txBody>
          <a:bodyPr/>
          <a:lstStyle/>
          <a:p>
            <a:pPr algn="ctr" eaLnBrk="1" hangingPunct="1">
              <a:buFontTx/>
              <a:buNone/>
              <a:defRPr/>
            </a:pPr>
            <a:r>
              <a:rPr lang="en-GB" sz="4000" dirty="0" smtClean="0"/>
              <a:t>Has details on how to comply</a:t>
            </a:r>
          </a:p>
        </p:txBody>
      </p:sp>
      <p:sp>
        <p:nvSpPr>
          <p:cNvPr id="10" name="Rectangle 9"/>
          <p:cNvSpPr/>
          <p:nvPr/>
        </p:nvSpPr>
        <p:spPr>
          <a:xfrm>
            <a:off x="6204077" y="4480533"/>
            <a:ext cx="4163083" cy="1200329"/>
          </a:xfrm>
          <a:prstGeom prst="rect">
            <a:avLst/>
          </a:prstGeom>
        </p:spPr>
        <p:txBody>
          <a:bodyPr wrap="square">
            <a:spAutoFit/>
          </a:bodyPr>
          <a:lstStyle/>
          <a:p>
            <a:pPr marL="342900" indent="-342900" algn="ctr">
              <a:spcBef>
                <a:spcPct val="20000"/>
              </a:spcBef>
              <a:spcAft>
                <a:spcPct val="25000"/>
              </a:spcAft>
              <a:buClr>
                <a:srgbClr val="333399"/>
              </a:buClr>
              <a:defRPr/>
            </a:pPr>
            <a:r>
              <a:rPr lang="en-GB" sz="3600" b="1" kern="0" dirty="0">
                <a:latin typeface="Century Gothic" pitchFamily="34" charset="0"/>
              </a:rPr>
              <a:t>Can be used in court</a:t>
            </a:r>
            <a:endParaRPr lang="en-US" sz="3600" b="1" kern="0" dirty="0">
              <a:latin typeface="Century Gothic" pitchFamily="34" charset="0"/>
            </a:endParaRPr>
          </a:p>
        </p:txBody>
      </p:sp>
      <p:sp>
        <p:nvSpPr>
          <p:cNvPr id="2" name="Title 1"/>
          <p:cNvSpPr>
            <a:spLocks noGrp="1"/>
          </p:cNvSpPr>
          <p:nvPr>
            <p:ph type="title"/>
          </p:nvPr>
        </p:nvSpPr>
        <p:spPr>
          <a:xfrm>
            <a:off x="731286" y="876305"/>
            <a:ext cx="10623551" cy="663575"/>
          </a:xfrm>
        </p:spPr>
        <p:txBody>
          <a:bodyPr/>
          <a:lstStyle/>
          <a:p>
            <a:r>
              <a:rPr lang="en-GB" dirty="0"/>
              <a:t>Code of Practice</a:t>
            </a:r>
          </a:p>
        </p:txBody>
      </p:sp>
      <p:pic>
        <p:nvPicPr>
          <p:cNvPr id="3" name="Picture 2"/>
          <p:cNvPicPr>
            <a:picLocks noChangeAspect="1"/>
          </p:cNvPicPr>
          <p:nvPr/>
        </p:nvPicPr>
        <p:blipFill>
          <a:blip r:embed="rId3" cstate="email"/>
          <a:stretch>
            <a:fillRect/>
          </a:stretch>
        </p:blipFill>
        <p:spPr>
          <a:xfrm>
            <a:off x="731280" y="1621187"/>
            <a:ext cx="3338200" cy="4682794"/>
          </a:xfrm>
          <a:prstGeom prst="rect">
            <a:avLst/>
          </a:prstGeom>
          <a:ln w="22225">
            <a:solidFill>
              <a:schemeClr val="tx1"/>
            </a:solidFill>
          </a:ln>
        </p:spPr>
      </p:pic>
      <p:sp>
        <p:nvSpPr>
          <p:cNvPr id="6" name="TextBox 5"/>
          <p:cNvSpPr txBox="1"/>
          <p:nvPr/>
        </p:nvSpPr>
        <p:spPr>
          <a:xfrm>
            <a:off x="10699845" y="232016"/>
            <a:ext cx="1160059"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P7</a:t>
            </a:r>
          </a:p>
          <a:p>
            <a:pPr algn="ctr"/>
            <a:endParaRPr lang="en-GB" dirty="0"/>
          </a:p>
        </p:txBody>
      </p:sp>
    </p:spTree>
    <p:extLst>
      <p:ext uri="{BB962C8B-B14F-4D97-AF65-F5344CB8AC3E}">
        <p14:creationId xmlns:p14="http://schemas.microsoft.com/office/powerpoint/2010/main" val="7956250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1084" y="4695073"/>
            <a:ext cx="5874487" cy="626867"/>
          </a:xfrm>
        </p:spPr>
        <p:txBody>
          <a:bodyPr>
            <a:normAutofit fontScale="62500" lnSpcReduction="20000"/>
          </a:bodyPr>
          <a:lstStyle/>
          <a:p>
            <a:pPr marL="0" indent="0">
              <a:spcBef>
                <a:spcPct val="60000"/>
              </a:spcBef>
              <a:buNone/>
            </a:pPr>
            <a:r>
              <a:rPr lang="en-GB" sz="4100" b="1" dirty="0"/>
              <a:t>Questions and discussion as we go</a:t>
            </a:r>
          </a:p>
          <a:p>
            <a:pPr>
              <a:buClr>
                <a:srgbClr val="7030A0"/>
              </a:buClr>
            </a:pPr>
            <a:endParaRPr lang="en-GB" kern="1200" dirty="0">
              <a:latin typeface="Arial" pitchFamily="34" charset="0"/>
              <a:cs typeface="Arial" pitchFamily="34" charset="0"/>
            </a:endParaRPr>
          </a:p>
        </p:txBody>
      </p:sp>
      <p:graphicFrame>
        <p:nvGraphicFramePr>
          <p:cNvPr id="4" name="Object 4"/>
          <p:cNvGraphicFramePr>
            <a:graphicFrameLocks noChangeAspect="1"/>
          </p:cNvGraphicFramePr>
          <p:nvPr>
            <p:extLst>
              <p:ext uri="{D42A27DB-BD31-4B8C-83A1-F6EECF244321}">
                <p14:modId xmlns:p14="http://schemas.microsoft.com/office/powerpoint/2010/main" val="3322454403"/>
              </p:ext>
            </p:extLst>
          </p:nvPr>
        </p:nvGraphicFramePr>
        <p:xfrm>
          <a:off x="1258650" y="2055878"/>
          <a:ext cx="2219695" cy="2354461"/>
        </p:xfrm>
        <a:graphic>
          <a:graphicData uri="http://schemas.openxmlformats.org/presentationml/2006/ole">
            <mc:AlternateContent xmlns:mc="http://schemas.openxmlformats.org/markup-compatibility/2006">
              <mc:Choice xmlns:v="urn:schemas-microsoft-com:vml" Requires="v">
                <p:oleObj spid="_x0000_s1092" name="Photo Editor Photo" r:id="rId4" imgW="1714739" imgH="1714739" progId="">
                  <p:embed/>
                </p:oleObj>
              </mc:Choice>
              <mc:Fallback>
                <p:oleObj name="Photo Editor Photo" r:id="rId4" imgW="1714739" imgH="1714739" progId="">
                  <p:embed/>
                  <p:pic>
                    <p:nvPicPr>
                      <p:cNvPr id="0" name="Picture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650" y="2055878"/>
                        <a:ext cx="2219695" cy="23544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5"/>
          <p:cNvGraphicFramePr>
            <a:graphicFrameLocks noChangeAspect="1"/>
          </p:cNvGraphicFramePr>
          <p:nvPr>
            <p:extLst>
              <p:ext uri="{D42A27DB-BD31-4B8C-83A1-F6EECF244321}">
                <p14:modId xmlns:p14="http://schemas.microsoft.com/office/powerpoint/2010/main" val="4130726220"/>
              </p:ext>
            </p:extLst>
          </p:nvPr>
        </p:nvGraphicFramePr>
        <p:xfrm>
          <a:off x="8154876" y="1649210"/>
          <a:ext cx="2100544" cy="2761126"/>
        </p:xfrm>
        <a:graphic>
          <a:graphicData uri="http://schemas.openxmlformats.org/presentationml/2006/ole">
            <mc:AlternateContent xmlns:mc="http://schemas.openxmlformats.org/markup-compatibility/2006">
              <mc:Choice xmlns:v="urn:schemas-microsoft-com:vml" Requires="v">
                <p:oleObj spid="_x0000_s1093" name="Clip" r:id="rId6" imgW="711403" imgH="881482" progId="">
                  <p:embed/>
                </p:oleObj>
              </mc:Choice>
              <mc:Fallback>
                <p:oleObj name="Clip" r:id="rId6" imgW="711403" imgH="881482" progId="">
                  <p:embed/>
                  <p:pic>
                    <p:nvPicPr>
                      <p:cNvPr id="0" name="Picture 6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4876" y="1649210"/>
                        <a:ext cx="2100544" cy="27611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7" descr="no-mobile-circle"/>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791032" y="2055879"/>
            <a:ext cx="2074601" cy="2171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430416" y="5397838"/>
            <a:ext cx="2795821" cy="584775"/>
          </a:xfrm>
          <a:prstGeom prst="rect">
            <a:avLst/>
          </a:prstGeom>
          <a:noFill/>
        </p:spPr>
        <p:txBody>
          <a:bodyPr wrap="square" rtlCol="0">
            <a:spAutoFit/>
          </a:bodyPr>
          <a:lstStyle/>
          <a:p>
            <a:r>
              <a:rPr lang="en-GB" sz="3200" b="1" dirty="0">
                <a:latin typeface="Century Gothic"/>
                <a:cs typeface="Century Gothic"/>
              </a:rPr>
              <a:t>Introductions</a:t>
            </a:r>
            <a:endParaRPr lang="en-GB" sz="2300" b="1" dirty="0">
              <a:latin typeface="Century Gothic"/>
              <a:cs typeface="Century Gothic"/>
            </a:endParaRPr>
          </a:p>
        </p:txBody>
      </p:sp>
    </p:spTree>
    <p:extLst>
      <p:ext uri="{BB962C8B-B14F-4D97-AF65-F5344CB8AC3E}">
        <p14:creationId xmlns:p14="http://schemas.microsoft.com/office/powerpoint/2010/main" val="22553891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60252" y="2591182"/>
            <a:ext cx="7772400" cy="1362075"/>
          </a:xfrm>
        </p:spPr>
        <p:txBody>
          <a:bodyPr rtlCol="0">
            <a:normAutofit fontScale="90000"/>
          </a:bodyPr>
          <a:lstStyle/>
          <a:p>
            <a:pPr algn="ctr" fontAlgn="auto">
              <a:spcAft>
                <a:spcPts val="0"/>
              </a:spcAft>
              <a:defRPr/>
            </a:pPr>
            <a:r>
              <a:rPr lang="en-GB" sz="5300" dirty="0" smtClean="0">
                <a:solidFill>
                  <a:srgbClr val="24ABB5"/>
                </a:solidFill>
                <a:latin typeface="Century Gothic" pitchFamily="34" charset="0"/>
                <a:cs typeface="Century Gothic" pitchFamily="34" charset="0"/>
              </a:rPr>
              <a:t>Duty </a:t>
            </a:r>
            <a:r>
              <a:rPr lang="en-GB" sz="5300" dirty="0">
                <a:solidFill>
                  <a:srgbClr val="24ABB5"/>
                </a:solidFill>
                <a:latin typeface="Century Gothic" pitchFamily="34" charset="0"/>
                <a:cs typeface="Century Gothic" pitchFamily="34" charset="0"/>
              </a:rPr>
              <a:t>of </a:t>
            </a:r>
            <a:r>
              <a:rPr lang="en-GB" sz="5300" dirty="0" smtClean="0">
                <a:solidFill>
                  <a:srgbClr val="24ABB5"/>
                </a:solidFill>
                <a:latin typeface="Century Gothic" pitchFamily="34" charset="0"/>
                <a:cs typeface="Century Gothic" pitchFamily="34" charset="0"/>
              </a:rPr>
              <a:t>Care </a:t>
            </a:r>
            <a:br>
              <a:rPr lang="en-GB" sz="5300" dirty="0" smtClean="0">
                <a:solidFill>
                  <a:srgbClr val="24ABB5"/>
                </a:solidFill>
                <a:latin typeface="Century Gothic" pitchFamily="34" charset="0"/>
                <a:cs typeface="Century Gothic" pitchFamily="34" charset="0"/>
              </a:rPr>
            </a:br>
            <a:r>
              <a:rPr lang="en-GB" sz="5300" dirty="0">
                <a:solidFill>
                  <a:srgbClr val="24ABB5"/>
                </a:solidFill>
                <a:latin typeface="Century Gothic" pitchFamily="34" charset="0"/>
                <a:cs typeface="Century Gothic" pitchFamily="34" charset="0"/>
              </a:rPr>
              <a:t/>
            </a:r>
            <a:br>
              <a:rPr lang="en-GB" sz="5300" dirty="0">
                <a:solidFill>
                  <a:srgbClr val="24ABB5"/>
                </a:solidFill>
                <a:latin typeface="Century Gothic" pitchFamily="34" charset="0"/>
                <a:cs typeface="Century Gothic" pitchFamily="34" charset="0"/>
              </a:rPr>
            </a:br>
            <a:r>
              <a:rPr lang="en-GB" sz="5300" dirty="0" smtClean="0">
                <a:solidFill>
                  <a:srgbClr val="24ABB5"/>
                </a:solidFill>
                <a:latin typeface="Century Gothic" pitchFamily="34" charset="0"/>
                <a:cs typeface="Century Gothic" pitchFamily="34" charset="0"/>
              </a:rPr>
              <a:t>Legislation</a:t>
            </a:r>
            <a:endParaRPr lang="en-GB" sz="5300" dirty="0">
              <a:solidFill>
                <a:schemeClr val="tx2">
                  <a:lumMod val="75000"/>
                </a:schemeClr>
              </a:solidFill>
            </a:endParaRPr>
          </a:p>
        </p:txBody>
      </p:sp>
    </p:spTree>
    <p:extLst>
      <p:ext uri="{BB962C8B-B14F-4D97-AF65-F5344CB8AC3E}">
        <p14:creationId xmlns:p14="http://schemas.microsoft.com/office/powerpoint/2010/main" val="40352839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Legislation roadmap – England &amp; Wales</a:t>
            </a:r>
            <a:endParaRPr lang="en-GB" dirty="0"/>
          </a:p>
        </p:txBody>
      </p:sp>
      <p:sp>
        <p:nvSpPr>
          <p:cNvPr id="33" name="Text Box 4"/>
          <p:cNvSpPr txBox="1">
            <a:spLocks noChangeArrowheads="1"/>
          </p:cNvSpPr>
          <p:nvPr/>
        </p:nvSpPr>
        <p:spPr bwMode="auto">
          <a:xfrm>
            <a:off x="5643489" y="2875015"/>
            <a:ext cx="1543051" cy="830997"/>
          </a:xfrm>
          <a:prstGeom prst="rect">
            <a:avLst/>
          </a:prstGeom>
          <a:noFill/>
          <a:ln w="9525">
            <a:noFill/>
            <a:miter lim="800000"/>
            <a:headEnd/>
            <a:tailEnd/>
          </a:ln>
        </p:spPr>
        <p:txBody>
          <a:bodyPr>
            <a:spAutoFit/>
          </a:bodyPr>
          <a:lstStyle/>
          <a:p>
            <a:pPr algn="ctr"/>
            <a:r>
              <a:rPr lang="en-GB" sz="2400" b="1" dirty="0">
                <a:solidFill>
                  <a:srgbClr val="24ABB5"/>
                </a:solidFill>
                <a:latin typeface="Century Gothic" panose="020B0502020202020204" pitchFamily="34" charset="0"/>
              </a:rPr>
              <a:t>Duty of Care</a:t>
            </a:r>
          </a:p>
        </p:txBody>
      </p:sp>
      <p:sp>
        <p:nvSpPr>
          <p:cNvPr id="34" name="Rectangle 5"/>
          <p:cNvSpPr>
            <a:spLocks noChangeArrowheads="1"/>
          </p:cNvSpPr>
          <p:nvPr/>
        </p:nvSpPr>
        <p:spPr bwMode="auto">
          <a:xfrm>
            <a:off x="5643488" y="2941414"/>
            <a:ext cx="1524000" cy="838200"/>
          </a:xfrm>
          <a:prstGeom prst="rect">
            <a:avLst/>
          </a:prstGeom>
          <a:noFill/>
          <a:ln w="28575">
            <a:solidFill>
              <a:schemeClr val="tx1"/>
            </a:solidFill>
            <a:miter lim="800000"/>
            <a:headEnd/>
            <a:tailEnd/>
          </a:ln>
        </p:spPr>
        <p:txBody>
          <a:bodyPr wrap="none" anchor="ctr"/>
          <a:lstStyle/>
          <a:p>
            <a:endParaRPr lang="en-GB"/>
          </a:p>
        </p:txBody>
      </p:sp>
      <p:sp>
        <p:nvSpPr>
          <p:cNvPr id="35" name="Rectangle 6"/>
          <p:cNvSpPr>
            <a:spLocks noChangeArrowheads="1"/>
          </p:cNvSpPr>
          <p:nvPr/>
        </p:nvSpPr>
        <p:spPr bwMode="auto">
          <a:xfrm>
            <a:off x="4100635" y="1665656"/>
            <a:ext cx="2438400" cy="752475"/>
          </a:xfrm>
          <a:prstGeom prst="rect">
            <a:avLst/>
          </a:prstGeom>
          <a:solidFill>
            <a:srgbClr val="24ABB5"/>
          </a:solidFill>
          <a:ln w="9525">
            <a:solidFill>
              <a:schemeClr val="tx1"/>
            </a:solidFill>
            <a:miter lim="800000"/>
            <a:headEnd/>
            <a:tailEnd/>
          </a:ln>
        </p:spPr>
        <p:txBody>
          <a:bodyPr wrap="none" anchor="ctr"/>
          <a:lstStyle/>
          <a:p>
            <a:pPr algn="ctr"/>
            <a:r>
              <a:rPr lang="en-GB" sz="2000" b="1" dirty="0">
                <a:solidFill>
                  <a:schemeClr val="bg1"/>
                </a:solidFill>
                <a:latin typeface="Century Gothic" panose="020B0502020202020204" pitchFamily="34" charset="0"/>
              </a:rPr>
              <a:t>Controlled Waste</a:t>
            </a:r>
          </a:p>
          <a:p>
            <a:pPr algn="ctr"/>
            <a:r>
              <a:rPr lang="en-GB" sz="2000" b="1" dirty="0">
                <a:solidFill>
                  <a:schemeClr val="bg1"/>
                </a:solidFill>
                <a:latin typeface="Century Gothic" panose="020B0502020202020204" pitchFamily="34" charset="0"/>
              </a:rPr>
              <a:t>(2012 </a:t>
            </a:r>
            <a:r>
              <a:rPr lang="en-GB" sz="2000" b="1" dirty="0" err="1">
                <a:solidFill>
                  <a:schemeClr val="bg1"/>
                </a:solidFill>
                <a:latin typeface="Century Gothic" panose="020B0502020202020204" pitchFamily="34" charset="0"/>
              </a:rPr>
              <a:t>Regs</a:t>
            </a:r>
            <a:r>
              <a:rPr lang="en-GB" sz="2000" b="1" dirty="0">
                <a:solidFill>
                  <a:schemeClr val="bg1"/>
                </a:solidFill>
                <a:latin typeface="Century Gothic" panose="020B0502020202020204" pitchFamily="34" charset="0"/>
              </a:rPr>
              <a:t>)</a:t>
            </a:r>
          </a:p>
        </p:txBody>
      </p:sp>
      <p:sp>
        <p:nvSpPr>
          <p:cNvPr id="36" name="Rectangle 8"/>
          <p:cNvSpPr>
            <a:spLocks noChangeArrowheads="1"/>
          </p:cNvSpPr>
          <p:nvPr/>
        </p:nvSpPr>
        <p:spPr bwMode="auto">
          <a:xfrm>
            <a:off x="538093" y="1586914"/>
            <a:ext cx="2788017" cy="1324819"/>
          </a:xfrm>
          <a:prstGeom prst="rect">
            <a:avLst/>
          </a:prstGeom>
          <a:solidFill>
            <a:srgbClr val="24ABB5"/>
          </a:solidFill>
          <a:ln w="9525">
            <a:solidFill>
              <a:schemeClr val="tx1"/>
            </a:solidFill>
            <a:miter lim="800000"/>
            <a:headEnd/>
            <a:tailEnd/>
          </a:ln>
        </p:spPr>
        <p:txBody>
          <a:bodyPr wrap="none" anchor="ctr"/>
          <a:lstStyle/>
          <a:p>
            <a:r>
              <a:rPr lang="en-GB" sz="2000" b="1" dirty="0" err="1">
                <a:solidFill>
                  <a:schemeClr val="bg1"/>
                </a:solidFill>
                <a:latin typeface="Century Gothic" panose="020B0502020202020204" pitchFamily="34" charset="0"/>
              </a:rPr>
              <a:t>Defn</a:t>
            </a:r>
            <a:r>
              <a:rPr lang="en-GB" sz="2000" b="1" dirty="0">
                <a:solidFill>
                  <a:schemeClr val="bg1"/>
                </a:solidFill>
                <a:latin typeface="Century Gothic" panose="020B0502020202020204" pitchFamily="34" charset="0"/>
              </a:rPr>
              <a:t> of Waste</a:t>
            </a:r>
          </a:p>
          <a:p>
            <a:r>
              <a:rPr lang="en-GB" sz="2000" b="1" dirty="0">
                <a:solidFill>
                  <a:schemeClr val="bg1"/>
                </a:solidFill>
                <a:latin typeface="Century Gothic" panose="020B0502020202020204" pitchFamily="34" charset="0"/>
              </a:rPr>
              <a:t>(Guidance </a:t>
            </a:r>
            <a:r>
              <a:rPr lang="en-GB" sz="2000" b="1" dirty="0" smtClean="0">
                <a:solidFill>
                  <a:schemeClr val="bg1"/>
                </a:solidFill>
                <a:latin typeface="Century Gothic" panose="020B0502020202020204" pitchFamily="34" charset="0"/>
              </a:rPr>
              <a:t>2012  </a:t>
            </a:r>
          </a:p>
          <a:p>
            <a:r>
              <a:rPr lang="en-GB" sz="2000" b="1" dirty="0" smtClean="0">
                <a:solidFill>
                  <a:schemeClr val="bg1"/>
                </a:solidFill>
                <a:latin typeface="Century Gothic" panose="020B0502020202020204" pitchFamily="34" charset="0"/>
              </a:rPr>
              <a:t>- part 2 updated 2016 )</a:t>
            </a:r>
            <a:endParaRPr lang="en-GB" sz="2000" b="1" dirty="0">
              <a:solidFill>
                <a:schemeClr val="bg1"/>
              </a:solidFill>
              <a:latin typeface="Century Gothic" panose="020B0502020202020204" pitchFamily="34" charset="0"/>
            </a:endParaRPr>
          </a:p>
        </p:txBody>
      </p:sp>
      <p:sp>
        <p:nvSpPr>
          <p:cNvPr id="37" name="Oval 12"/>
          <p:cNvSpPr>
            <a:spLocks noChangeArrowheads="1"/>
          </p:cNvSpPr>
          <p:nvPr/>
        </p:nvSpPr>
        <p:spPr bwMode="auto">
          <a:xfrm>
            <a:off x="138903" y="3085647"/>
            <a:ext cx="990600" cy="1143000"/>
          </a:xfrm>
          <a:prstGeom prst="ellipse">
            <a:avLst/>
          </a:prstGeom>
          <a:solidFill>
            <a:srgbClr val="24ABB5"/>
          </a:solidFill>
          <a:ln w="9525">
            <a:solidFill>
              <a:schemeClr val="tx1"/>
            </a:solidFill>
            <a:round/>
            <a:headEnd/>
            <a:tailEnd/>
          </a:ln>
        </p:spPr>
        <p:txBody>
          <a:bodyPr wrap="none" anchor="ctr"/>
          <a:lstStyle/>
          <a:p>
            <a:pPr algn="ctr"/>
            <a:r>
              <a:rPr lang="en-GB" sz="2000" b="1" dirty="0">
                <a:solidFill>
                  <a:schemeClr val="bg1"/>
                </a:solidFill>
                <a:latin typeface="Century Gothic" panose="020B0502020202020204" pitchFamily="34" charset="0"/>
              </a:rPr>
              <a:t>EPA 90</a:t>
            </a:r>
          </a:p>
        </p:txBody>
      </p:sp>
      <p:sp>
        <p:nvSpPr>
          <p:cNvPr id="38" name="Rectangle 14"/>
          <p:cNvSpPr>
            <a:spLocks noChangeArrowheads="1"/>
          </p:cNvSpPr>
          <p:nvPr/>
        </p:nvSpPr>
        <p:spPr bwMode="auto">
          <a:xfrm>
            <a:off x="2278905" y="3168314"/>
            <a:ext cx="2041376" cy="533400"/>
          </a:xfrm>
          <a:prstGeom prst="rect">
            <a:avLst/>
          </a:prstGeom>
          <a:solidFill>
            <a:srgbClr val="24ABB5"/>
          </a:solidFill>
          <a:ln w="9525">
            <a:solidFill>
              <a:schemeClr val="tx1"/>
            </a:solidFill>
            <a:miter lim="800000"/>
            <a:headEnd/>
            <a:tailEnd/>
          </a:ln>
        </p:spPr>
        <p:txBody>
          <a:bodyPr wrap="none" anchor="ctr"/>
          <a:lstStyle/>
          <a:p>
            <a:pPr algn="ctr"/>
            <a:r>
              <a:rPr lang="en-GB" sz="2000" b="1" dirty="0">
                <a:solidFill>
                  <a:schemeClr val="bg1"/>
                </a:solidFill>
                <a:latin typeface="Century Gothic" panose="020B0502020202020204" pitchFamily="34" charset="0"/>
              </a:rPr>
              <a:t>Sections 33 &amp; 34</a:t>
            </a:r>
          </a:p>
        </p:txBody>
      </p:sp>
      <p:sp>
        <p:nvSpPr>
          <p:cNvPr id="39" name="Line 16"/>
          <p:cNvSpPr>
            <a:spLocks noChangeShapeType="1"/>
          </p:cNvSpPr>
          <p:nvPr/>
        </p:nvSpPr>
        <p:spPr bwMode="auto">
          <a:xfrm>
            <a:off x="1161976" y="3512733"/>
            <a:ext cx="976312" cy="0"/>
          </a:xfrm>
          <a:prstGeom prst="line">
            <a:avLst/>
          </a:prstGeom>
          <a:noFill/>
          <a:ln w="9525">
            <a:solidFill>
              <a:schemeClr val="tx1"/>
            </a:solidFill>
            <a:round/>
            <a:headEnd/>
            <a:tailEnd type="triangle" w="med" len="med"/>
          </a:ln>
        </p:spPr>
        <p:txBody>
          <a:bodyPr/>
          <a:lstStyle/>
          <a:p>
            <a:endParaRPr lang="en-GB"/>
          </a:p>
        </p:txBody>
      </p:sp>
      <p:sp>
        <p:nvSpPr>
          <p:cNvPr id="40" name="Line 17"/>
          <p:cNvSpPr>
            <a:spLocks noChangeShapeType="1"/>
          </p:cNvSpPr>
          <p:nvPr/>
        </p:nvSpPr>
        <p:spPr bwMode="auto">
          <a:xfrm>
            <a:off x="4329811" y="3219314"/>
            <a:ext cx="1294631" cy="23955"/>
          </a:xfrm>
          <a:prstGeom prst="line">
            <a:avLst/>
          </a:prstGeom>
          <a:noFill/>
          <a:ln w="9525">
            <a:solidFill>
              <a:schemeClr val="tx1"/>
            </a:solidFill>
            <a:round/>
            <a:headEnd/>
            <a:tailEnd type="triangle" w="med" len="med"/>
          </a:ln>
        </p:spPr>
        <p:txBody>
          <a:bodyPr/>
          <a:lstStyle/>
          <a:p>
            <a:endParaRPr lang="en-GB"/>
          </a:p>
        </p:txBody>
      </p:sp>
      <p:sp>
        <p:nvSpPr>
          <p:cNvPr id="41" name="Oval 18"/>
          <p:cNvSpPr>
            <a:spLocks noChangeArrowheads="1"/>
          </p:cNvSpPr>
          <p:nvPr/>
        </p:nvSpPr>
        <p:spPr bwMode="auto">
          <a:xfrm>
            <a:off x="10353649" y="1611040"/>
            <a:ext cx="1600200" cy="1144905"/>
          </a:xfrm>
          <a:prstGeom prst="ellipse">
            <a:avLst/>
          </a:prstGeom>
          <a:solidFill>
            <a:srgbClr val="24ABB5"/>
          </a:solidFill>
          <a:ln w="9525">
            <a:solidFill>
              <a:schemeClr val="tx1"/>
            </a:solidFill>
            <a:round/>
            <a:headEnd/>
            <a:tailEnd/>
          </a:ln>
        </p:spPr>
        <p:txBody>
          <a:bodyPr wrap="none" anchor="ctr"/>
          <a:lstStyle/>
          <a:p>
            <a:pPr algn="ctr"/>
            <a:r>
              <a:rPr lang="en-GB" sz="2000" b="1" dirty="0">
                <a:solidFill>
                  <a:schemeClr val="bg1"/>
                </a:solidFill>
                <a:latin typeface="Century Gothic" panose="020B0502020202020204" pitchFamily="34" charset="0"/>
              </a:rPr>
              <a:t>Waste (E&amp;W)</a:t>
            </a:r>
          </a:p>
          <a:p>
            <a:pPr algn="ctr"/>
            <a:r>
              <a:rPr lang="en-GB" sz="2000" b="1" dirty="0" err="1">
                <a:solidFill>
                  <a:schemeClr val="bg1"/>
                </a:solidFill>
                <a:latin typeface="Century Gothic" panose="020B0502020202020204" pitchFamily="34" charset="0"/>
              </a:rPr>
              <a:t>Regs</a:t>
            </a:r>
            <a:r>
              <a:rPr lang="en-GB" sz="2000" b="1" dirty="0">
                <a:solidFill>
                  <a:schemeClr val="bg1"/>
                </a:solidFill>
                <a:latin typeface="Century Gothic" panose="020B0502020202020204" pitchFamily="34" charset="0"/>
              </a:rPr>
              <a:t> 2011</a:t>
            </a:r>
          </a:p>
        </p:txBody>
      </p:sp>
      <p:sp>
        <p:nvSpPr>
          <p:cNvPr id="42" name="Line 21"/>
          <p:cNvSpPr>
            <a:spLocks noChangeShapeType="1"/>
          </p:cNvSpPr>
          <p:nvPr/>
        </p:nvSpPr>
        <p:spPr bwMode="auto">
          <a:xfrm flipH="1">
            <a:off x="7175193" y="2155374"/>
            <a:ext cx="3134635" cy="1029439"/>
          </a:xfrm>
          <a:prstGeom prst="line">
            <a:avLst/>
          </a:prstGeom>
          <a:noFill/>
          <a:ln w="9525">
            <a:solidFill>
              <a:schemeClr val="tx1"/>
            </a:solidFill>
            <a:round/>
            <a:headEnd/>
            <a:tailEnd type="triangle" w="med" len="med"/>
          </a:ln>
        </p:spPr>
        <p:txBody>
          <a:bodyPr/>
          <a:lstStyle/>
          <a:p>
            <a:endParaRPr lang="en-GB"/>
          </a:p>
        </p:txBody>
      </p:sp>
      <p:sp>
        <p:nvSpPr>
          <p:cNvPr id="43" name="Rectangle 22"/>
          <p:cNvSpPr>
            <a:spLocks noChangeArrowheads="1"/>
          </p:cNvSpPr>
          <p:nvPr/>
        </p:nvSpPr>
        <p:spPr bwMode="auto">
          <a:xfrm>
            <a:off x="8421370" y="2788272"/>
            <a:ext cx="2066655" cy="914400"/>
          </a:xfrm>
          <a:prstGeom prst="rect">
            <a:avLst/>
          </a:prstGeom>
          <a:solidFill>
            <a:srgbClr val="24ABB5"/>
          </a:solidFill>
          <a:ln w="9525">
            <a:solidFill>
              <a:schemeClr val="tx1"/>
            </a:solidFill>
            <a:miter lim="800000"/>
            <a:headEnd/>
            <a:tailEnd/>
          </a:ln>
        </p:spPr>
        <p:txBody>
          <a:bodyPr wrap="none" anchor="ctr"/>
          <a:lstStyle/>
          <a:p>
            <a:pPr algn="ctr"/>
            <a:r>
              <a:rPr lang="en-GB" sz="2000" b="1" dirty="0">
                <a:solidFill>
                  <a:schemeClr val="bg1"/>
                </a:solidFill>
                <a:latin typeface="Century Gothic" panose="020B0502020202020204" pitchFamily="34" charset="0"/>
              </a:rPr>
              <a:t>Registration of</a:t>
            </a:r>
          </a:p>
          <a:p>
            <a:pPr algn="ctr"/>
            <a:r>
              <a:rPr lang="en-GB" sz="2000" b="1" dirty="0">
                <a:solidFill>
                  <a:schemeClr val="bg1"/>
                </a:solidFill>
                <a:latin typeface="Century Gothic" panose="020B0502020202020204" pitchFamily="34" charset="0"/>
              </a:rPr>
              <a:t>Carriers/Brokers</a:t>
            </a:r>
          </a:p>
        </p:txBody>
      </p:sp>
      <p:sp>
        <p:nvSpPr>
          <p:cNvPr id="44" name="Line 25"/>
          <p:cNvSpPr>
            <a:spLocks noChangeShapeType="1"/>
          </p:cNvSpPr>
          <p:nvPr/>
        </p:nvSpPr>
        <p:spPr bwMode="auto">
          <a:xfrm flipH="1">
            <a:off x="7167488" y="3348243"/>
            <a:ext cx="1237456" cy="0"/>
          </a:xfrm>
          <a:prstGeom prst="line">
            <a:avLst/>
          </a:prstGeom>
          <a:noFill/>
          <a:ln w="9525">
            <a:solidFill>
              <a:schemeClr val="tx1"/>
            </a:solidFill>
            <a:round/>
            <a:headEnd/>
            <a:tailEnd type="triangle" w="med" len="med"/>
          </a:ln>
        </p:spPr>
        <p:txBody>
          <a:bodyPr/>
          <a:lstStyle/>
          <a:p>
            <a:endParaRPr lang="en-GB"/>
          </a:p>
        </p:txBody>
      </p:sp>
      <p:sp>
        <p:nvSpPr>
          <p:cNvPr id="45" name="Rectangle 26"/>
          <p:cNvSpPr>
            <a:spLocks noChangeArrowheads="1"/>
          </p:cNvSpPr>
          <p:nvPr/>
        </p:nvSpPr>
        <p:spPr bwMode="auto">
          <a:xfrm>
            <a:off x="9279595" y="4335578"/>
            <a:ext cx="1066800" cy="990600"/>
          </a:xfrm>
          <a:prstGeom prst="rect">
            <a:avLst/>
          </a:prstGeom>
          <a:solidFill>
            <a:srgbClr val="24ABB5"/>
          </a:solidFill>
          <a:ln w="9525">
            <a:solidFill>
              <a:schemeClr val="tx1"/>
            </a:solidFill>
            <a:miter lim="800000"/>
            <a:headEnd/>
            <a:tailEnd/>
          </a:ln>
        </p:spPr>
        <p:txBody>
          <a:bodyPr wrap="none" anchor="ctr"/>
          <a:lstStyle/>
          <a:p>
            <a:pPr algn="ctr"/>
            <a:r>
              <a:rPr lang="en-GB" sz="2000" b="1" dirty="0">
                <a:solidFill>
                  <a:schemeClr val="bg1"/>
                </a:solidFill>
                <a:latin typeface="Century Gothic" panose="020B0502020202020204" pitchFamily="34" charset="0"/>
              </a:rPr>
              <a:t>Public </a:t>
            </a:r>
          </a:p>
          <a:p>
            <a:pPr algn="ctr"/>
            <a:r>
              <a:rPr lang="en-GB" sz="2000" b="1" dirty="0">
                <a:solidFill>
                  <a:schemeClr val="bg1"/>
                </a:solidFill>
                <a:latin typeface="Century Gothic" panose="020B0502020202020204" pitchFamily="34" charset="0"/>
              </a:rPr>
              <a:t>Registers</a:t>
            </a:r>
          </a:p>
        </p:txBody>
      </p:sp>
      <p:sp>
        <p:nvSpPr>
          <p:cNvPr id="46" name="Rectangle 29"/>
          <p:cNvSpPr>
            <a:spLocks noChangeArrowheads="1"/>
          </p:cNvSpPr>
          <p:nvPr/>
        </p:nvSpPr>
        <p:spPr bwMode="auto">
          <a:xfrm>
            <a:off x="2138288" y="4043362"/>
            <a:ext cx="2057400" cy="1181100"/>
          </a:xfrm>
          <a:prstGeom prst="rect">
            <a:avLst/>
          </a:prstGeom>
          <a:solidFill>
            <a:srgbClr val="24ABB5"/>
          </a:solidFill>
          <a:ln w="9525">
            <a:solidFill>
              <a:schemeClr val="tx1"/>
            </a:solidFill>
            <a:miter lim="800000"/>
            <a:headEnd/>
            <a:tailEnd/>
          </a:ln>
        </p:spPr>
        <p:txBody>
          <a:bodyPr wrap="none" anchor="ctr"/>
          <a:lstStyle/>
          <a:p>
            <a:pPr algn="ctr"/>
            <a:r>
              <a:rPr lang="en-GB" sz="2000" b="1" dirty="0">
                <a:solidFill>
                  <a:schemeClr val="bg1"/>
                </a:solidFill>
                <a:latin typeface="Century Gothic" panose="020B0502020202020204" pitchFamily="34" charset="0"/>
              </a:rPr>
              <a:t>Environmental</a:t>
            </a:r>
          </a:p>
          <a:p>
            <a:pPr algn="ctr"/>
            <a:r>
              <a:rPr lang="en-GB" sz="2000" b="1" dirty="0">
                <a:solidFill>
                  <a:schemeClr val="bg1"/>
                </a:solidFill>
                <a:latin typeface="Century Gothic" panose="020B0502020202020204" pitchFamily="34" charset="0"/>
              </a:rPr>
              <a:t>Permitting </a:t>
            </a:r>
            <a:r>
              <a:rPr lang="en-GB" sz="2000" b="1" dirty="0" err="1">
                <a:solidFill>
                  <a:schemeClr val="bg1"/>
                </a:solidFill>
                <a:latin typeface="Century Gothic" panose="020B0502020202020204" pitchFamily="34" charset="0"/>
              </a:rPr>
              <a:t>Regs</a:t>
            </a:r>
            <a:endParaRPr lang="en-GB" sz="2000" b="1" dirty="0">
              <a:solidFill>
                <a:schemeClr val="bg1"/>
              </a:solidFill>
              <a:latin typeface="Century Gothic" panose="020B0502020202020204" pitchFamily="34" charset="0"/>
            </a:endParaRPr>
          </a:p>
          <a:p>
            <a:pPr algn="ctr"/>
            <a:r>
              <a:rPr lang="en-GB" sz="2000" b="1" dirty="0" smtClean="0">
                <a:solidFill>
                  <a:schemeClr val="bg1"/>
                </a:solidFill>
                <a:latin typeface="Century Gothic" panose="020B0502020202020204" pitchFamily="34" charset="0"/>
              </a:rPr>
              <a:t>2016</a:t>
            </a:r>
            <a:endParaRPr lang="en-GB" sz="2000" b="1" dirty="0">
              <a:solidFill>
                <a:schemeClr val="bg1"/>
              </a:solidFill>
              <a:latin typeface="Century Gothic" panose="020B0502020202020204" pitchFamily="34" charset="0"/>
            </a:endParaRPr>
          </a:p>
        </p:txBody>
      </p:sp>
      <p:sp>
        <p:nvSpPr>
          <p:cNvPr id="47" name="Line 31"/>
          <p:cNvSpPr>
            <a:spLocks noChangeShapeType="1"/>
          </p:cNvSpPr>
          <p:nvPr/>
        </p:nvSpPr>
        <p:spPr bwMode="auto">
          <a:xfrm flipH="1" flipV="1">
            <a:off x="3184270" y="3702671"/>
            <a:ext cx="8919" cy="307066"/>
          </a:xfrm>
          <a:prstGeom prst="line">
            <a:avLst/>
          </a:prstGeom>
          <a:noFill/>
          <a:ln w="9525">
            <a:solidFill>
              <a:schemeClr val="tx1"/>
            </a:solidFill>
            <a:round/>
            <a:headEnd/>
            <a:tailEnd type="triangle" w="med" len="med"/>
          </a:ln>
        </p:spPr>
        <p:txBody>
          <a:bodyPr/>
          <a:lstStyle/>
          <a:p>
            <a:endParaRPr lang="en-GB"/>
          </a:p>
        </p:txBody>
      </p:sp>
      <p:sp>
        <p:nvSpPr>
          <p:cNvPr id="48" name="Rectangle 32"/>
          <p:cNvSpPr>
            <a:spLocks noChangeArrowheads="1"/>
          </p:cNvSpPr>
          <p:nvPr/>
        </p:nvSpPr>
        <p:spPr bwMode="auto">
          <a:xfrm>
            <a:off x="4386193" y="4519019"/>
            <a:ext cx="1571625" cy="1366044"/>
          </a:xfrm>
          <a:prstGeom prst="rect">
            <a:avLst/>
          </a:prstGeom>
          <a:solidFill>
            <a:srgbClr val="24ABB5"/>
          </a:solidFill>
          <a:ln w="9525">
            <a:solidFill>
              <a:schemeClr val="tx1"/>
            </a:solidFill>
            <a:miter lim="800000"/>
            <a:headEnd/>
            <a:tailEnd/>
          </a:ln>
        </p:spPr>
        <p:txBody>
          <a:bodyPr wrap="none" anchor="ctr"/>
          <a:lstStyle/>
          <a:p>
            <a:pPr algn="ctr"/>
            <a:r>
              <a:rPr lang="en-GB" sz="2000" b="1" dirty="0">
                <a:solidFill>
                  <a:schemeClr val="bg1"/>
                </a:solidFill>
                <a:latin typeface="Century Gothic" panose="020B0502020202020204" pitchFamily="34" charset="0"/>
              </a:rPr>
              <a:t>Hazardous</a:t>
            </a:r>
          </a:p>
          <a:p>
            <a:pPr algn="ctr"/>
            <a:r>
              <a:rPr lang="en-GB" sz="2000" b="1" dirty="0">
                <a:solidFill>
                  <a:schemeClr val="bg1"/>
                </a:solidFill>
                <a:latin typeface="Century Gothic" panose="020B0502020202020204" pitchFamily="34" charset="0"/>
              </a:rPr>
              <a:t>Waste</a:t>
            </a:r>
          </a:p>
          <a:p>
            <a:pPr algn="ctr"/>
            <a:r>
              <a:rPr lang="en-GB" sz="2000" b="1" dirty="0">
                <a:solidFill>
                  <a:schemeClr val="bg1"/>
                </a:solidFill>
                <a:latin typeface="Century Gothic" panose="020B0502020202020204" pitchFamily="34" charset="0"/>
              </a:rPr>
              <a:t>(2005 &amp; 2015</a:t>
            </a:r>
          </a:p>
          <a:p>
            <a:pPr algn="ctr"/>
            <a:r>
              <a:rPr lang="en-GB" sz="2000" b="1" dirty="0" err="1">
                <a:solidFill>
                  <a:schemeClr val="bg1"/>
                </a:solidFill>
                <a:latin typeface="Century Gothic" panose="020B0502020202020204" pitchFamily="34" charset="0"/>
              </a:rPr>
              <a:t>Regs</a:t>
            </a:r>
            <a:r>
              <a:rPr lang="en-GB" sz="2000" b="1" dirty="0">
                <a:solidFill>
                  <a:schemeClr val="bg1"/>
                </a:solidFill>
                <a:latin typeface="Century Gothic" panose="020B0502020202020204" pitchFamily="34" charset="0"/>
              </a:rPr>
              <a:t>)</a:t>
            </a:r>
          </a:p>
        </p:txBody>
      </p:sp>
      <p:sp>
        <p:nvSpPr>
          <p:cNvPr id="49" name="Line 34"/>
          <p:cNvSpPr>
            <a:spLocks noChangeShapeType="1"/>
          </p:cNvSpPr>
          <p:nvPr/>
        </p:nvSpPr>
        <p:spPr bwMode="auto">
          <a:xfrm flipV="1">
            <a:off x="5172000" y="3814763"/>
            <a:ext cx="712637" cy="697053"/>
          </a:xfrm>
          <a:prstGeom prst="line">
            <a:avLst/>
          </a:prstGeom>
          <a:noFill/>
          <a:ln w="9525">
            <a:solidFill>
              <a:schemeClr val="tx1"/>
            </a:solidFill>
            <a:round/>
            <a:headEnd/>
            <a:tailEnd type="triangle" w="med" len="med"/>
          </a:ln>
        </p:spPr>
        <p:txBody>
          <a:bodyPr/>
          <a:lstStyle/>
          <a:p>
            <a:endParaRPr lang="en-GB"/>
          </a:p>
        </p:txBody>
      </p:sp>
      <p:sp>
        <p:nvSpPr>
          <p:cNvPr id="50" name="Rectangle 41"/>
          <p:cNvSpPr>
            <a:spLocks noChangeArrowheads="1"/>
          </p:cNvSpPr>
          <p:nvPr/>
        </p:nvSpPr>
        <p:spPr bwMode="auto">
          <a:xfrm>
            <a:off x="6274583" y="4335578"/>
            <a:ext cx="1066800" cy="990600"/>
          </a:xfrm>
          <a:prstGeom prst="rect">
            <a:avLst/>
          </a:prstGeom>
          <a:noFill/>
          <a:ln w="28575">
            <a:solidFill>
              <a:schemeClr val="tx1"/>
            </a:solidFill>
            <a:miter lim="800000"/>
            <a:headEnd/>
            <a:tailEnd/>
          </a:ln>
        </p:spPr>
        <p:txBody>
          <a:bodyPr wrap="none" anchor="ctr"/>
          <a:lstStyle/>
          <a:p>
            <a:pPr algn="ctr"/>
            <a:r>
              <a:rPr lang="en-GB" sz="2000" b="1" dirty="0">
                <a:solidFill>
                  <a:srgbClr val="24ABB5"/>
                </a:solidFill>
                <a:latin typeface="Century Gothic" panose="020B0502020202020204" pitchFamily="34" charset="0"/>
              </a:rPr>
              <a:t>Code of</a:t>
            </a:r>
          </a:p>
          <a:p>
            <a:pPr algn="ctr"/>
            <a:r>
              <a:rPr lang="en-GB" sz="2000" b="1" dirty="0">
                <a:solidFill>
                  <a:srgbClr val="24ABB5"/>
                </a:solidFill>
                <a:latin typeface="Century Gothic" panose="020B0502020202020204" pitchFamily="34" charset="0"/>
              </a:rPr>
              <a:t>Practice</a:t>
            </a:r>
          </a:p>
          <a:p>
            <a:pPr algn="ctr"/>
            <a:r>
              <a:rPr lang="en-GB" sz="2000" b="1" dirty="0" smtClean="0">
                <a:solidFill>
                  <a:srgbClr val="24ABB5"/>
                </a:solidFill>
                <a:latin typeface="Century Gothic" panose="020B0502020202020204" pitchFamily="34" charset="0"/>
              </a:rPr>
              <a:t>2016</a:t>
            </a:r>
            <a:endParaRPr lang="en-GB" sz="2000" b="1" dirty="0">
              <a:solidFill>
                <a:srgbClr val="24ABB5"/>
              </a:solidFill>
              <a:latin typeface="Century Gothic" panose="020B0502020202020204" pitchFamily="34" charset="0"/>
            </a:endParaRPr>
          </a:p>
        </p:txBody>
      </p:sp>
      <p:sp>
        <p:nvSpPr>
          <p:cNvPr id="51" name="Line 45"/>
          <p:cNvSpPr>
            <a:spLocks noChangeShapeType="1"/>
          </p:cNvSpPr>
          <p:nvPr/>
        </p:nvSpPr>
        <p:spPr bwMode="auto">
          <a:xfrm flipV="1">
            <a:off x="6646639" y="3776662"/>
            <a:ext cx="0" cy="533400"/>
          </a:xfrm>
          <a:prstGeom prst="line">
            <a:avLst/>
          </a:prstGeom>
          <a:noFill/>
          <a:ln w="28575">
            <a:solidFill>
              <a:schemeClr val="tx1"/>
            </a:solidFill>
            <a:round/>
            <a:headEnd/>
            <a:tailEnd/>
          </a:ln>
        </p:spPr>
        <p:txBody>
          <a:bodyPr/>
          <a:lstStyle/>
          <a:p>
            <a:endParaRPr lang="en-GB"/>
          </a:p>
        </p:txBody>
      </p:sp>
      <p:sp>
        <p:nvSpPr>
          <p:cNvPr id="52" name="Rectangle 46"/>
          <p:cNvSpPr>
            <a:spLocks noChangeArrowheads="1"/>
          </p:cNvSpPr>
          <p:nvPr/>
        </p:nvSpPr>
        <p:spPr bwMode="auto">
          <a:xfrm>
            <a:off x="7624688" y="4324821"/>
            <a:ext cx="1371600" cy="990600"/>
          </a:xfrm>
          <a:prstGeom prst="rect">
            <a:avLst/>
          </a:prstGeom>
          <a:solidFill>
            <a:srgbClr val="24ABB5"/>
          </a:solidFill>
          <a:ln w="9525">
            <a:solidFill>
              <a:schemeClr val="tx1"/>
            </a:solidFill>
            <a:miter lim="800000"/>
            <a:headEnd/>
            <a:tailEnd/>
          </a:ln>
        </p:spPr>
        <p:txBody>
          <a:bodyPr wrap="none" anchor="ctr"/>
          <a:lstStyle/>
          <a:p>
            <a:pPr algn="ctr"/>
            <a:r>
              <a:rPr lang="en-GB" sz="2000" b="1" dirty="0">
                <a:solidFill>
                  <a:schemeClr val="bg1"/>
                </a:solidFill>
                <a:latin typeface="Century Gothic" panose="020B0502020202020204" pitchFamily="34" charset="0"/>
              </a:rPr>
              <a:t>Household</a:t>
            </a:r>
          </a:p>
          <a:p>
            <a:pPr algn="ctr"/>
            <a:r>
              <a:rPr lang="en-GB" sz="2000" b="1" dirty="0">
                <a:solidFill>
                  <a:schemeClr val="bg1"/>
                </a:solidFill>
                <a:latin typeface="Century Gothic" panose="020B0502020202020204" pitchFamily="34" charset="0"/>
              </a:rPr>
              <a:t>Waste </a:t>
            </a:r>
            <a:r>
              <a:rPr lang="en-GB" sz="2000" b="1" dirty="0" err="1">
                <a:solidFill>
                  <a:schemeClr val="bg1"/>
                </a:solidFill>
                <a:latin typeface="Century Gothic" panose="020B0502020202020204" pitchFamily="34" charset="0"/>
              </a:rPr>
              <a:t>regs</a:t>
            </a:r>
            <a:r>
              <a:rPr lang="en-GB" sz="2000" b="1" dirty="0">
                <a:solidFill>
                  <a:schemeClr val="bg1"/>
                </a:solidFill>
                <a:latin typeface="Century Gothic" panose="020B0502020202020204" pitchFamily="34" charset="0"/>
              </a:rPr>
              <a:t> </a:t>
            </a:r>
          </a:p>
          <a:p>
            <a:pPr algn="ctr"/>
            <a:r>
              <a:rPr lang="en-GB" sz="2000" b="1" dirty="0">
                <a:solidFill>
                  <a:schemeClr val="bg1"/>
                </a:solidFill>
                <a:latin typeface="Century Gothic" panose="020B0502020202020204" pitchFamily="34" charset="0"/>
              </a:rPr>
              <a:t>2005</a:t>
            </a:r>
          </a:p>
        </p:txBody>
      </p:sp>
      <p:sp>
        <p:nvSpPr>
          <p:cNvPr id="53" name="Line 48"/>
          <p:cNvSpPr>
            <a:spLocks noChangeShapeType="1"/>
          </p:cNvSpPr>
          <p:nvPr/>
        </p:nvSpPr>
        <p:spPr bwMode="auto">
          <a:xfrm flipH="1" flipV="1">
            <a:off x="7130981" y="3550063"/>
            <a:ext cx="987425" cy="762000"/>
          </a:xfrm>
          <a:prstGeom prst="line">
            <a:avLst/>
          </a:prstGeom>
          <a:noFill/>
          <a:ln w="9525">
            <a:solidFill>
              <a:schemeClr val="tx1"/>
            </a:solidFill>
            <a:round/>
            <a:headEnd/>
            <a:tailEnd type="triangle" w="med" len="med"/>
          </a:ln>
        </p:spPr>
        <p:txBody>
          <a:bodyPr/>
          <a:lstStyle/>
          <a:p>
            <a:endParaRPr lang="en-GB"/>
          </a:p>
        </p:txBody>
      </p:sp>
      <p:sp>
        <p:nvSpPr>
          <p:cNvPr id="54" name="Line 49"/>
          <p:cNvSpPr>
            <a:spLocks noChangeShapeType="1"/>
          </p:cNvSpPr>
          <p:nvPr/>
        </p:nvSpPr>
        <p:spPr bwMode="auto">
          <a:xfrm>
            <a:off x="5156413" y="2419205"/>
            <a:ext cx="468027" cy="533402"/>
          </a:xfrm>
          <a:prstGeom prst="line">
            <a:avLst/>
          </a:prstGeom>
          <a:noFill/>
          <a:ln w="9525">
            <a:solidFill>
              <a:schemeClr val="tx1"/>
            </a:solidFill>
            <a:round/>
            <a:headEnd/>
            <a:tailEnd type="triangle" w="med" len="med"/>
          </a:ln>
        </p:spPr>
        <p:txBody>
          <a:bodyPr/>
          <a:lstStyle/>
          <a:p>
            <a:endParaRPr lang="en-GB"/>
          </a:p>
        </p:txBody>
      </p:sp>
      <p:sp>
        <p:nvSpPr>
          <p:cNvPr id="55" name="Line 50"/>
          <p:cNvSpPr>
            <a:spLocks noChangeShapeType="1"/>
          </p:cNvSpPr>
          <p:nvPr/>
        </p:nvSpPr>
        <p:spPr bwMode="auto">
          <a:xfrm>
            <a:off x="3347968" y="1952624"/>
            <a:ext cx="657225" cy="0"/>
          </a:xfrm>
          <a:prstGeom prst="line">
            <a:avLst/>
          </a:prstGeom>
          <a:noFill/>
          <a:ln w="9525">
            <a:solidFill>
              <a:schemeClr val="tx1"/>
            </a:solidFill>
            <a:round/>
            <a:headEnd/>
            <a:tailEnd type="triangle" w="med" len="med"/>
          </a:ln>
        </p:spPr>
        <p:txBody>
          <a:bodyPr/>
          <a:lstStyle/>
          <a:p>
            <a:endParaRPr lang="en-GB"/>
          </a:p>
        </p:txBody>
      </p:sp>
      <p:sp>
        <p:nvSpPr>
          <p:cNvPr id="56" name="Line 51"/>
          <p:cNvSpPr>
            <a:spLocks noChangeShapeType="1"/>
          </p:cNvSpPr>
          <p:nvPr/>
        </p:nvSpPr>
        <p:spPr bwMode="auto">
          <a:xfrm flipH="1">
            <a:off x="9925805" y="2419213"/>
            <a:ext cx="427843" cy="369067"/>
          </a:xfrm>
          <a:prstGeom prst="line">
            <a:avLst/>
          </a:prstGeom>
          <a:noFill/>
          <a:ln w="9525">
            <a:solidFill>
              <a:schemeClr val="tx1"/>
            </a:solidFill>
            <a:round/>
            <a:headEnd/>
            <a:tailEnd type="triangle" w="med" len="med"/>
          </a:ln>
        </p:spPr>
        <p:txBody>
          <a:bodyPr/>
          <a:lstStyle/>
          <a:p>
            <a:endParaRPr lang="en-GB"/>
          </a:p>
        </p:txBody>
      </p:sp>
      <p:sp>
        <p:nvSpPr>
          <p:cNvPr id="57" name="Line 52"/>
          <p:cNvSpPr>
            <a:spLocks noChangeShapeType="1"/>
          </p:cNvSpPr>
          <p:nvPr/>
        </p:nvSpPr>
        <p:spPr bwMode="auto">
          <a:xfrm>
            <a:off x="9605888" y="3766632"/>
            <a:ext cx="0" cy="533400"/>
          </a:xfrm>
          <a:prstGeom prst="line">
            <a:avLst/>
          </a:prstGeom>
          <a:noFill/>
          <a:ln w="9525">
            <a:solidFill>
              <a:schemeClr val="tx1"/>
            </a:solidFill>
            <a:round/>
            <a:headEnd/>
            <a:tailEnd type="triangle" w="med" len="med"/>
          </a:ln>
        </p:spPr>
        <p:txBody>
          <a:bodyPr/>
          <a:lstStyle/>
          <a:p>
            <a:endParaRPr lang="en-GB"/>
          </a:p>
        </p:txBody>
      </p:sp>
      <p:sp>
        <p:nvSpPr>
          <p:cNvPr id="58" name="TextBox 31"/>
          <p:cNvSpPr txBox="1">
            <a:spLocks noChangeArrowheads="1"/>
          </p:cNvSpPr>
          <p:nvPr/>
        </p:nvSpPr>
        <p:spPr bwMode="auto">
          <a:xfrm>
            <a:off x="538088" y="5481055"/>
            <a:ext cx="2438400" cy="646331"/>
          </a:xfrm>
          <a:prstGeom prst="rect">
            <a:avLst/>
          </a:prstGeom>
          <a:solidFill>
            <a:srgbClr val="24ABB5"/>
          </a:solidFill>
          <a:ln w="6350">
            <a:solidFill>
              <a:schemeClr val="tx1"/>
            </a:solidFill>
            <a:miter lim="800000"/>
            <a:headEnd/>
            <a:tailEnd/>
          </a:ln>
        </p:spPr>
        <p:txBody>
          <a:bodyPr wrap="square">
            <a:spAutoFit/>
          </a:bodyPr>
          <a:lstStyle/>
          <a:p>
            <a:pPr algn="ctr"/>
            <a:r>
              <a:rPr lang="en-GB" b="1" dirty="0">
                <a:solidFill>
                  <a:schemeClr val="bg1"/>
                </a:solidFill>
                <a:latin typeface="Century Gothic" panose="020B0502020202020204" pitchFamily="34" charset="0"/>
              </a:rPr>
              <a:t>Industrial Emissions Directive (2013)</a:t>
            </a:r>
          </a:p>
        </p:txBody>
      </p:sp>
      <p:cxnSp>
        <p:nvCxnSpPr>
          <p:cNvPr id="59" name="Straight Arrow Connector 58"/>
          <p:cNvCxnSpPr/>
          <p:nvPr/>
        </p:nvCxnSpPr>
        <p:spPr>
          <a:xfrm flipV="1">
            <a:off x="1161976" y="4809845"/>
            <a:ext cx="976312" cy="67121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Oval 18"/>
          <p:cNvSpPr>
            <a:spLocks noChangeArrowheads="1"/>
          </p:cNvSpPr>
          <p:nvPr/>
        </p:nvSpPr>
        <p:spPr bwMode="auto">
          <a:xfrm>
            <a:off x="7624688" y="1226373"/>
            <a:ext cx="1981200" cy="1360080"/>
          </a:xfrm>
          <a:prstGeom prst="ellipse">
            <a:avLst/>
          </a:prstGeom>
          <a:solidFill>
            <a:srgbClr val="24ABB5"/>
          </a:solidFill>
          <a:ln w="9525">
            <a:solidFill>
              <a:schemeClr val="tx1"/>
            </a:solidFill>
            <a:round/>
            <a:headEnd/>
            <a:tailEnd/>
          </a:ln>
        </p:spPr>
        <p:txBody>
          <a:bodyPr wrap="none" anchor="ctr"/>
          <a:lstStyle/>
          <a:p>
            <a:pPr algn="ctr"/>
            <a:r>
              <a:rPr lang="en-GB" sz="2000" b="1" dirty="0">
                <a:solidFill>
                  <a:schemeClr val="bg1"/>
                </a:solidFill>
                <a:latin typeface="Century Gothic" panose="020B0502020202020204" pitchFamily="34" charset="0"/>
              </a:rPr>
              <a:t>Waste (E&amp;W)</a:t>
            </a:r>
          </a:p>
          <a:p>
            <a:pPr algn="ctr"/>
            <a:r>
              <a:rPr lang="en-GB" sz="2000" b="1" dirty="0">
                <a:solidFill>
                  <a:schemeClr val="bg1"/>
                </a:solidFill>
                <a:latin typeface="Century Gothic" panose="020B0502020202020204" pitchFamily="34" charset="0"/>
              </a:rPr>
              <a:t>Amend </a:t>
            </a:r>
            <a:r>
              <a:rPr lang="en-GB" sz="2000" b="1" dirty="0" err="1">
                <a:solidFill>
                  <a:schemeClr val="bg1"/>
                </a:solidFill>
                <a:latin typeface="Century Gothic" panose="020B0502020202020204" pitchFamily="34" charset="0"/>
              </a:rPr>
              <a:t>Regs</a:t>
            </a:r>
            <a:endParaRPr lang="en-GB" sz="2000" b="1" dirty="0">
              <a:solidFill>
                <a:schemeClr val="bg1"/>
              </a:solidFill>
              <a:latin typeface="Century Gothic" panose="020B0502020202020204" pitchFamily="34" charset="0"/>
            </a:endParaRPr>
          </a:p>
          <a:p>
            <a:pPr algn="ctr"/>
            <a:r>
              <a:rPr lang="en-GB" sz="2000" b="1" dirty="0">
                <a:solidFill>
                  <a:schemeClr val="bg1"/>
                </a:solidFill>
                <a:latin typeface="Century Gothic" panose="020B0502020202020204" pitchFamily="34" charset="0"/>
              </a:rPr>
              <a:t>2014</a:t>
            </a:r>
          </a:p>
        </p:txBody>
      </p:sp>
      <p:sp>
        <p:nvSpPr>
          <p:cNvPr id="32" name="Line 21"/>
          <p:cNvSpPr>
            <a:spLocks noChangeShapeType="1"/>
          </p:cNvSpPr>
          <p:nvPr/>
        </p:nvSpPr>
        <p:spPr bwMode="auto">
          <a:xfrm flipH="1">
            <a:off x="6646637" y="1946705"/>
            <a:ext cx="978051" cy="1037580"/>
          </a:xfrm>
          <a:prstGeom prst="line">
            <a:avLst/>
          </a:prstGeom>
          <a:noFill/>
          <a:ln w="9525">
            <a:solidFill>
              <a:schemeClr val="tx1"/>
            </a:solidFill>
            <a:round/>
            <a:headEnd/>
            <a:tailEnd type="triangle" w="med" len="med"/>
          </a:ln>
        </p:spPr>
        <p:txBody>
          <a:bodyPr/>
          <a:lstStyle/>
          <a:p>
            <a:endParaRPr lang="en-GB"/>
          </a:p>
        </p:txBody>
      </p:sp>
      <p:sp>
        <p:nvSpPr>
          <p:cNvPr id="5" name="Rectangle 4"/>
          <p:cNvSpPr/>
          <p:nvPr/>
        </p:nvSpPr>
        <p:spPr>
          <a:xfrm>
            <a:off x="6154333" y="5774422"/>
            <a:ext cx="6096000" cy="369332"/>
          </a:xfrm>
          <a:prstGeom prst="rect">
            <a:avLst/>
          </a:prstGeom>
        </p:spPr>
        <p:txBody>
          <a:bodyPr>
            <a:spAutoFit/>
          </a:bodyPr>
          <a:lstStyle/>
          <a:p>
            <a:pPr algn="ctr"/>
            <a:r>
              <a:rPr lang="en-GB" b="1" dirty="0" smtClean="0">
                <a:solidFill>
                  <a:srgbClr val="86B245"/>
                </a:solidFill>
              </a:rPr>
              <a:t>NB: Scotland </a:t>
            </a:r>
            <a:r>
              <a:rPr lang="en-GB" b="1" dirty="0">
                <a:solidFill>
                  <a:srgbClr val="86B245"/>
                </a:solidFill>
              </a:rPr>
              <a:t>&amp; Northern </a:t>
            </a:r>
            <a:r>
              <a:rPr lang="en-GB" b="1" dirty="0" smtClean="0">
                <a:solidFill>
                  <a:srgbClr val="86B245"/>
                </a:solidFill>
              </a:rPr>
              <a:t>Ireland - </a:t>
            </a:r>
            <a:r>
              <a:rPr lang="en-GB" b="1" dirty="0">
                <a:solidFill>
                  <a:srgbClr val="86B245"/>
                </a:solidFill>
              </a:rPr>
              <a:t>Separate legislation</a:t>
            </a:r>
          </a:p>
        </p:txBody>
      </p:sp>
    </p:spTree>
    <p:extLst>
      <p:ext uri="{BB962C8B-B14F-4D97-AF65-F5344CB8AC3E}">
        <p14:creationId xmlns:p14="http://schemas.microsoft.com/office/powerpoint/2010/main" val="344069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8">
                                            <p:txEl>
                                              <p:pRg st="0" end="0"/>
                                            </p:txEl>
                                          </p:spTgt>
                                        </p:tgtEl>
                                        <p:attrNameLst>
                                          <p:attrName>style.color</p:attrName>
                                        </p:attrNameLst>
                                      </p:cBhvr>
                                      <p:to>
                                        <a:srgbClr val="FFFF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41">
                                            <p:txEl>
                                              <p:pRg st="0" end="0"/>
                                            </p:txEl>
                                          </p:spTgt>
                                        </p:tgtEl>
                                        <p:attrNameLst>
                                          <p:attrName>style.color</p:attrName>
                                        </p:attrNameLst>
                                      </p:cBhvr>
                                      <p:to>
                                        <a:srgbClr val="FFFF00"/>
                                      </p:to>
                                    </p:animClr>
                                  </p:childTnLst>
                                </p:cTn>
                              </p:par>
                              <p:par>
                                <p:cTn id="11" presetID="3" presetClass="emph" presetSubtype="2" fill="hold" nodeType="withEffect">
                                  <p:stCondLst>
                                    <p:cond delay="0"/>
                                  </p:stCondLst>
                                  <p:childTnLst>
                                    <p:animClr clrSpc="rgb" dir="cw">
                                      <p:cBhvr override="childStyle">
                                        <p:cTn id="12" dur="2000" fill="hold"/>
                                        <p:tgtEl>
                                          <p:spTgt spid="41">
                                            <p:txEl>
                                              <p:pRg st="1" end="1"/>
                                            </p:txEl>
                                          </p:spTgt>
                                        </p:tgtEl>
                                        <p:attrNameLst>
                                          <p:attrName>style.color</p:attrName>
                                        </p:attrNameLst>
                                      </p:cBhvr>
                                      <p:to>
                                        <a:srgbClr val="FFFF00"/>
                                      </p:to>
                                    </p:animClr>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2000" fill="hold"/>
                                        <p:tgtEl>
                                          <p:spTgt spid="31">
                                            <p:txEl>
                                              <p:pRg st="0" end="0"/>
                                            </p:txEl>
                                          </p:spTgt>
                                        </p:tgtEl>
                                        <p:attrNameLst>
                                          <p:attrName>style.color</p:attrName>
                                        </p:attrNameLst>
                                      </p:cBhvr>
                                      <p:to>
                                        <a:srgbClr val="FFFF00"/>
                                      </p:to>
                                    </p:animClr>
                                  </p:childTnLst>
                                </p:cTn>
                              </p:par>
                              <p:par>
                                <p:cTn id="17" presetID="3" presetClass="emph" presetSubtype="2" fill="hold" nodeType="withEffect">
                                  <p:stCondLst>
                                    <p:cond delay="0"/>
                                  </p:stCondLst>
                                  <p:childTnLst>
                                    <p:animClr clrSpc="rgb" dir="cw">
                                      <p:cBhvr override="childStyle">
                                        <p:cTn id="18" dur="2000" fill="hold"/>
                                        <p:tgtEl>
                                          <p:spTgt spid="31">
                                            <p:txEl>
                                              <p:pRg st="1" end="1"/>
                                            </p:txEl>
                                          </p:spTgt>
                                        </p:tgtEl>
                                        <p:attrNameLst>
                                          <p:attrName>style.color</p:attrName>
                                        </p:attrNameLst>
                                      </p:cBhvr>
                                      <p:to>
                                        <a:srgbClr val="FFFF00"/>
                                      </p:to>
                                    </p:animClr>
                                  </p:childTnLst>
                                </p:cTn>
                              </p:par>
                              <p:par>
                                <p:cTn id="19" presetID="3" presetClass="emph" presetSubtype="2" fill="hold" nodeType="withEffect">
                                  <p:stCondLst>
                                    <p:cond delay="0"/>
                                  </p:stCondLst>
                                  <p:childTnLst>
                                    <p:animClr clrSpc="rgb" dir="cw">
                                      <p:cBhvr override="childStyle">
                                        <p:cTn id="20" dur="2000" fill="hold"/>
                                        <p:tgtEl>
                                          <p:spTgt spid="31">
                                            <p:txEl>
                                              <p:pRg st="2" end="2"/>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244" y="887062"/>
            <a:ext cx="4059383" cy="663575"/>
          </a:xfrm>
        </p:spPr>
        <p:txBody>
          <a:bodyPr/>
          <a:lstStyle/>
          <a:p>
            <a:r>
              <a:rPr lang="en-GB" dirty="0" smtClean="0"/>
              <a:t> Definition of Waste</a:t>
            </a:r>
            <a:endParaRPr lang="en-GB" dirty="0"/>
          </a:p>
        </p:txBody>
      </p:sp>
      <p:sp>
        <p:nvSpPr>
          <p:cNvPr id="3" name="Content Placeholder 2"/>
          <p:cNvSpPr>
            <a:spLocks noGrp="1"/>
          </p:cNvSpPr>
          <p:nvPr>
            <p:ph idx="1"/>
          </p:nvPr>
        </p:nvSpPr>
        <p:spPr>
          <a:xfrm>
            <a:off x="893244" y="1930325"/>
            <a:ext cx="7010400" cy="4164013"/>
          </a:xfrm>
        </p:spPr>
        <p:txBody>
          <a:bodyPr/>
          <a:lstStyle/>
          <a:p>
            <a:r>
              <a:rPr lang="en-GB" dirty="0" smtClean="0">
                <a:latin typeface="Century Gothic" panose="020B0502020202020204" pitchFamily="34" charset="0"/>
                <a:cs typeface="Arial" panose="020B0604020202020204" pitchFamily="34" charset="0"/>
              </a:rPr>
              <a:t>Meaning of “Discard”</a:t>
            </a:r>
          </a:p>
          <a:p>
            <a:r>
              <a:rPr lang="en-GB" dirty="0" smtClean="0">
                <a:latin typeface="Century Gothic" panose="020B0502020202020204" pitchFamily="34" charset="0"/>
                <a:cs typeface="Arial" panose="020B0604020202020204" pitchFamily="34" charset="0"/>
              </a:rPr>
              <a:t>In legislation – courts decide</a:t>
            </a:r>
          </a:p>
          <a:p>
            <a:r>
              <a:rPr lang="en-GB" dirty="0" smtClean="0">
                <a:latin typeface="Century Gothic" panose="020B0502020202020204" pitchFamily="34" charset="0"/>
                <a:cs typeface="Arial" panose="020B0604020202020204" pitchFamily="34" charset="0"/>
              </a:rPr>
              <a:t>Guidance with some examples</a:t>
            </a:r>
          </a:p>
          <a:p>
            <a:r>
              <a:rPr lang="en-GB" dirty="0" smtClean="0">
                <a:latin typeface="Century Gothic" panose="020B0502020202020204" pitchFamily="34" charset="0"/>
                <a:cs typeface="Arial" panose="020B0604020202020204" pitchFamily="34" charset="0"/>
              </a:rPr>
              <a:t>Types of waste – Controlled waste H,C,I</a:t>
            </a:r>
          </a:p>
          <a:p>
            <a:r>
              <a:rPr lang="en-GB" dirty="0" smtClean="0">
                <a:latin typeface="Century Gothic" panose="020B0502020202020204" pitchFamily="34" charset="0"/>
                <a:cs typeface="Arial" panose="020B0604020202020204" pitchFamily="34" charset="0"/>
              </a:rPr>
              <a:t>Prevent waste</a:t>
            </a:r>
          </a:p>
          <a:p>
            <a:r>
              <a:rPr lang="en-GB" dirty="0" smtClean="0">
                <a:latin typeface="Century Gothic" panose="020B0502020202020204" pitchFamily="34" charset="0"/>
                <a:cs typeface="Arial" panose="020B0604020202020204" pitchFamily="34" charset="0"/>
              </a:rPr>
              <a:t>Cease to be waste</a:t>
            </a:r>
            <a:endParaRPr lang="en-GB" dirty="0">
              <a:latin typeface="Century Gothic" panose="020B0502020202020204" pitchFamily="34" charset="0"/>
              <a:cs typeface="Arial" panose="020B0604020202020204" pitchFamily="34" charset="0"/>
            </a:endParaRPr>
          </a:p>
        </p:txBody>
      </p:sp>
      <p:pic>
        <p:nvPicPr>
          <p:cNvPr id="4" name="Picture 3"/>
          <p:cNvPicPr>
            <a:picLocks noChangeAspect="1"/>
          </p:cNvPicPr>
          <p:nvPr/>
        </p:nvPicPr>
        <p:blipFill>
          <a:blip r:embed="rId2" cstate="email"/>
          <a:stretch>
            <a:fillRect/>
          </a:stretch>
        </p:blipFill>
        <p:spPr>
          <a:xfrm>
            <a:off x="7903649" y="1744987"/>
            <a:ext cx="3165975" cy="4475234"/>
          </a:xfrm>
          <a:prstGeom prst="rect">
            <a:avLst/>
          </a:prstGeom>
          <a:ln w="12700">
            <a:solidFill>
              <a:schemeClr val="tx1"/>
            </a:solidFill>
          </a:ln>
        </p:spPr>
      </p:pic>
    </p:spTree>
    <p:extLst>
      <p:ext uri="{BB962C8B-B14F-4D97-AF65-F5344CB8AC3E}">
        <p14:creationId xmlns:p14="http://schemas.microsoft.com/office/powerpoint/2010/main" val="33508097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85308" y="832246"/>
            <a:ext cx="8229600" cy="735891"/>
          </a:xfrm>
        </p:spPr>
        <p:txBody>
          <a:bodyPr/>
          <a:lstStyle/>
          <a:p>
            <a:r>
              <a:rPr lang="en-GB" altLang="en-US" dirty="0" smtClean="0"/>
              <a:t>When wastes cease to be wastes</a:t>
            </a:r>
            <a:endParaRPr lang="en-US" altLang="en-US" dirty="0" smtClean="0"/>
          </a:p>
        </p:txBody>
      </p:sp>
      <p:sp>
        <p:nvSpPr>
          <p:cNvPr id="12291" name="Rectangle 3"/>
          <p:cNvSpPr>
            <a:spLocks noGrp="1" noChangeArrowheads="1"/>
          </p:cNvSpPr>
          <p:nvPr>
            <p:ph type="body" idx="1"/>
          </p:nvPr>
        </p:nvSpPr>
        <p:spPr>
          <a:xfrm>
            <a:off x="785308" y="1686469"/>
            <a:ext cx="10103224" cy="4850692"/>
          </a:xfrm>
        </p:spPr>
        <p:txBody>
          <a:bodyPr/>
          <a:lstStyle/>
          <a:p>
            <a:r>
              <a:rPr lang="en-GB" altLang="en-US" dirty="0"/>
              <a:t>End of waste test</a:t>
            </a:r>
          </a:p>
          <a:p>
            <a:pPr lvl="2"/>
            <a:r>
              <a:rPr lang="en-GB" altLang="en-US" dirty="0"/>
              <a:t>Environment Agency </a:t>
            </a:r>
            <a:r>
              <a:rPr lang="en-GB" altLang="en-US" dirty="0" smtClean="0"/>
              <a:t>- ‘</a:t>
            </a:r>
            <a:r>
              <a:rPr lang="en-GB" altLang="en-US" dirty="0" err="1"/>
              <a:t>IsItWaste</a:t>
            </a:r>
            <a:r>
              <a:rPr lang="en-GB" altLang="en-US" dirty="0"/>
              <a:t>’ tool</a:t>
            </a:r>
          </a:p>
          <a:p>
            <a:pPr lvl="3"/>
            <a:r>
              <a:rPr lang="en-GB" altLang="en-US" dirty="0"/>
              <a:t>End of </a:t>
            </a:r>
            <a:r>
              <a:rPr lang="en-GB" altLang="en-US" dirty="0" smtClean="0"/>
              <a:t>waste or By-product</a:t>
            </a:r>
          </a:p>
          <a:p>
            <a:r>
              <a:rPr lang="en-GB" altLang="en-US" dirty="0" smtClean="0"/>
              <a:t>Construction industry definition of waste COP</a:t>
            </a:r>
          </a:p>
          <a:p>
            <a:r>
              <a:rPr lang="en-GB" altLang="en-US" dirty="0" smtClean="0"/>
              <a:t>Use and compliance with Quality Protocols (QP), examples include</a:t>
            </a:r>
          </a:p>
          <a:p>
            <a:pPr lvl="2"/>
            <a:r>
              <a:rPr lang="en-GB" altLang="en-US" dirty="0" smtClean="0"/>
              <a:t>Aggregates (from inert waste)</a:t>
            </a:r>
          </a:p>
          <a:p>
            <a:pPr lvl="2"/>
            <a:r>
              <a:rPr lang="en-GB" altLang="en-US" dirty="0" smtClean="0"/>
              <a:t>Compost (PAS 100)</a:t>
            </a:r>
          </a:p>
          <a:p>
            <a:pPr lvl="2"/>
            <a:r>
              <a:rPr lang="en-GB" altLang="en-US" dirty="0" smtClean="0"/>
              <a:t>Reuse of WEEE (PAS 141)</a:t>
            </a:r>
          </a:p>
        </p:txBody>
      </p:sp>
    </p:spTree>
    <p:extLst>
      <p:ext uri="{BB962C8B-B14F-4D97-AF65-F5344CB8AC3E}">
        <p14:creationId xmlns:p14="http://schemas.microsoft.com/office/powerpoint/2010/main" val="27188819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632392" y="3311244"/>
            <a:ext cx="1272013" cy="914399"/>
          </a:xfrm>
          <a:prstGeom prst="ellipse">
            <a:avLst/>
          </a:prstGeom>
          <a:solidFill>
            <a:srgbClr val="24ABB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chemeClr val="bg1"/>
                </a:solidFill>
                <a:latin typeface="Century Gothic" panose="020B0502020202020204" pitchFamily="34" charset="0"/>
              </a:rPr>
              <a:t>EPA90</a:t>
            </a:r>
          </a:p>
        </p:txBody>
      </p:sp>
      <p:sp>
        <p:nvSpPr>
          <p:cNvPr id="6" name="Rectangle 5"/>
          <p:cNvSpPr/>
          <p:nvPr/>
        </p:nvSpPr>
        <p:spPr>
          <a:xfrm>
            <a:off x="3281085" y="3311238"/>
            <a:ext cx="1387899" cy="998822"/>
          </a:xfrm>
          <a:prstGeom prst="rect">
            <a:avLst/>
          </a:prstGeom>
          <a:solidFill>
            <a:srgbClr val="24ABB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chemeClr val="bg1"/>
                </a:solidFill>
                <a:latin typeface="Century Gothic" panose="020B0502020202020204" pitchFamily="34" charset="0"/>
              </a:rPr>
              <a:t>Section 33 Section 34</a:t>
            </a:r>
          </a:p>
        </p:txBody>
      </p:sp>
      <p:sp>
        <p:nvSpPr>
          <p:cNvPr id="8" name="Rectangle 7"/>
          <p:cNvSpPr/>
          <p:nvPr/>
        </p:nvSpPr>
        <p:spPr>
          <a:xfrm>
            <a:off x="5472545" y="3325092"/>
            <a:ext cx="1648691" cy="914400"/>
          </a:xfrm>
          <a:prstGeom prst="rect">
            <a:avLst/>
          </a:prstGeom>
          <a:noFill/>
          <a:ln w="19050">
            <a:solidFill>
              <a:srgbClr val="24ABB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rgbClr val="24ABB5"/>
                </a:solidFill>
                <a:latin typeface="Century Gothic" panose="020B0502020202020204" pitchFamily="34" charset="0"/>
              </a:rPr>
              <a:t>Duty of Care 2011</a:t>
            </a:r>
          </a:p>
        </p:txBody>
      </p:sp>
      <p:sp>
        <p:nvSpPr>
          <p:cNvPr id="9" name="Oval 8"/>
          <p:cNvSpPr/>
          <p:nvPr/>
        </p:nvSpPr>
        <p:spPr>
          <a:xfrm>
            <a:off x="8160327" y="1634840"/>
            <a:ext cx="1704436" cy="1215939"/>
          </a:xfrm>
          <a:prstGeom prst="ellipse">
            <a:avLst/>
          </a:prstGeom>
          <a:solidFill>
            <a:srgbClr val="24ABB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rPr>
              <a:t>Waste E&amp;W </a:t>
            </a:r>
            <a:r>
              <a:rPr lang="en-GB" sz="1600" b="1" dirty="0" err="1">
                <a:solidFill>
                  <a:schemeClr val="bg1"/>
                </a:solidFill>
                <a:latin typeface="Century Gothic" panose="020B0502020202020204" pitchFamily="34" charset="0"/>
              </a:rPr>
              <a:t>Regs</a:t>
            </a:r>
            <a:r>
              <a:rPr lang="en-GB" sz="1600" b="1" dirty="0">
                <a:solidFill>
                  <a:schemeClr val="bg1"/>
                </a:solidFill>
                <a:latin typeface="Century Gothic" panose="020B0502020202020204" pitchFamily="34" charset="0"/>
              </a:rPr>
              <a:t> </a:t>
            </a:r>
            <a:r>
              <a:rPr lang="en-GB" sz="1600" b="1" dirty="0" smtClean="0">
                <a:solidFill>
                  <a:schemeClr val="bg1"/>
                </a:solidFill>
                <a:latin typeface="Century Gothic" panose="020B0502020202020204" pitchFamily="34" charset="0"/>
              </a:rPr>
              <a:t>2011/2014</a:t>
            </a:r>
            <a:endParaRPr lang="en-GB" sz="1600" b="1" dirty="0">
              <a:solidFill>
                <a:schemeClr val="bg1"/>
              </a:solidFill>
              <a:latin typeface="Century Gothic" panose="020B0502020202020204" pitchFamily="34" charset="0"/>
            </a:endParaRPr>
          </a:p>
        </p:txBody>
      </p:sp>
      <p:sp>
        <p:nvSpPr>
          <p:cNvPr id="10" name="Oval 9"/>
          <p:cNvSpPr/>
          <p:nvPr/>
        </p:nvSpPr>
        <p:spPr>
          <a:xfrm>
            <a:off x="8669484" y="2992590"/>
            <a:ext cx="1402773" cy="1066801"/>
          </a:xfrm>
          <a:prstGeom prst="ellipse">
            <a:avLst/>
          </a:prstGeom>
          <a:solidFill>
            <a:srgbClr val="24ABB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rPr>
              <a:t>Carrier, Broker Dealer</a:t>
            </a:r>
          </a:p>
        </p:txBody>
      </p:sp>
      <p:sp>
        <p:nvSpPr>
          <p:cNvPr id="11" name="Rectangle 10"/>
          <p:cNvSpPr/>
          <p:nvPr/>
        </p:nvSpPr>
        <p:spPr>
          <a:xfrm>
            <a:off x="5633446" y="1761089"/>
            <a:ext cx="1620983" cy="914400"/>
          </a:xfrm>
          <a:prstGeom prst="rect">
            <a:avLst/>
          </a:prstGeom>
          <a:solidFill>
            <a:srgbClr val="24ABB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rPr>
              <a:t>Environmental Permitting </a:t>
            </a:r>
            <a:r>
              <a:rPr lang="en-GB" sz="1600" b="1" dirty="0" err="1">
                <a:solidFill>
                  <a:schemeClr val="bg1"/>
                </a:solidFill>
                <a:latin typeface="Century Gothic" panose="020B0502020202020204" pitchFamily="34" charset="0"/>
              </a:rPr>
              <a:t>Regs</a:t>
            </a:r>
            <a:r>
              <a:rPr lang="en-GB" sz="1600" b="1" dirty="0">
                <a:solidFill>
                  <a:schemeClr val="bg1"/>
                </a:solidFill>
                <a:latin typeface="Century Gothic" panose="020B0502020202020204" pitchFamily="34" charset="0"/>
              </a:rPr>
              <a:t> </a:t>
            </a:r>
            <a:r>
              <a:rPr lang="en-GB" sz="1600" b="1" dirty="0" smtClean="0">
                <a:solidFill>
                  <a:schemeClr val="bg1"/>
                </a:solidFill>
                <a:latin typeface="Century Gothic" panose="020B0502020202020204" pitchFamily="34" charset="0"/>
              </a:rPr>
              <a:t>2016</a:t>
            </a:r>
            <a:endParaRPr lang="en-GB" sz="1600" b="1" dirty="0">
              <a:solidFill>
                <a:schemeClr val="bg1"/>
              </a:solidFill>
              <a:latin typeface="Century Gothic" panose="020B0502020202020204" pitchFamily="34" charset="0"/>
            </a:endParaRPr>
          </a:p>
        </p:txBody>
      </p:sp>
      <p:sp>
        <p:nvSpPr>
          <p:cNvPr id="12" name="Rectangle 11"/>
          <p:cNvSpPr/>
          <p:nvPr/>
        </p:nvSpPr>
        <p:spPr>
          <a:xfrm>
            <a:off x="3728450" y="4821382"/>
            <a:ext cx="1440871" cy="914400"/>
          </a:xfrm>
          <a:prstGeom prst="rect">
            <a:avLst/>
          </a:prstGeom>
          <a:solidFill>
            <a:srgbClr val="24ABB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err="1">
                <a:solidFill>
                  <a:schemeClr val="bg1"/>
                </a:solidFill>
                <a:latin typeface="Century Gothic" panose="020B0502020202020204" pitchFamily="34" charset="0"/>
              </a:rPr>
              <a:t>Haz</a:t>
            </a:r>
            <a:r>
              <a:rPr lang="en-GB" sz="1600" b="1" dirty="0">
                <a:solidFill>
                  <a:schemeClr val="bg1"/>
                </a:solidFill>
                <a:latin typeface="Century Gothic" panose="020B0502020202020204" pitchFamily="34" charset="0"/>
              </a:rPr>
              <a:t> waste </a:t>
            </a:r>
            <a:r>
              <a:rPr lang="en-GB" sz="1600" b="1" dirty="0" err="1">
                <a:solidFill>
                  <a:schemeClr val="bg1"/>
                </a:solidFill>
                <a:latin typeface="Century Gothic" panose="020B0502020202020204" pitchFamily="34" charset="0"/>
              </a:rPr>
              <a:t>regs</a:t>
            </a:r>
            <a:r>
              <a:rPr lang="en-GB" sz="1600" b="1" dirty="0">
                <a:solidFill>
                  <a:schemeClr val="bg1"/>
                </a:solidFill>
                <a:latin typeface="Century Gothic" panose="020B0502020202020204" pitchFamily="34" charset="0"/>
              </a:rPr>
              <a:t> </a:t>
            </a:r>
            <a:r>
              <a:rPr lang="en-GB" sz="1600" b="1" dirty="0" smtClean="0">
                <a:solidFill>
                  <a:schemeClr val="bg1"/>
                </a:solidFill>
                <a:latin typeface="Century Gothic" panose="020B0502020202020204" pitchFamily="34" charset="0"/>
              </a:rPr>
              <a:t>2005 &amp; </a:t>
            </a:r>
            <a:r>
              <a:rPr lang="en-GB" sz="1600" b="1" dirty="0">
                <a:solidFill>
                  <a:schemeClr val="bg1"/>
                </a:solidFill>
                <a:latin typeface="Century Gothic" panose="020B0502020202020204" pitchFamily="34" charset="0"/>
              </a:rPr>
              <a:t>2015</a:t>
            </a:r>
          </a:p>
        </p:txBody>
      </p:sp>
      <p:sp>
        <p:nvSpPr>
          <p:cNvPr id="13" name="Rounded Rectangle 12"/>
          <p:cNvSpPr/>
          <p:nvPr/>
        </p:nvSpPr>
        <p:spPr>
          <a:xfrm>
            <a:off x="5766634" y="4821390"/>
            <a:ext cx="1354607" cy="103909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rgbClr val="24ABB5"/>
                </a:solidFill>
                <a:latin typeface="Century Gothic" panose="020B0502020202020204" pitchFamily="34" charset="0"/>
              </a:rPr>
              <a:t>Code of Practice 2016</a:t>
            </a:r>
          </a:p>
        </p:txBody>
      </p:sp>
      <p:sp>
        <p:nvSpPr>
          <p:cNvPr id="15" name="Rectangle 14"/>
          <p:cNvSpPr/>
          <p:nvPr/>
        </p:nvSpPr>
        <p:spPr>
          <a:xfrm>
            <a:off x="8046893" y="4572000"/>
            <a:ext cx="1085851" cy="914400"/>
          </a:xfrm>
          <a:prstGeom prst="rect">
            <a:avLst/>
          </a:prstGeom>
          <a:solidFill>
            <a:srgbClr val="24ABB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rPr>
              <a:t>Public Registers</a:t>
            </a:r>
          </a:p>
        </p:txBody>
      </p:sp>
      <p:cxnSp>
        <p:nvCxnSpPr>
          <p:cNvPr id="3083" name="Straight Arrow Connector 3082"/>
          <p:cNvCxnSpPr>
            <a:stCxn id="9" idx="3"/>
          </p:cNvCxnSpPr>
          <p:nvPr/>
        </p:nvCxnSpPr>
        <p:spPr>
          <a:xfrm flipH="1">
            <a:off x="7121237" y="2672714"/>
            <a:ext cx="1288699" cy="853277"/>
          </a:xfrm>
          <a:prstGeom prst="straightConnector1">
            <a:avLst/>
          </a:prstGeom>
          <a:ln>
            <a:solidFill>
              <a:srgbClr val="24ABB5"/>
            </a:solidFill>
            <a:tailEnd type="arrow"/>
          </a:ln>
        </p:spPr>
        <p:style>
          <a:lnRef idx="2">
            <a:schemeClr val="accent1"/>
          </a:lnRef>
          <a:fillRef idx="0">
            <a:schemeClr val="accent1"/>
          </a:fillRef>
          <a:effectRef idx="1">
            <a:schemeClr val="accent1"/>
          </a:effectRef>
          <a:fontRef idx="minor">
            <a:schemeClr val="tx1"/>
          </a:fontRef>
        </p:style>
      </p:cxnSp>
      <p:cxnSp>
        <p:nvCxnSpPr>
          <p:cNvPr id="3088" name="Straight Arrow Connector 3087"/>
          <p:cNvCxnSpPr/>
          <p:nvPr/>
        </p:nvCxnSpPr>
        <p:spPr>
          <a:xfrm flipH="1">
            <a:off x="7121242" y="3629892"/>
            <a:ext cx="1548247" cy="0"/>
          </a:xfrm>
          <a:prstGeom prst="straightConnector1">
            <a:avLst/>
          </a:prstGeom>
          <a:ln>
            <a:solidFill>
              <a:srgbClr val="24ABB5"/>
            </a:solidFill>
            <a:tailEnd type="arrow"/>
          </a:ln>
        </p:spPr>
        <p:style>
          <a:lnRef idx="2">
            <a:schemeClr val="accent1"/>
          </a:lnRef>
          <a:fillRef idx="0">
            <a:schemeClr val="accent1"/>
          </a:fillRef>
          <a:effectRef idx="1">
            <a:schemeClr val="accent1"/>
          </a:effectRef>
          <a:fontRef idx="minor">
            <a:schemeClr val="tx1"/>
          </a:fontRef>
        </p:style>
      </p:cxnSp>
      <p:cxnSp>
        <p:nvCxnSpPr>
          <p:cNvPr id="3111" name="Straight Arrow Connector 3110"/>
          <p:cNvCxnSpPr/>
          <p:nvPr/>
        </p:nvCxnSpPr>
        <p:spPr>
          <a:xfrm flipV="1">
            <a:off x="4987425" y="4239492"/>
            <a:ext cx="540111" cy="581890"/>
          </a:xfrm>
          <a:prstGeom prst="straightConnector1">
            <a:avLst/>
          </a:prstGeom>
          <a:ln>
            <a:solidFill>
              <a:srgbClr val="24ABB5"/>
            </a:solidFill>
            <a:tailEnd type="arrow"/>
          </a:ln>
        </p:spPr>
        <p:style>
          <a:lnRef idx="2">
            <a:schemeClr val="accent1"/>
          </a:lnRef>
          <a:fillRef idx="0">
            <a:schemeClr val="accent1"/>
          </a:fillRef>
          <a:effectRef idx="1">
            <a:schemeClr val="accent1"/>
          </a:effectRef>
          <a:fontRef idx="minor">
            <a:schemeClr val="tx1"/>
          </a:fontRef>
        </p:style>
      </p:cxnSp>
      <p:cxnSp>
        <p:nvCxnSpPr>
          <p:cNvPr id="3115" name="Straight Arrow Connector 3114"/>
          <p:cNvCxnSpPr>
            <a:endCxn id="13" idx="0"/>
          </p:cNvCxnSpPr>
          <p:nvPr/>
        </p:nvCxnSpPr>
        <p:spPr>
          <a:xfrm>
            <a:off x="6443932" y="4239501"/>
            <a:ext cx="0" cy="581889"/>
          </a:xfrm>
          <a:prstGeom prst="straightConnector1">
            <a:avLst/>
          </a:prstGeom>
          <a:ln w="57150">
            <a:solidFill>
              <a:srgbClr val="24ABB5"/>
            </a:solidFill>
            <a:headEnd type="arrow"/>
            <a:tailEnd type="arrow"/>
          </a:ln>
        </p:spPr>
        <p:style>
          <a:lnRef idx="2">
            <a:schemeClr val="accent2"/>
          </a:lnRef>
          <a:fillRef idx="0">
            <a:schemeClr val="accent2"/>
          </a:fillRef>
          <a:effectRef idx="1">
            <a:schemeClr val="accent2"/>
          </a:effectRef>
          <a:fontRef idx="minor">
            <a:schemeClr val="tx1"/>
          </a:fontRef>
        </p:style>
      </p:cxnSp>
      <p:cxnSp>
        <p:nvCxnSpPr>
          <p:cNvPr id="20" name="Straight Arrow Connector 19"/>
          <p:cNvCxnSpPr/>
          <p:nvPr/>
        </p:nvCxnSpPr>
        <p:spPr>
          <a:xfrm>
            <a:off x="7132495" y="4073237"/>
            <a:ext cx="914400" cy="914400"/>
          </a:xfrm>
          <a:prstGeom prst="straightConnector1">
            <a:avLst/>
          </a:prstGeom>
          <a:ln>
            <a:solidFill>
              <a:srgbClr val="24ABB5"/>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6474779" y="2729355"/>
            <a:ext cx="0" cy="623455"/>
          </a:xfrm>
          <a:prstGeom prst="straightConnector1">
            <a:avLst/>
          </a:prstGeom>
          <a:ln>
            <a:solidFill>
              <a:srgbClr val="24ABB5"/>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847295" y="800963"/>
            <a:ext cx="2803973" cy="707886"/>
          </a:xfrm>
          <a:prstGeom prst="rect">
            <a:avLst/>
          </a:prstGeom>
          <a:noFill/>
        </p:spPr>
        <p:txBody>
          <a:bodyPr wrap="none" rtlCol="0">
            <a:spAutoFit/>
          </a:bodyPr>
          <a:lstStyle/>
          <a:p>
            <a:r>
              <a:rPr lang="en-GB" sz="4000" b="1" dirty="0">
                <a:solidFill>
                  <a:schemeClr val="bg1"/>
                </a:solidFill>
                <a:latin typeface="Century Gothic" panose="020B0502020202020204" pitchFamily="34" charset="0"/>
              </a:rPr>
              <a:t>The ‘Glue’!</a:t>
            </a:r>
          </a:p>
        </p:txBody>
      </p:sp>
      <p:sp>
        <p:nvSpPr>
          <p:cNvPr id="3072" name="Oval 3071"/>
          <p:cNvSpPr/>
          <p:nvPr/>
        </p:nvSpPr>
        <p:spPr>
          <a:xfrm>
            <a:off x="3281083" y="1827504"/>
            <a:ext cx="1387900" cy="1165080"/>
          </a:xfrm>
          <a:prstGeom prst="ellipse">
            <a:avLst/>
          </a:prstGeom>
          <a:solidFill>
            <a:srgbClr val="24ABB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chemeClr val="bg1"/>
                </a:solidFill>
                <a:latin typeface="Century Gothic" panose="020B0502020202020204" pitchFamily="34" charset="0"/>
              </a:rPr>
              <a:t>Exports</a:t>
            </a:r>
          </a:p>
        </p:txBody>
      </p:sp>
      <p:cxnSp>
        <p:nvCxnSpPr>
          <p:cNvPr id="3076" name="Straight Arrow Connector 3075"/>
          <p:cNvCxnSpPr/>
          <p:nvPr/>
        </p:nvCxnSpPr>
        <p:spPr>
          <a:xfrm>
            <a:off x="4612696" y="2611582"/>
            <a:ext cx="914400" cy="914400"/>
          </a:xfrm>
          <a:prstGeom prst="straightConnector1">
            <a:avLst/>
          </a:prstGeom>
          <a:ln>
            <a:solidFill>
              <a:srgbClr val="24ABB5"/>
            </a:solidFill>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flipV="1">
            <a:off x="2904405" y="3629892"/>
            <a:ext cx="534768" cy="86590"/>
          </a:xfrm>
          <a:prstGeom prst="straightConnector1">
            <a:avLst/>
          </a:prstGeom>
          <a:ln>
            <a:solidFill>
              <a:srgbClr val="24ABB5"/>
            </a:solidFill>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a:stCxn id="6" idx="3"/>
          </p:cNvCxnSpPr>
          <p:nvPr/>
        </p:nvCxnSpPr>
        <p:spPr>
          <a:xfrm flipV="1">
            <a:off x="4668985" y="3739261"/>
            <a:ext cx="803563" cy="71388"/>
          </a:xfrm>
          <a:prstGeom prst="straightConnector1">
            <a:avLst/>
          </a:prstGeom>
          <a:ln>
            <a:solidFill>
              <a:srgbClr val="24ABB5"/>
            </a:solidFill>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87556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088" y="876305"/>
            <a:ext cx="8650127" cy="663575"/>
          </a:xfrm>
        </p:spPr>
        <p:txBody>
          <a:bodyPr/>
          <a:lstStyle/>
          <a:p>
            <a:r>
              <a:rPr lang="en-GB" dirty="0" smtClean="0"/>
              <a:t>Waste Framework Directive – Relevant Objectives</a:t>
            </a:r>
            <a:endParaRPr lang="en-GB" dirty="0"/>
          </a:p>
        </p:txBody>
      </p:sp>
      <p:sp>
        <p:nvSpPr>
          <p:cNvPr id="3" name="Content Placeholder 2"/>
          <p:cNvSpPr>
            <a:spLocks noGrp="1"/>
          </p:cNvSpPr>
          <p:nvPr>
            <p:ph idx="1"/>
          </p:nvPr>
        </p:nvSpPr>
        <p:spPr>
          <a:xfrm>
            <a:off x="1099075" y="1700708"/>
            <a:ext cx="9594028" cy="4327813"/>
          </a:xfrm>
        </p:spPr>
        <p:txBody>
          <a:bodyPr/>
          <a:lstStyle/>
          <a:p>
            <a:r>
              <a:rPr lang="en-GB" dirty="0" smtClean="0">
                <a:latin typeface="Century Gothic" panose="020B0502020202020204" pitchFamily="34" charset="0"/>
                <a:cs typeface="Arial" panose="020B0604020202020204" pitchFamily="34" charset="0"/>
              </a:rPr>
              <a:t>Article 13 of the WFD</a:t>
            </a:r>
          </a:p>
          <a:p>
            <a:pPr marL="381000" indent="-381000" defTabSz="914400" fontAlgn="auto">
              <a:spcAft>
                <a:spcPts val="0"/>
              </a:spcAft>
              <a:buClrTx/>
              <a:buNone/>
            </a:pPr>
            <a:r>
              <a:rPr lang="en-GB" sz="2400" b="1" i="1" dirty="0">
                <a:solidFill>
                  <a:srgbClr val="24ABB5"/>
                </a:solidFill>
                <a:latin typeface="Century Gothic" panose="020B0502020202020204" pitchFamily="34" charset="0"/>
                <a:ea typeface="Verdana" pitchFamily="34" charset="0"/>
                <a:cs typeface="Arial" panose="020B0604020202020204" pitchFamily="34" charset="0"/>
              </a:rPr>
              <a:t>Member States shall take the necessary measures to ensure that waste management is carried out without endangering human health, without harming the environment and, in particular:</a:t>
            </a:r>
          </a:p>
          <a:p>
            <a:pPr marL="381000" indent="-381000" defTabSz="914400" fontAlgn="auto">
              <a:spcAft>
                <a:spcPts val="0"/>
              </a:spcAft>
              <a:buClrTx/>
              <a:buNone/>
            </a:pPr>
            <a:r>
              <a:rPr lang="en-GB" sz="2400" dirty="0">
                <a:solidFill>
                  <a:prstClr val="black"/>
                </a:solidFill>
                <a:latin typeface="Century Gothic" panose="020B0502020202020204" pitchFamily="34" charset="0"/>
                <a:ea typeface="Verdana" pitchFamily="34" charset="0"/>
                <a:cs typeface="Arial" panose="020B0604020202020204" pitchFamily="34" charset="0"/>
              </a:rPr>
              <a:t>a) without risk to water, air, soil, plants or animals</a:t>
            </a:r>
          </a:p>
          <a:p>
            <a:pPr marL="381000" indent="-381000" defTabSz="914400" fontAlgn="auto">
              <a:spcAft>
                <a:spcPts val="0"/>
              </a:spcAft>
              <a:buClr>
                <a:prstClr val="black"/>
              </a:buClr>
              <a:buNone/>
            </a:pPr>
            <a:r>
              <a:rPr lang="en-GB" sz="2400" dirty="0">
                <a:solidFill>
                  <a:prstClr val="black"/>
                </a:solidFill>
                <a:latin typeface="Century Gothic" panose="020B0502020202020204" pitchFamily="34" charset="0"/>
                <a:ea typeface="Verdana" pitchFamily="34" charset="0"/>
                <a:cs typeface="Arial" panose="020B0604020202020204" pitchFamily="34" charset="0"/>
              </a:rPr>
              <a:t>b) without causing a nuisance through noise or odours; and</a:t>
            </a:r>
          </a:p>
          <a:p>
            <a:pPr marL="381000" indent="-381000" defTabSz="914400" fontAlgn="auto">
              <a:spcAft>
                <a:spcPts val="0"/>
              </a:spcAft>
              <a:buClr>
                <a:prstClr val="black"/>
              </a:buClr>
              <a:buNone/>
            </a:pPr>
            <a:r>
              <a:rPr lang="en-GB" sz="2400" dirty="0">
                <a:solidFill>
                  <a:prstClr val="black"/>
                </a:solidFill>
                <a:latin typeface="Century Gothic" panose="020B0502020202020204" pitchFamily="34" charset="0"/>
                <a:ea typeface="Verdana" pitchFamily="34" charset="0"/>
                <a:cs typeface="Arial" panose="020B0604020202020204" pitchFamily="34" charset="0"/>
              </a:rPr>
              <a:t>c) without adversely affecting the countryside or places of special interest.</a:t>
            </a:r>
          </a:p>
          <a:p>
            <a:pPr marL="381000" indent="-381000" defTabSz="914400" fontAlgn="auto">
              <a:spcAft>
                <a:spcPts val="0"/>
              </a:spcAft>
              <a:buClr>
                <a:prstClr val="black"/>
              </a:buClr>
              <a:buNone/>
            </a:pPr>
            <a:r>
              <a:rPr lang="en-GB" sz="2400" b="1" i="1" dirty="0">
                <a:solidFill>
                  <a:srgbClr val="86B245"/>
                </a:solidFill>
                <a:latin typeface="Century Gothic" panose="020B0502020202020204" pitchFamily="34" charset="0"/>
                <a:ea typeface="Verdana" pitchFamily="34" charset="0"/>
                <a:cs typeface="Arial" panose="020B0604020202020204" pitchFamily="34" charset="0"/>
              </a:rPr>
              <a:t>Note: this is important when we come to Exemptions</a:t>
            </a:r>
          </a:p>
        </p:txBody>
      </p:sp>
    </p:spTree>
    <p:extLst>
      <p:ext uri="{BB962C8B-B14F-4D97-AF65-F5344CB8AC3E}">
        <p14:creationId xmlns:p14="http://schemas.microsoft.com/office/powerpoint/2010/main" val="21685093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4" y="919335"/>
            <a:ext cx="5500255" cy="663575"/>
          </a:xfrm>
        </p:spPr>
        <p:txBody>
          <a:bodyPr/>
          <a:lstStyle/>
          <a:p>
            <a:r>
              <a:rPr lang="en-GB" sz="3200" dirty="0"/>
              <a:t>Legislation E&amp;W</a:t>
            </a:r>
          </a:p>
        </p:txBody>
      </p:sp>
      <p:sp>
        <p:nvSpPr>
          <p:cNvPr id="3" name="Content Placeholder 2"/>
          <p:cNvSpPr>
            <a:spLocks noGrp="1"/>
          </p:cNvSpPr>
          <p:nvPr>
            <p:ph idx="1"/>
          </p:nvPr>
        </p:nvSpPr>
        <p:spPr>
          <a:xfrm>
            <a:off x="609600" y="1843817"/>
            <a:ext cx="10972800" cy="4164013"/>
          </a:xfrm>
        </p:spPr>
        <p:txBody>
          <a:bodyPr/>
          <a:lstStyle/>
          <a:p>
            <a:r>
              <a:rPr lang="en-GB" sz="2800" dirty="0">
                <a:latin typeface="Century Gothic" panose="020B0502020202020204" pitchFamily="34" charset="0"/>
                <a:cs typeface="Arial" panose="020B0604020202020204" pitchFamily="34" charset="0"/>
              </a:rPr>
              <a:t>Environmental Protection Act 1990 </a:t>
            </a:r>
          </a:p>
          <a:p>
            <a:pPr>
              <a:buFontTx/>
              <a:buNone/>
            </a:pPr>
            <a:r>
              <a:rPr lang="en-GB" sz="2800" dirty="0">
                <a:latin typeface="Century Gothic" panose="020B0502020202020204" pitchFamily="34" charset="0"/>
                <a:cs typeface="Arial" panose="020B0604020202020204" pitchFamily="34" charset="0"/>
              </a:rPr>
              <a:t>	section 33 &amp; section </a:t>
            </a:r>
            <a:r>
              <a:rPr lang="en-GB" sz="2800" dirty="0" smtClean="0">
                <a:latin typeface="Century Gothic" panose="020B0502020202020204" pitchFamily="34" charset="0"/>
                <a:cs typeface="Arial" panose="020B0604020202020204" pitchFamily="34" charset="0"/>
              </a:rPr>
              <a:t>34</a:t>
            </a:r>
          </a:p>
          <a:p>
            <a:pPr>
              <a:buFontTx/>
              <a:buNone/>
            </a:pPr>
            <a:endParaRPr lang="en-GB" sz="1000" dirty="0">
              <a:latin typeface="Century Gothic" panose="020B0502020202020204" pitchFamily="34" charset="0"/>
              <a:cs typeface="Arial" panose="020B0604020202020204" pitchFamily="34" charset="0"/>
            </a:endParaRPr>
          </a:p>
          <a:p>
            <a:r>
              <a:rPr lang="en-GB" sz="2800" dirty="0">
                <a:latin typeface="Century Gothic" panose="020B0502020202020204" pitchFamily="34" charset="0"/>
                <a:cs typeface="Arial" panose="020B0604020202020204" pitchFamily="34" charset="0"/>
              </a:rPr>
              <a:t>Waste (E&amp;W) Regulations 2011</a:t>
            </a:r>
          </a:p>
          <a:p>
            <a:pPr lvl="1"/>
            <a:r>
              <a:rPr lang="en-GB" dirty="0">
                <a:latin typeface="Century Gothic" panose="020B0502020202020204" pitchFamily="34" charset="0"/>
                <a:cs typeface="Arial" panose="020B0604020202020204" pitchFamily="34" charset="0"/>
              </a:rPr>
              <a:t>Waste hierarchy</a:t>
            </a:r>
          </a:p>
          <a:p>
            <a:pPr lvl="1"/>
            <a:r>
              <a:rPr lang="en-GB" dirty="0">
                <a:latin typeface="Century Gothic" panose="020B0502020202020204" pitchFamily="34" charset="0"/>
                <a:cs typeface="Arial" panose="020B0604020202020204" pitchFamily="34" charset="0"/>
              </a:rPr>
              <a:t>Carriers &amp; Brokers &amp; </a:t>
            </a:r>
            <a:r>
              <a:rPr lang="en-GB" dirty="0" smtClean="0">
                <a:latin typeface="Century Gothic" panose="020B0502020202020204" pitchFamily="34" charset="0"/>
                <a:cs typeface="Arial" panose="020B0604020202020204" pitchFamily="34" charset="0"/>
              </a:rPr>
              <a:t>Dealers</a:t>
            </a:r>
          </a:p>
          <a:p>
            <a:pPr lvl="1"/>
            <a:endParaRPr lang="en-GB" sz="1000" dirty="0">
              <a:latin typeface="Century Gothic" panose="020B0502020202020204" pitchFamily="34" charset="0"/>
              <a:cs typeface="Arial" panose="020B0604020202020204" pitchFamily="34" charset="0"/>
            </a:endParaRPr>
          </a:p>
          <a:p>
            <a:r>
              <a:rPr lang="en-GB" sz="2800" dirty="0">
                <a:latin typeface="Century Gothic" panose="020B0502020202020204" pitchFamily="34" charset="0"/>
                <a:cs typeface="Arial" panose="020B0604020202020204" pitchFamily="34" charset="0"/>
              </a:rPr>
              <a:t>Environmental permitting </a:t>
            </a:r>
            <a:r>
              <a:rPr lang="en-GB" sz="2800">
                <a:latin typeface="Century Gothic" panose="020B0502020202020204" pitchFamily="34" charset="0"/>
                <a:cs typeface="Arial" panose="020B0604020202020204" pitchFamily="34" charset="0"/>
              </a:rPr>
              <a:t>regulations </a:t>
            </a:r>
            <a:r>
              <a:rPr lang="en-GB" sz="2800" smtClean="0">
                <a:latin typeface="Century Gothic" panose="020B0502020202020204" pitchFamily="34" charset="0"/>
                <a:cs typeface="Arial" panose="020B0604020202020204" pitchFamily="34" charset="0"/>
              </a:rPr>
              <a:t>2016</a:t>
            </a:r>
            <a:endParaRPr lang="en-GB" sz="2800" dirty="0">
              <a:latin typeface="Century Gothic" panose="020B0502020202020204" pitchFamily="34" charset="0"/>
              <a:cs typeface="Arial" panose="020B0604020202020204" pitchFamily="34" charset="0"/>
            </a:endParaRPr>
          </a:p>
          <a:p>
            <a:pPr lvl="1"/>
            <a:r>
              <a:rPr lang="en-GB" dirty="0">
                <a:latin typeface="Century Gothic" panose="020B0502020202020204" pitchFamily="34" charset="0"/>
                <a:cs typeface="Arial" panose="020B0604020202020204" pitchFamily="34" charset="0"/>
              </a:rPr>
              <a:t>Permits, conditions and </a:t>
            </a:r>
            <a:r>
              <a:rPr lang="en-GB" dirty="0" smtClean="0">
                <a:latin typeface="Century Gothic" panose="020B0502020202020204" pitchFamily="34" charset="0"/>
                <a:cs typeface="Arial" panose="020B0604020202020204" pitchFamily="34" charset="0"/>
              </a:rPr>
              <a:t>Exemptions</a:t>
            </a:r>
            <a:endParaRPr lang="en-GB"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4434288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Section 34 (1) of EPA90 </a:t>
            </a:r>
            <a:r>
              <a:rPr lang="en-GB" dirty="0" smtClean="0"/>
              <a:t> - Obligations on ALL holders of waste</a:t>
            </a:r>
            <a:endParaRPr lang="en-GB" dirty="0"/>
          </a:p>
        </p:txBody>
      </p:sp>
      <p:sp>
        <p:nvSpPr>
          <p:cNvPr id="3" name="Content Placeholder 2"/>
          <p:cNvSpPr>
            <a:spLocks noGrp="1"/>
          </p:cNvSpPr>
          <p:nvPr>
            <p:ph idx="1"/>
          </p:nvPr>
        </p:nvSpPr>
        <p:spPr>
          <a:xfrm>
            <a:off x="609602" y="1680883"/>
            <a:ext cx="9635004" cy="4660434"/>
          </a:xfrm>
        </p:spPr>
        <p:txBody>
          <a:bodyPr/>
          <a:lstStyle/>
          <a:p>
            <a:r>
              <a:rPr lang="en-GB" dirty="0" smtClean="0"/>
              <a:t>Prevent </a:t>
            </a:r>
            <a:r>
              <a:rPr lang="en-GB" dirty="0"/>
              <a:t>any contravention by any other person of s33</a:t>
            </a:r>
          </a:p>
          <a:p>
            <a:pPr>
              <a:spcBef>
                <a:spcPts val="1200"/>
              </a:spcBef>
            </a:pPr>
            <a:r>
              <a:rPr lang="en-GB" dirty="0" smtClean="0"/>
              <a:t>Prevent </a:t>
            </a:r>
            <a:r>
              <a:rPr lang="en-GB" dirty="0"/>
              <a:t>the escape of waste from his control or that of any other person</a:t>
            </a:r>
          </a:p>
          <a:p>
            <a:pPr>
              <a:spcBef>
                <a:spcPts val="1200"/>
              </a:spcBef>
            </a:pPr>
            <a:r>
              <a:rPr lang="en-GB" dirty="0" smtClean="0"/>
              <a:t>Transfer </a:t>
            </a:r>
            <a:r>
              <a:rPr lang="en-GB" dirty="0"/>
              <a:t>only to an ‘Authorised person’</a:t>
            </a:r>
          </a:p>
          <a:p>
            <a:pPr>
              <a:spcBef>
                <a:spcPts val="1200"/>
              </a:spcBef>
            </a:pPr>
            <a:r>
              <a:rPr lang="en-GB" dirty="0" smtClean="0"/>
              <a:t>To </a:t>
            </a:r>
            <a:r>
              <a:rPr lang="en-GB" dirty="0"/>
              <a:t>ensure [adequate] written description of the waste on </a:t>
            </a:r>
            <a:r>
              <a:rPr lang="en-GB" dirty="0" smtClean="0"/>
              <a:t>transfer</a:t>
            </a:r>
            <a:endParaRPr lang="en-GB" dirty="0"/>
          </a:p>
        </p:txBody>
      </p:sp>
    </p:spTree>
    <p:extLst>
      <p:ext uri="{BB962C8B-B14F-4D97-AF65-F5344CB8AC3E}">
        <p14:creationId xmlns:p14="http://schemas.microsoft.com/office/powerpoint/2010/main" val="2894055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Waste (E&amp;W) Regulations 2011-1</a:t>
            </a:r>
            <a:endParaRPr lang="en-GB" dirty="0"/>
          </a:p>
        </p:txBody>
      </p:sp>
      <p:sp>
        <p:nvSpPr>
          <p:cNvPr id="3" name="Content Placeholder 2"/>
          <p:cNvSpPr>
            <a:spLocks noGrp="1"/>
          </p:cNvSpPr>
          <p:nvPr>
            <p:ph idx="1"/>
          </p:nvPr>
        </p:nvSpPr>
        <p:spPr>
          <a:xfrm>
            <a:off x="609606" y="1814947"/>
            <a:ext cx="9601199" cy="4114799"/>
          </a:xfrm>
        </p:spPr>
        <p:txBody>
          <a:bodyPr/>
          <a:lstStyle/>
          <a:p>
            <a:pPr lvl="1" defTabSz="914400" fontAlgn="auto">
              <a:lnSpc>
                <a:spcPct val="90000"/>
              </a:lnSpc>
              <a:spcAft>
                <a:spcPts val="0"/>
              </a:spcAft>
              <a:buFont typeface="Wingdings" pitchFamily="2" charset="2"/>
              <a:buChar char="§"/>
            </a:pPr>
            <a:r>
              <a:rPr lang="en-GB" sz="3200" dirty="0">
                <a:solidFill>
                  <a:prstClr val="black"/>
                </a:solidFill>
                <a:latin typeface="Century Gothic" panose="020B0502020202020204" pitchFamily="34" charset="0"/>
                <a:ea typeface="Verdana" pitchFamily="34" charset="0"/>
                <a:cs typeface="Verdana" pitchFamily="34" charset="0"/>
              </a:rPr>
              <a:t>Implemented the revised WFD</a:t>
            </a:r>
          </a:p>
          <a:p>
            <a:pPr lvl="1" defTabSz="914400" fontAlgn="auto">
              <a:lnSpc>
                <a:spcPct val="90000"/>
              </a:lnSpc>
              <a:spcAft>
                <a:spcPts val="0"/>
              </a:spcAft>
              <a:buFont typeface="Wingdings" pitchFamily="2" charset="2"/>
              <a:buChar char="§"/>
            </a:pPr>
            <a:r>
              <a:rPr lang="en-GB" sz="3200" dirty="0">
                <a:solidFill>
                  <a:prstClr val="black"/>
                </a:solidFill>
                <a:latin typeface="Century Gothic" panose="020B0502020202020204" pitchFamily="34" charset="0"/>
                <a:ea typeface="Verdana" pitchFamily="34" charset="0"/>
                <a:cs typeface="Verdana" pitchFamily="34" charset="0"/>
              </a:rPr>
              <a:t>Replaced Duty of Care </a:t>
            </a:r>
            <a:r>
              <a:rPr lang="en-GB" sz="3200" dirty="0" err="1">
                <a:solidFill>
                  <a:prstClr val="black"/>
                </a:solidFill>
                <a:latin typeface="Century Gothic" panose="020B0502020202020204" pitchFamily="34" charset="0"/>
                <a:ea typeface="Verdana" pitchFamily="34" charset="0"/>
                <a:cs typeface="Verdana" pitchFamily="34" charset="0"/>
              </a:rPr>
              <a:t>regs</a:t>
            </a:r>
            <a:r>
              <a:rPr lang="en-GB" sz="3200" dirty="0">
                <a:solidFill>
                  <a:prstClr val="black"/>
                </a:solidFill>
                <a:latin typeface="Century Gothic" panose="020B0502020202020204" pitchFamily="34" charset="0"/>
                <a:ea typeface="Verdana" pitchFamily="34" charset="0"/>
                <a:cs typeface="Verdana" pitchFamily="34" charset="0"/>
              </a:rPr>
              <a:t> 1991</a:t>
            </a:r>
          </a:p>
          <a:p>
            <a:pPr lvl="1" defTabSz="914400" fontAlgn="auto">
              <a:lnSpc>
                <a:spcPct val="90000"/>
              </a:lnSpc>
              <a:spcAft>
                <a:spcPts val="0"/>
              </a:spcAft>
              <a:buFont typeface="Wingdings" pitchFamily="2" charset="2"/>
              <a:buChar char="§"/>
            </a:pPr>
            <a:r>
              <a:rPr lang="en-GB" sz="3200" dirty="0">
                <a:solidFill>
                  <a:prstClr val="black"/>
                </a:solidFill>
                <a:latin typeface="Century Gothic" panose="020B0502020202020204" pitchFamily="34" charset="0"/>
                <a:ea typeface="Verdana" pitchFamily="34" charset="0"/>
                <a:cs typeface="Verdana" pitchFamily="34" charset="0"/>
              </a:rPr>
              <a:t>Sept 2011 waste hierarchy </a:t>
            </a:r>
          </a:p>
          <a:p>
            <a:pPr lvl="1" defTabSz="914400" fontAlgn="auto">
              <a:lnSpc>
                <a:spcPct val="90000"/>
              </a:lnSpc>
              <a:spcAft>
                <a:spcPts val="0"/>
              </a:spcAft>
              <a:buFont typeface="Wingdings" pitchFamily="2" charset="2"/>
              <a:buChar char="§"/>
            </a:pPr>
            <a:r>
              <a:rPr lang="en-GB" sz="3200" dirty="0">
                <a:solidFill>
                  <a:prstClr val="black"/>
                </a:solidFill>
                <a:latin typeface="Century Gothic" panose="020B0502020202020204" pitchFamily="34" charset="0"/>
                <a:ea typeface="Verdana" pitchFamily="34" charset="0"/>
                <a:cs typeface="Verdana" pitchFamily="34" charset="0"/>
              </a:rPr>
              <a:t>Jan 2015 separate collection</a:t>
            </a:r>
          </a:p>
          <a:p>
            <a:pPr lvl="1" defTabSz="914400" fontAlgn="auto">
              <a:lnSpc>
                <a:spcPct val="90000"/>
              </a:lnSpc>
              <a:spcAft>
                <a:spcPts val="0"/>
              </a:spcAft>
              <a:buFont typeface="Wingdings" pitchFamily="2" charset="2"/>
              <a:buChar char="§"/>
            </a:pPr>
            <a:r>
              <a:rPr lang="en-GB" sz="3200" dirty="0">
                <a:solidFill>
                  <a:prstClr val="black"/>
                </a:solidFill>
                <a:latin typeface="Century Gothic" panose="020B0502020202020204" pitchFamily="34" charset="0"/>
                <a:ea typeface="Verdana" pitchFamily="34" charset="0"/>
                <a:cs typeface="Verdana" pitchFamily="34" charset="0"/>
              </a:rPr>
              <a:t>Replaced Carrier &amp; Broker regime</a:t>
            </a:r>
          </a:p>
          <a:p>
            <a:pPr marL="914400" lvl="2" indent="0" defTabSz="914400" fontAlgn="auto">
              <a:lnSpc>
                <a:spcPct val="90000"/>
              </a:lnSpc>
              <a:spcAft>
                <a:spcPts val="0"/>
              </a:spcAft>
              <a:buClr>
                <a:srgbClr val="86B245"/>
              </a:buClr>
              <a:buNone/>
            </a:pPr>
            <a:r>
              <a:rPr lang="en-GB" sz="3200" dirty="0">
                <a:solidFill>
                  <a:prstClr val="black"/>
                </a:solidFill>
                <a:latin typeface="Century Gothic" panose="020B0502020202020204" pitchFamily="34" charset="0"/>
                <a:ea typeface="Verdana" pitchFamily="34" charset="0"/>
                <a:cs typeface="Verdana" pitchFamily="34" charset="0"/>
              </a:rPr>
              <a:t>(additional requirements Dec 2013)</a:t>
            </a:r>
          </a:p>
          <a:p>
            <a:pPr lvl="1" defTabSz="914400" fontAlgn="auto">
              <a:lnSpc>
                <a:spcPct val="90000"/>
              </a:lnSpc>
              <a:spcAft>
                <a:spcPts val="0"/>
              </a:spcAft>
              <a:buFont typeface="Wingdings" pitchFamily="2" charset="2"/>
              <a:buChar char="§"/>
            </a:pPr>
            <a:r>
              <a:rPr lang="en-GB" sz="3200" dirty="0">
                <a:solidFill>
                  <a:prstClr val="black"/>
                </a:solidFill>
                <a:latin typeface="Century Gothic" panose="020B0502020202020204" pitchFamily="34" charset="0"/>
                <a:ea typeface="Verdana" pitchFamily="34" charset="0"/>
                <a:cs typeface="Verdana" pitchFamily="34" charset="0"/>
              </a:rPr>
              <a:t>Amended hazardous waste </a:t>
            </a:r>
            <a:r>
              <a:rPr lang="en-GB" sz="3200" dirty="0" err="1">
                <a:solidFill>
                  <a:prstClr val="black"/>
                </a:solidFill>
                <a:latin typeface="Century Gothic" panose="020B0502020202020204" pitchFamily="34" charset="0"/>
                <a:ea typeface="Verdana" pitchFamily="34" charset="0"/>
                <a:cs typeface="Verdana" pitchFamily="34" charset="0"/>
              </a:rPr>
              <a:t>regs</a:t>
            </a:r>
            <a:endParaRPr lang="en-GB" sz="3200" dirty="0">
              <a:solidFill>
                <a:prstClr val="black"/>
              </a:solidFill>
              <a:latin typeface="Century Gothic" panose="020B0502020202020204" pitchFamily="34" charset="0"/>
              <a:ea typeface="Verdana" pitchFamily="34" charset="0"/>
              <a:cs typeface="Verdana" pitchFamily="34" charset="0"/>
            </a:endParaRPr>
          </a:p>
        </p:txBody>
      </p:sp>
    </p:spTree>
    <p:extLst>
      <p:ext uri="{BB962C8B-B14F-4D97-AF65-F5344CB8AC3E}">
        <p14:creationId xmlns:p14="http://schemas.microsoft.com/office/powerpoint/2010/main" val="39288756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Waste (E&amp;W) Regulations </a:t>
            </a:r>
            <a:r>
              <a:rPr lang="en-GB" dirty="0" smtClean="0"/>
              <a:t>2011 - 2</a:t>
            </a:r>
            <a:endParaRPr lang="en-GB" dirty="0"/>
          </a:p>
        </p:txBody>
      </p:sp>
      <p:sp>
        <p:nvSpPr>
          <p:cNvPr id="3" name="Content Placeholder 2"/>
          <p:cNvSpPr>
            <a:spLocks noGrp="1"/>
          </p:cNvSpPr>
          <p:nvPr>
            <p:ph idx="1"/>
          </p:nvPr>
        </p:nvSpPr>
        <p:spPr/>
        <p:txBody>
          <a:bodyPr/>
          <a:lstStyle/>
          <a:p>
            <a:r>
              <a:rPr lang="en-GB" dirty="0" smtClean="0"/>
              <a:t>Regulation 12:</a:t>
            </a:r>
          </a:p>
          <a:p>
            <a:pPr marL="400050" lvl="1" indent="0">
              <a:buNone/>
            </a:pPr>
            <a:r>
              <a:rPr lang="en-GB" sz="3200" b="1" dirty="0"/>
              <a:t>‘Apply the waste hierarchy in priority order’</a:t>
            </a:r>
          </a:p>
          <a:p>
            <a:endParaRPr lang="en-GB" dirty="0" smtClean="0"/>
          </a:p>
          <a:p>
            <a:r>
              <a:rPr lang="en-GB" dirty="0" smtClean="0"/>
              <a:t>Also</a:t>
            </a:r>
            <a:r>
              <a:rPr lang="en-GB" dirty="0"/>
              <a:t>:</a:t>
            </a:r>
          </a:p>
          <a:p>
            <a:pPr lvl="1"/>
            <a:r>
              <a:rPr lang="en-GB" sz="2400" dirty="0"/>
              <a:t>Required separate collection of [segregated] wastes (from Jan 2015)</a:t>
            </a:r>
          </a:p>
          <a:p>
            <a:pPr lvl="1"/>
            <a:r>
              <a:rPr lang="en-GB" sz="2400" dirty="0"/>
              <a:t>Prohibits mixing of [segregated] wastes</a:t>
            </a:r>
          </a:p>
          <a:p>
            <a:pPr lvl="1"/>
            <a:r>
              <a:rPr lang="en-GB" sz="2400" dirty="0"/>
              <a:t>Guidance on above (TEEP </a:t>
            </a:r>
            <a:r>
              <a:rPr lang="en-GB" sz="2400" dirty="0" err="1"/>
              <a:t>etc</a:t>
            </a:r>
            <a:r>
              <a:rPr lang="en-GB" sz="2400" dirty="0"/>
              <a:t>)</a:t>
            </a:r>
          </a:p>
          <a:p>
            <a:pPr marL="0" indent="0">
              <a:buNone/>
            </a:pPr>
            <a:endParaRPr lang="en-GB" dirty="0"/>
          </a:p>
        </p:txBody>
      </p:sp>
    </p:spTree>
    <p:extLst>
      <p:ext uri="{BB962C8B-B14F-4D97-AF65-F5344CB8AC3E}">
        <p14:creationId xmlns:p14="http://schemas.microsoft.com/office/powerpoint/2010/main" val="39512296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110644" y="731746"/>
            <a:ext cx="8542751" cy="991519"/>
          </a:xfrm>
        </p:spPr>
        <p:txBody>
          <a:bodyPr>
            <a:normAutofit/>
          </a:bodyPr>
          <a:lstStyle/>
          <a:p>
            <a:pPr eaLnBrk="1" hangingPunct="1"/>
            <a:r>
              <a:rPr lang="en-GB" b="0" dirty="0" smtClean="0">
                <a:latin typeface="Century Gothic" pitchFamily="34" charset="0"/>
              </a:rPr>
              <a:t>Course Objectives</a:t>
            </a:r>
            <a:endParaRPr lang="en-US" b="0" dirty="0" smtClean="0">
              <a:latin typeface="Century Gothic" pitchFamily="34" charset="0"/>
            </a:endParaRPr>
          </a:p>
        </p:txBody>
      </p:sp>
      <p:sp>
        <p:nvSpPr>
          <p:cNvPr id="5123" name="Rectangle 3"/>
          <p:cNvSpPr>
            <a:spLocks noGrp="1" noChangeArrowheads="1"/>
          </p:cNvSpPr>
          <p:nvPr>
            <p:ph type="body" idx="1"/>
          </p:nvPr>
        </p:nvSpPr>
        <p:spPr>
          <a:xfrm>
            <a:off x="609600" y="2102817"/>
            <a:ext cx="10972800" cy="3889739"/>
          </a:xfrm>
        </p:spPr>
        <p:txBody>
          <a:bodyPr/>
          <a:lstStyle/>
          <a:p>
            <a:pPr eaLnBrk="1" hangingPunct="1"/>
            <a:r>
              <a:rPr lang="en-GB" sz="2800" dirty="0" smtClean="0"/>
              <a:t>To appreciate the extent of UK legislation relating to wastes</a:t>
            </a:r>
          </a:p>
          <a:p>
            <a:pPr eaLnBrk="1" hangingPunct="1"/>
            <a:r>
              <a:rPr lang="en-GB" sz="2800" dirty="0" smtClean="0"/>
              <a:t>To appreciate the key issues in relation to waste definition</a:t>
            </a:r>
          </a:p>
          <a:p>
            <a:pPr eaLnBrk="1" hangingPunct="1"/>
            <a:r>
              <a:rPr lang="en-GB" sz="2800" dirty="0" smtClean="0"/>
              <a:t>To understand the practical implications of Duty of Care and related controls on wastes management</a:t>
            </a:r>
          </a:p>
          <a:p>
            <a:r>
              <a:rPr lang="en-GB" sz="2800" dirty="0" smtClean="0">
                <a:latin typeface="Century Gothic" panose="020B0502020202020204" pitchFamily="34" charset="0"/>
                <a:cs typeface="Arial" panose="020B0604020202020204" pitchFamily="34" charset="0"/>
              </a:rPr>
              <a:t>Be familiar with the Statutory Code of Practice </a:t>
            </a:r>
          </a:p>
          <a:p>
            <a:r>
              <a:rPr lang="en-GB" sz="2800" dirty="0" smtClean="0">
                <a:latin typeface="Century Gothic" panose="020B0502020202020204" pitchFamily="34" charset="0"/>
                <a:cs typeface="Arial" panose="020B0604020202020204" pitchFamily="34" charset="0"/>
              </a:rPr>
              <a:t>Know how to complete a Waste Transfer/Information Note</a:t>
            </a:r>
          </a:p>
          <a:p>
            <a:pPr eaLnBrk="1" hangingPunct="1"/>
            <a:endParaRPr lang="en-GB" sz="2800" dirty="0" smtClean="0"/>
          </a:p>
        </p:txBody>
      </p:sp>
    </p:spTree>
    <p:extLst>
      <p:ext uri="{BB962C8B-B14F-4D97-AF65-F5344CB8AC3E}">
        <p14:creationId xmlns:p14="http://schemas.microsoft.com/office/powerpoint/2010/main" val="19057062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Waste Hierarchy - activity</a:t>
            </a:r>
            <a:endParaRPr lang="en-GB" dirty="0"/>
          </a:p>
        </p:txBody>
      </p:sp>
      <p:graphicFrame>
        <p:nvGraphicFramePr>
          <p:cNvPr id="5" name="Diagram 4"/>
          <p:cNvGraphicFramePr/>
          <p:nvPr>
            <p:extLst>
              <p:ext uri="{D42A27DB-BD31-4B8C-83A1-F6EECF244321}">
                <p14:modId xmlns:p14="http://schemas.microsoft.com/office/powerpoint/2010/main" val="1925101016"/>
              </p:ext>
            </p:extLst>
          </p:nvPr>
        </p:nvGraphicFramePr>
        <p:xfrm>
          <a:off x="2409716" y="1635166"/>
          <a:ext cx="7750287" cy="4503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6441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986" y="872010"/>
            <a:ext cx="7176655" cy="663575"/>
          </a:xfrm>
        </p:spPr>
        <p:txBody>
          <a:bodyPr/>
          <a:lstStyle/>
          <a:p>
            <a:r>
              <a:rPr lang="en-GB" dirty="0" smtClean="0"/>
              <a:t> Waste Hierarchy and Duty of Care</a:t>
            </a:r>
            <a:endParaRPr lang="en-GB" dirty="0"/>
          </a:p>
        </p:txBody>
      </p:sp>
      <p:pic>
        <p:nvPicPr>
          <p:cNvPr id="3" name="Diagram 3"/>
          <p:cNvPicPr>
            <a:picLocks noChangeArrowheads="1"/>
          </p:cNvPicPr>
          <p:nvPr/>
        </p:nvPicPr>
        <p:blipFill>
          <a:blip r:embed="rId2" cstate="email"/>
          <a:srcRect/>
          <a:stretch>
            <a:fillRect/>
          </a:stretch>
        </p:blipFill>
        <p:spPr bwMode="auto">
          <a:xfrm>
            <a:off x="2819400" y="1535585"/>
            <a:ext cx="6768000" cy="4557713"/>
          </a:xfrm>
          <a:prstGeom prst="rect">
            <a:avLst/>
          </a:prstGeom>
          <a:noFill/>
          <a:ln w="9525">
            <a:noFill/>
            <a:miter lim="800000"/>
            <a:headEnd/>
            <a:tailEnd/>
          </a:ln>
        </p:spPr>
      </p:pic>
      <p:sp>
        <p:nvSpPr>
          <p:cNvPr id="4" name="Right Arrow 3"/>
          <p:cNvSpPr/>
          <p:nvPr/>
        </p:nvSpPr>
        <p:spPr>
          <a:xfrm>
            <a:off x="2819405" y="2369136"/>
            <a:ext cx="6488223" cy="1904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6" name="Straight Connector 5"/>
          <p:cNvCxnSpPr/>
          <p:nvPr/>
        </p:nvCxnSpPr>
        <p:spPr>
          <a:xfrm>
            <a:off x="2819405" y="4128655"/>
            <a:ext cx="6338455" cy="0"/>
          </a:xfrm>
          <a:prstGeom prst="line">
            <a:avLst/>
          </a:prstGeom>
          <a:ln w="76200"/>
        </p:spPr>
        <p:style>
          <a:lnRef idx="2">
            <a:schemeClr val="accent2"/>
          </a:lnRef>
          <a:fillRef idx="0">
            <a:schemeClr val="accent2"/>
          </a:fillRef>
          <a:effectRef idx="1">
            <a:schemeClr val="accent2"/>
          </a:effectRef>
          <a:fontRef idx="minor">
            <a:schemeClr val="tx1"/>
          </a:fontRef>
        </p:style>
      </p:cxnSp>
      <p:sp>
        <p:nvSpPr>
          <p:cNvPr id="10" name="TextBox 9"/>
          <p:cNvSpPr txBox="1"/>
          <p:nvPr/>
        </p:nvSpPr>
        <p:spPr>
          <a:xfrm>
            <a:off x="9462662" y="2279685"/>
            <a:ext cx="1135247" cy="461665"/>
          </a:xfrm>
          <a:prstGeom prst="rect">
            <a:avLst/>
          </a:prstGeom>
          <a:noFill/>
        </p:spPr>
        <p:txBody>
          <a:bodyPr wrap="none" rtlCol="0">
            <a:spAutoFit/>
          </a:bodyPr>
          <a:lstStyle/>
          <a:p>
            <a:r>
              <a:rPr lang="en-GB" sz="2400" b="1" dirty="0">
                <a:solidFill>
                  <a:srgbClr val="0070C0"/>
                </a:solidFill>
              </a:rPr>
              <a:t>Priority</a:t>
            </a:r>
          </a:p>
        </p:txBody>
      </p:sp>
      <p:sp>
        <p:nvSpPr>
          <p:cNvPr id="11" name="TextBox 10"/>
          <p:cNvSpPr txBox="1"/>
          <p:nvPr/>
        </p:nvSpPr>
        <p:spPr>
          <a:xfrm>
            <a:off x="8672947" y="3774713"/>
            <a:ext cx="1938812" cy="707886"/>
          </a:xfrm>
          <a:prstGeom prst="rect">
            <a:avLst/>
          </a:prstGeom>
          <a:noFill/>
        </p:spPr>
        <p:txBody>
          <a:bodyPr wrap="square" rtlCol="0">
            <a:spAutoFit/>
          </a:bodyPr>
          <a:lstStyle/>
          <a:p>
            <a:r>
              <a:rPr lang="en-GB" sz="2000" b="1" dirty="0">
                <a:solidFill>
                  <a:srgbClr val="FF0000"/>
                </a:solidFill>
              </a:rPr>
              <a:t>Increasing risk </a:t>
            </a:r>
          </a:p>
          <a:p>
            <a:r>
              <a:rPr lang="en-GB" sz="2000" b="1" dirty="0">
                <a:solidFill>
                  <a:srgbClr val="FF0000"/>
                </a:solidFill>
              </a:rPr>
              <a:t>of illegal activity</a:t>
            </a:r>
          </a:p>
        </p:txBody>
      </p:sp>
      <p:cxnSp>
        <p:nvCxnSpPr>
          <p:cNvPr id="13" name="Straight Arrow Connector 12"/>
          <p:cNvCxnSpPr/>
          <p:nvPr/>
        </p:nvCxnSpPr>
        <p:spPr>
          <a:xfrm>
            <a:off x="9642351" y="4405754"/>
            <a:ext cx="0" cy="1233055"/>
          </a:xfrm>
          <a:prstGeom prst="straightConnector1">
            <a:avLst/>
          </a:prstGeom>
          <a:ln w="76200">
            <a:tailEnd type="arrow"/>
          </a:ln>
        </p:spPr>
        <p:style>
          <a:lnRef idx="2">
            <a:schemeClr val="accent2"/>
          </a:lnRef>
          <a:fillRef idx="0">
            <a:schemeClr val="accent2"/>
          </a:fillRef>
          <a:effectRef idx="1">
            <a:schemeClr val="accent2"/>
          </a:effectRef>
          <a:fontRef idx="minor">
            <a:schemeClr val="tx1"/>
          </a:fontRef>
        </p:style>
      </p:cxnSp>
      <p:sp>
        <p:nvSpPr>
          <p:cNvPr id="9" name="TextBox 8"/>
          <p:cNvSpPr txBox="1"/>
          <p:nvPr/>
        </p:nvSpPr>
        <p:spPr>
          <a:xfrm>
            <a:off x="10611762" y="232016"/>
            <a:ext cx="1248145"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P12</a:t>
            </a:r>
          </a:p>
          <a:p>
            <a:pPr algn="ctr"/>
            <a:endParaRPr lang="en-GB" dirty="0"/>
          </a:p>
        </p:txBody>
      </p:sp>
    </p:spTree>
    <p:extLst>
      <p:ext uri="{BB962C8B-B14F-4D97-AF65-F5344CB8AC3E}">
        <p14:creationId xmlns:p14="http://schemas.microsoft.com/office/powerpoint/2010/main" val="11156509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349" y="872010"/>
            <a:ext cx="5306291" cy="663575"/>
          </a:xfrm>
        </p:spPr>
        <p:txBody>
          <a:bodyPr/>
          <a:lstStyle/>
          <a:p>
            <a:r>
              <a:rPr lang="en-GB" dirty="0" smtClean="0"/>
              <a:t>Waste Hierarchy</a:t>
            </a:r>
            <a:endParaRPr lang="en-GB" dirty="0"/>
          </a:p>
        </p:txBody>
      </p:sp>
      <p:pic>
        <p:nvPicPr>
          <p:cNvPr id="3" name="Diagram 3"/>
          <p:cNvPicPr>
            <a:picLocks noChangeArrowheads="1"/>
          </p:cNvPicPr>
          <p:nvPr/>
        </p:nvPicPr>
        <p:blipFill>
          <a:blip r:embed="rId2" cstate="email"/>
          <a:srcRect/>
          <a:stretch>
            <a:fillRect/>
          </a:stretch>
        </p:blipFill>
        <p:spPr bwMode="auto">
          <a:xfrm>
            <a:off x="2819400" y="1535585"/>
            <a:ext cx="6768000" cy="4557713"/>
          </a:xfrm>
          <a:prstGeom prst="rect">
            <a:avLst/>
          </a:prstGeom>
          <a:noFill/>
          <a:ln w="9525">
            <a:noFill/>
            <a:miter lim="800000"/>
            <a:headEnd/>
            <a:tailEnd/>
          </a:ln>
        </p:spPr>
      </p:pic>
      <p:pic>
        <p:nvPicPr>
          <p:cNvPr id="4" name="Picture 1"/>
          <p:cNvPicPr>
            <a:picLocks noChangeAspect="1" noChangeArrowheads="1"/>
          </p:cNvPicPr>
          <p:nvPr/>
        </p:nvPicPr>
        <p:blipFill>
          <a:blip r:embed="rId3" cstate="email"/>
          <a:srcRect/>
          <a:stretch>
            <a:fillRect/>
          </a:stretch>
        </p:blipFill>
        <p:spPr bwMode="auto">
          <a:xfrm>
            <a:off x="650348" y="2199159"/>
            <a:ext cx="2404491" cy="3422181"/>
          </a:xfrm>
          <a:prstGeom prst="rect">
            <a:avLst/>
          </a:prstGeom>
          <a:noFill/>
          <a:ln w="9525">
            <a:noFill/>
            <a:miter lim="800000"/>
            <a:headEnd/>
            <a:tailEnd/>
          </a:ln>
        </p:spPr>
      </p:pic>
      <p:sp>
        <p:nvSpPr>
          <p:cNvPr id="6" name="Cloud 5"/>
          <p:cNvSpPr/>
          <p:nvPr/>
        </p:nvSpPr>
        <p:spPr>
          <a:xfrm>
            <a:off x="4364183" y="4322626"/>
            <a:ext cx="3920836" cy="2258291"/>
          </a:xfrm>
          <a:prstGeom prst="cloud">
            <a:avLst/>
          </a:prstGeom>
          <a:solidFill>
            <a:srgbClr val="24ABB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rgbClr val="C00000"/>
                </a:solidFill>
                <a:latin typeface="Century Gothic" panose="020B0502020202020204" pitchFamily="34" charset="0"/>
                <a:cs typeface="Arial" panose="020B0604020202020204" pitchFamily="34" charset="0"/>
              </a:rPr>
              <a:t>Self-policing</a:t>
            </a:r>
          </a:p>
          <a:p>
            <a:pPr algn="ctr"/>
            <a:r>
              <a:rPr lang="en-GB" sz="2400" dirty="0">
                <a:solidFill>
                  <a:srgbClr val="002060"/>
                </a:solidFill>
                <a:latin typeface="Century Gothic" panose="020B0502020202020204" pitchFamily="34" charset="0"/>
                <a:cs typeface="Arial" panose="020B0604020202020204" pitchFamily="34" charset="0"/>
              </a:rPr>
              <a:t>Enforcement</a:t>
            </a:r>
          </a:p>
          <a:p>
            <a:pPr algn="ctr"/>
            <a:r>
              <a:rPr lang="en-GB" sz="2400" dirty="0">
                <a:solidFill>
                  <a:schemeClr val="tx1"/>
                </a:solidFill>
                <a:latin typeface="Century Gothic" panose="020B0502020202020204" pitchFamily="34" charset="0"/>
                <a:cs typeface="Arial" panose="020B0604020202020204" pitchFamily="34" charset="0"/>
              </a:rPr>
              <a:t>Illegal waste </a:t>
            </a:r>
            <a:r>
              <a:rPr lang="en-GB" sz="2400" dirty="0" smtClean="0">
                <a:solidFill>
                  <a:schemeClr val="tx1"/>
                </a:solidFill>
                <a:latin typeface="Century Gothic" panose="020B0502020202020204" pitchFamily="34" charset="0"/>
                <a:cs typeface="Arial" panose="020B0604020202020204" pitchFamily="34" charset="0"/>
              </a:rPr>
              <a:t>management</a:t>
            </a:r>
            <a:endParaRPr lang="en-GB" sz="2400" dirty="0">
              <a:solidFill>
                <a:schemeClr val="tx1"/>
              </a:solidFill>
              <a:latin typeface="Century Gothic" panose="020B0502020202020204" pitchFamily="34" charset="0"/>
              <a:cs typeface="Arial" panose="020B0604020202020204" pitchFamily="34" charset="0"/>
            </a:endParaRPr>
          </a:p>
        </p:txBody>
      </p:sp>
      <p:sp>
        <p:nvSpPr>
          <p:cNvPr id="7" name="TextBox 6"/>
          <p:cNvSpPr txBox="1"/>
          <p:nvPr/>
        </p:nvSpPr>
        <p:spPr>
          <a:xfrm>
            <a:off x="10611762" y="232016"/>
            <a:ext cx="1248145"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P12</a:t>
            </a:r>
          </a:p>
          <a:p>
            <a:pPr algn="ctr"/>
            <a:endParaRPr lang="en-GB" dirty="0"/>
          </a:p>
        </p:txBody>
      </p:sp>
    </p:spTree>
    <p:extLst>
      <p:ext uri="{BB962C8B-B14F-4D97-AF65-F5344CB8AC3E}">
        <p14:creationId xmlns:p14="http://schemas.microsoft.com/office/powerpoint/2010/main" val="759190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Waste Amendment Regulations 2014</a:t>
            </a:r>
            <a:endParaRPr lang="en-GB" dirty="0"/>
          </a:p>
        </p:txBody>
      </p:sp>
      <p:sp>
        <p:nvSpPr>
          <p:cNvPr id="3" name="Content Placeholder 2"/>
          <p:cNvSpPr>
            <a:spLocks noGrp="1"/>
          </p:cNvSpPr>
          <p:nvPr>
            <p:ph idx="1"/>
          </p:nvPr>
        </p:nvSpPr>
        <p:spPr>
          <a:xfrm>
            <a:off x="609601" y="1822308"/>
            <a:ext cx="10972800" cy="4164013"/>
          </a:xfrm>
        </p:spPr>
        <p:txBody>
          <a:bodyPr/>
          <a:lstStyle/>
          <a:p>
            <a:pPr>
              <a:buNone/>
            </a:pPr>
            <a:r>
              <a:rPr lang="en-GB" dirty="0">
                <a:latin typeface="Century Gothic" panose="020B0502020202020204" pitchFamily="34" charset="0"/>
                <a:cs typeface="Arial" panose="020B0604020202020204" pitchFamily="34" charset="0"/>
              </a:rPr>
              <a:t>April 6 2014 slight amendment to:</a:t>
            </a:r>
          </a:p>
          <a:p>
            <a:r>
              <a:rPr lang="en-GB" dirty="0">
                <a:latin typeface="Century Gothic" panose="020B0502020202020204" pitchFamily="34" charset="0"/>
                <a:cs typeface="Arial" panose="020B0604020202020204" pitchFamily="34" charset="0"/>
              </a:rPr>
              <a:t>Added more ‘prescribed offences’</a:t>
            </a:r>
          </a:p>
          <a:p>
            <a:r>
              <a:rPr lang="en-GB" dirty="0" smtClean="0">
                <a:latin typeface="Century Gothic" panose="020B0502020202020204" pitchFamily="34" charset="0"/>
                <a:cs typeface="Arial" panose="020B0604020202020204" pitchFamily="34" charset="0"/>
              </a:rPr>
              <a:t>Allowed </a:t>
            </a:r>
            <a:r>
              <a:rPr lang="en-GB" dirty="0">
                <a:latin typeface="Century Gothic" panose="020B0502020202020204" pitchFamily="34" charset="0"/>
                <a:cs typeface="Arial" panose="020B0604020202020204" pitchFamily="34" charset="0"/>
              </a:rPr>
              <a:t>other forms of </a:t>
            </a:r>
            <a:r>
              <a:rPr lang="en-GB" dirty="0" smtClean="0">
                <a:latin typeface="Century Gothic" panose="020B0502020202020204" pitchFamily="34" charset="0"/>
                <a:cs typeface="Arial" panose="020B0604020202020204" pitchFamily="34" charset="0"/>
              </a:rPr>
              <a:t>‘waste information’ </a:t>
            </a:r>
            <a:r>
              <a:rPr lang="en-GB" dirty="0">
                <a:latin typeface="Century Gothic" panose="020B0502020202020204" pitchFamily="34" charset="0"/>
                <a:cs typeface="Arial" panose="020B0604020202020204" pitchFamily="34" charset="0"/>
              </a:rPr>
              <a:t>(and encourage </a:t>
            </a:r>
            <a:r>
              <a:rPr lang="en-GB" dirty="0" err="1">
                <a:latin typeface="Century Gothic" panose="020B0502020202020204" pitchFamily="34" charset="0"/>
                <a:cs typeface="Arial" panose="020B0604020202020204" pitchFamily="34" charset="0"/>
              </a:rPr>
              <a:t>Edoc</a:t>
            </a:r>
            <a:r>
              <a:rPr lang="en-GB" dirty="0">
                <a:latin typeface="Century Gothic" panose="020B0502020202020204" pitchFamily="34" charset="0"/>
                <a:cs typeface="Arial" panose="020B0604020202020204" pitchFamily="34" charset="0"/>
              </a:rPr>
              <a:t>)</a:t>
            </a:r>
          </a:p>
          <a:p>
            <a:r>
              <a:rPr lang="en-GB" dirty="0">
                <a:latin typeface="Century Gothic" panose="020B0502020202020204" pitchFamily="34" charset="0"/>
                <a:cs typeface="Arial" panose="020B0604020202020204" pitchFamily="34" charset="0"/>
              </a:rPr>
              <a:t>Copy registration certificates, and</a:t>
            </a:r>
          </a:p>
          <a:p>
            <a:r>
              <a:rPr lang="en-GB" dirty="0" smtClean="0">
                <a:latin typeface="Century Gothic" panose="020B0502020202020204" pitchFamily="34" charset="0"/>
                <a:cs typeface="Arial" panose="020B0604020202020204" pitchFamily="34" charset="0"/>
              </a:rPr>
              <a:t>Clarified </a:t>
            </a:r>
            <a:r>
              <a:rPr lang="en-GB" dirty="0">
                <a:latin typeface="Century Gothic" panose="020B0502020202020204" pitchFamily="34" charset="0"/>
                <a:cs typeface="Arial" panose="020B0604020202020204" pitchFamily="34" charset="0"/>
              </a:rPr>
              <a:t>production of proof of registration and enforcement </a:t>
            </a:r>
            <a:r>
              <a:rPr lang="en-GB" dirty="0" smtClean="0">
                <a:latin typeface="Century Gothic" panose="020B0502020202020204" pitchFamily="34" charset="0"/>
                <a:cs typeface="Arial" panose="020B0604020202020204" pitchFamily="34" charset="0"/>
              </a:rPr>
              <a:t>authorities</a:t>
            </a:r>
            <a:endParaRPr lang="en-GB"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166534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Written Description and coding</a:t>
            </a:r>
            <a:endParaRPr lang="en-GB" dirty="0"/>
          </a:p>
        </p:txBody>
      </p:sp>
      <p:sp>
        <p:nvSpPr>
          <p:cNvPr id="3" name="Content Placeholder 2"/>
          <p:cNvSpPr>
            <a:spLocks noGrp="1"/>
          </p:cNvSpPr>
          <p:nvPr>
            <p:ph idx="1"/>
          </p:nvPr>
        </p:nvSpPr>
        <p:spPr>
          <a:xfrm>
            <a:off x="609601" y="1725488"/>
            <a:ext cx="10972800" cy="4164013"/>
          </a:xfrm>
        </p:spPr>
        <p:txBody>
          <a:bodyPr/>
          <a:lstStyle/>
          <a:p>
            <a:pPr marL="0" indent="0">
              <a:buNone/>
            </a:pPr>
            <a:r>
              <a:rPr lang="en-GB" sz="2800" dirty="0">
                <a:latin typeface="Century Gothic" panose="020B0502020202020204" pitchFamily="34" charset="0"/>
              </a:rPr>
              <a:t>Issues</a:t>
            </a:r>
          </a:p>
          <a:p>
            <a:r>
              <a:rPr lang="en-GB" sz="2800" dirty="0">
                <a:latin typeface="Century Gothic" panose="020B0502020202020204" pitchFamily="34" charset="0"/>
              </a:rPr>
              <a:t>Descriptions “Factory rubbish!” “Skip waste”</a:t>
            </a:r>
          </a:p>
          <a:p>
            <a:r>
              <a:rPr lang="en-GB" sz="2800" dirty="0">
                <a:latin typeface="Century Gothic" panose="020B0502020202020204" pitchFamily="34" charset="0"/>
              </a:rPr>
              <a:t>List of Waste code</a:t>
            </a:r>
          </a:p>
          <a:p>
            <a:r>
              <a:rPr lang="en-GB" sz="2800" dirty="0">
                <a:latin typeface="Century Gothic" panose="020B0502020202020204" pitchFamily="34" charset="0"/>
              </a:rPr>
              <a:t>Segregation of wastes</a:t>
            </a:r>
          </a:p>
          <a:p>
            <a:r>
              <a:rPr lang="en-GB" sz="2800" dirty="0">
                <a:latin typeface="Century Gothic" panose="020B0502020202020204" pitchFamily="34" charset="0"/>
              </a:rPr>
              <a:t>Further information  e.g. testing and analysis</a:t>
            </a:r>
          </a:p>
          <a:p>
            <a:r>
              <a:rPr lang="en-GB" sz="2800" dirty="0">
                <a:latin typeface="Century Gothic" panose="020B0502020202020204" pitchFamily="34" charset="0"/>
              </a:rPr>
              <a:t>Landfill requirements i.e. WAC</a:t>
            </a:r>
          </a:p>
          <a:p>
            <a:r>
              <a:rPr lang="en-GB" sz="2800" dirty="0">
                <a:latin typeface="Century Gothic" panose="020B0502020202020204" pitchFamily="34" charset="0"/>
              </a:rPr>
              <a:t>Pre-treatment </a:t>
            </a:r>
          </a:p>
          <a:p>
            <a:r>
              <a:rPr lang="en-GB" sz="2800" dirty="0">
                <a:latin typeface="Century Gothic" panose="020B0502020202020204" pitchFamily="34" charset="0"/>
              </a:rPr>
              <a:t>Waste Hierarchy compliance</a:t>
            </a:r>
          </a:p>
        </p:txBody>
      </p:sp>
      <p:sp>
        <p:nvSpPr>
          <p:cNvPr id="5" name="TextBox 4"/>
          <p:cNvSpPr txBox="1"/>
          <p:nvPr/>
        </p:nvSpPr>
        <p:spPr>
          <a:xfrm>
            <a:off x="10611762" y="232016"/>
            <a:ext cx="1248145"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P14</a:t>
            </a:r>
          </a:p>
          <a:p>
            <a:pPr algn="ctr"/>
            <a:endParaRPr lang="en-GB" dirty="0"/>
          </a:p>
        </p:txBody>
      </p:sp>
    </p:spTree>
    <p:extLst>
      <p:ext uri="{BB962C8B-B14F-4D97-AF65-F5344CB8AC3E}">
        <p14:creationId xmlns:p14="http://schemas.microsoft.com/office/powerpoint/2010/main" val="38762403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37640" y="2453475"/>
            <a:ext cx="7772400" cy="1362075"/>
          </a:xfrm>
        </p:spPr>
        <p:txBody>
          <a:bodyPr/>
          <a:lstStyle/>
          <a:p>
            <a:pPr algn="ctr">
              <a:defRPr/>
            </a:pPr>
            <a:r>
              <a:rPr lang="en-GB" dirty="0">
                <a:solidFill>
                  <a:srgbClr val="24ABB5"/>
                </a:solidFill>
              </a:rPr>
              <a:t>EU ‘List of Waste’ codes</a:t>
            </a:r>
            <a:r>
              <a:rPr lang="en-GB" dirty="0" smtClean="0">
                <a:solidFill>
                  <a:srgbClr val="24ABB5"/>
                </a:solidFill>
              </a:rPr>
              <a:t/>
            </a:r>
            <a:br>
              <a:rPr lang="en-GB" dirty="0" smtClean="0">
                <a:solidFill>
                  <a:srgbClr val="24ABB5"/>
                </a:solidFill>
              </a:rPr>
            </a:br>
            <a:r>
              <a:rPr lang="en-GB" dirty="0">
                <a:solidFill>
                  <a:srgbClr val="24ABB5"/>
                </a:solidFill>
              </a:rPr>
              <a:t/>
            </a:r>
            <a:br>
              <a:rPr lang="en-GB" dirty="0">
                <a:solidFill>
                  <a:srgbClr val="24ABB5"/>
                </a:solidFill>
              </a:rPr>
            </a:br>
            <a:r>
              <a:rPr lang="en-GB" dirty="0" smtClean="0">
                <a:solidFill>
                  <a:srgbClr val="24ABB5"/>
                </a:solidFill>
              </a:rPr>
              <a:t>(European Waste Catalogue)</a:t>
            </a:r>
            <a:endParaRPr lang="en-GB" dirty="0">
              <a:solidFill>
                <a:srgbClr val="24ABB5"/>
              </a:solidFill>
            </a:endParaRPr>
          </a:p>
        </p:txBody>
      </p:sp>
    </p:spTree>
    <p:extLst>
      <p:ext uri="{BB962C8B-B14F-4D97-AF65-F5344CB8AC3E}">
        <p14:creationId xmlns:p14="http://schemas.microsoft.com/office/powerpoint/2010/main" val="557282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732622" y="857829"/>
            <a:ext cx="6243060" cy="777009"/>
          </a:xfrm>
        </p:spPr>
        <p:txBody>
          <a:bodyPr/>
          <a:lstStyle/>
          <a:p>
            <a:r>
              <a:rPr lang="en-GB" altLang="en-US" dirty="0" smtClean="0">
                <a:latin typeface="Century Gothic" pitchFamily="34" charset="0"/>
                <a:cs typeface="Century Gothic" pitchFamily="34" charset="0"/>
              </a:rPr>
              <a:t>European Waste Catalogue</a:t>
            </a:r>
            <a:endParaRPr lang="en-US" altLang="en-US" dirty="0" smtClean="0">
              <a:latin typeface="Century Gothic" pitchFamily="34" charset="0"/>
              <a:cs typeface="Century Gothic" pitchFamily="34" charset="0"/>
            </a:endParaRPr>
          </a:p>
        </p:txBody>
      </p:sp>
      <p:sp>
        <p:nvSpPr>
          <p:cNvPr id="44035" name="Rectangle 5"/>
          <p:cNvSpPr>
            <a:spLocks noGrp="1" noChangeArrowheads="1"/>
          </p:cNvSpPr>
          <p:nvPr>
            <p:ph idx="1"/>
          </p:nvPr>
        </p:nvSpPr>
        <p:spPr>
          <a:xfrm>
            <a:off x="732623" y="1765885"/>
            <a:ext cx="8539740" cy="4197927"/>
          </a:xfrm>
          <a:solidFill>
            <a:schemeClr val="bg1"/>
          </a:solidFill>
        </p:spPr>
        <p:txBody>
          <a:bodyPr/>
          <a:lstStyle/>
          <a:p>
            <a:pPr marL="0" indent="0">
              <a:buNone/>
              <a:defRPr/>
            </a:pPr>
            <a:r>
              <a:rPr lang="en-GB" sz="2400" dirty="0">
                <a:latin typeface="Century Gothic" panose="020B0502020202020204" pitchFamily="34" charset="0"/>
                <a:cs typeface="Arial" panose="020B0604020202020204" pitchFamily="34" charset="0"/>
              </a:rPr>
              <a:t>There is a legal requirement to determine the List of Waste (EWC) code(s) of waste for:</a:t>
            </a:r>
          </a:p>
          <a:p>
            <a:pPr lvl="1">
              <a:defRPr/>
            </a:pPr>
            <a:r>
              <a:rPr lang="en-GB" sz="2400" dirty="0">
                <a:latin typeface="Century Gothic" panose="020B0502020202020204" pitchFamily="34" charset="0"/>
                <a:cs typeface="Arial" panose="020B0604020202020204" pitchFamily="34" charset="0"/>
              </a:rPr>
              <a:t>Duty of Care</a:t>
            </a:r>
          </a:p>
          <a:p>
            <a:pPr lvl="1">
              <a:defRPr/>
            </a:pPr>
            <a:r>
              <a:rPr lang="en-GB" sz="2400" dirty="0">
                <a:latin typeface="Century Gothic" panose="020B0502020202020204" pitchFamily="34" charset="0"/>
                <a:cs typeface="Arial" panose="020B0604020202020204" pitchFamily="34" charset="0"/>
              </a:rPr>
              <a:t>Assess Hazardous waste</a:t>
            </a:r>
          </a:p>
          <a:p>
            <a:pPr lvl="1">
              <a:defRPr/>
            </a:pPr>
            <a:r>
              <a:rPr lang="en-GB" sz="2400" dirty="0">
                <a:latin typeface="Century Gothic" panose="020B0502020202020204" pitchFamily="34" charset="0"/>
                <a:cs typeface="Arial" panose="020B0604020202020204" pitchFamily="34" charset="0"/>
              </a:rPr>
              <a:t>Environmental permit and exemption acceptance</a:t>
            </a:r>
          </a:p>
          <a:p>
            <a:pPr lvl="1">
              <a:defRPr/>
            </a:pPr>
            <a:r>
              <a:rPr lang="en-GB" sz="2400" dirty="0">
                <a:latin typeface="Century Gothic" panose="020B0502020202020204" pitchFamily="34" charset="0"/>
                <a:cs typeface="Arial" panose="020B0604020202020204" pitchFamily="34" charset="0"/>
              </a:rPr>
              <a:t>Landfilling wastes (basic characterisation)</a:t>
            </a:r>
          </a:p>
          <a:p>
            <a:pPr lvl="1">
              <a:defRPr/>
            </a:pPr>
            <a:r>
              <a:rPr lang="en-GB" sz="2400" dirty="0">
                <a:latin typeface="Century Gothic" panose="020B0502020202020204" pitchFamily="34" charset="0"/>
                <a:cs typeface="Arial" panose="020B0604020202020204" pitchFamily="34" charset="0"/>
              </a:rPr>
              <a:t>Operator returns</a:t>
            </a:r>
          </a:p>
          <a:p>
            <a:pPr lvl="1">
              <a:defRPr/>
            </a:pPr>
            <a:r>
              <a:rPr lang="en-GB" sz="2400" dirty="0">
                <a:latin typeface="Century Gothic" panose="020B0502020202020204" pitchFamily="34" charset="0"/>
                <a:cs typeface="Arial" panose="020B0604020202020204" pitchFamily="34" charset="0"/>
              </a:rPr>
              <a:t>Landfill tax</a:t>
            </a:r>
          </a:p>
          <a:p>
            <a:pPr lvl="1">
              <a:defRPr/>
            </a:pPr>
            <a:r>
              <a:rPr lang="en-GB" sz="2400" dirty="0">
                <a:latin typeface="Century Gothic" panose="020B0502020202020204" pitchFamily="34" charset="0"/>
                <a:cs typeface="Arial" panose="020B0604020202020204" pitchFamily="34" charset="0"/>
              </a:rPr>
              <a:t>Waste statistics</a:t>
            </a:r>
          </a:p>
        </p:txBody>
      </p:sp>
    </p:spTree>
    <p:extLst>
      <p:ext uri="{BB962C8B-B14F-4D97-AF65-F5344CB8AC3E}">
        <p14:creationId xmlns:p14="http://schemas.microsoft.com/office/powerpoint/2010/main" val="14450830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65587" y="597050"/>
            <a:ext cx="8229600" cy="1143000"/>
          </a:xfrm>
        </p:spPr>
        <p:txBody>
          <a:bodyPr/>
          <a:lstStyle/>
          <a:p>
            <a:r>
              <a:rPr lang="en-GB" altLang="en-US" dirty="0" smtClean="0"/>
              <a:t>What is the List of Waste?</a:t>
            </a:r>
            <a:endParaRPr lang="en-US" altLang="en-US" dirty="0" smtClean="0"/>
          </a:p>
        </p:txBody>
      </p:sp>
      <p:sp>
        <p:nvSpPr>
          <p:cNvPr id="2" name="Content Placeholder 1"/>
          <p:cNvSpPr>
            <a:spLocks noGrp="1"/>
          </p:cNvSpPr>
          <p:nvPr>
            <p:ph idx="1"/>
          </p:nvPr>
        </p:nvSpPr>
        <p:spPr>
          <a:xfrm>
            <a:off x="926951" y="1600200"/>
            <a:ext cx="8229600" cy="5128952"/>
          </a:xfrm>
        </p:spPr>
        <p:txBody>
          <a:bodyPr/>
          <a:lstStyle/>
          <a:p>
            <a:pPr>
              <a:defRPr/>
            </a:pPr>
            <a:r>
              <a:rPr lang="en-GB" dirty="0"/>
              <a:t>Consists of 20 chapters </a:t>
            </a:r>
          </a:p>
          <a:p>
            <a:pPr lvl="1">
              <a:defRPr/>
            </a:pPr>
            <a:r>
              <a:rPr lang="en-GB" dirty="0"/>
              <a:t>Sources of </a:t>
            </a:r>
            <a:r>
              <a:rPr lang="en-GB" dirty="0" smtClean="0"/>
              <a:t>waste:</a:t>
            </a:r>
          </a:p>
          <a:p>
            <a:pPr lvl="2">
              <a:defRPr/>
            </a:pPr>
            <a:r>
              <a:rPr lang="en-GB" dirty="0" smtClean="0"/>
              <a:t>Chapters 1 - 12</a:t>
            </a:r>
          </a:p>
          <a:p>
            <a:pPr lvl="2">
              <a:defRPr/>
            </a:pPr>
            <a:r>
              <a:rPr lang="en-GB" dirty="0" smtClean="0"/>
              <a:t>Chapter 17 </a:t>
            </a:r>
            <a:r>
              <a:rPr lang="en-GB" dirty="0"/>
              <a:t>- 20</a:t>
            </a:r>
          </a:p>
          <a:p>
            <a:pPr lvl="1">
              <a:defRPr/>
            </a:pPr>
            <a:r>
              <a:rPr lang="en-GB" dirty="0"/>
              <a:t>Waste type </a:t>
            </a:r>
            <a:endParaRPr lang="en-GB" dirty="0" smtClean="0"/>
          </a:p>
          <a:p>
            <a:pPr lvl="2">
              <a:defRPr/>
            </a:pPr>
            <a:r>
              <a:rPr lang="en-GB" dirty="0" smtClean="0"/>
              <a:t>Chapters </a:t>
            </a:r>
            <a:r>
              <a:rPr lang="en-GB" dirty="0"/>
              <a:t>13, 14 and </a:t>
            </a:r>
            <a:r>
              <a:rPr lang="en-GB" dirty="0" smtClean="0"/>
              <a:t>15</a:t>
            </a:r>
          </a:p>
          <a:p>
            <a:pPr lvl="1">
              <a:defRPr/>
            </a:pPr>
            <a:r>
              <a:rPr lang="en-GB" dirty="0" smtClean="0"/>
              <a:t>Waste not covered elsewhere</a:t>
            </a:r>
          </a:p>
          <a:p>
            <a:pPr lvl="2">
              <a:defRPr/>
            </a:pPr>
            <a:r>
              <a:rPr lang="en-GB" dirty="0" smtClean="0"/>
              <a:t>Chapter 16</a:t>
            </a:r>
          </a:p>
          <a:p>
            <a:pPr marL="914400" lvl="2" indent="0">
              <a:buNone/>
              <a:defRPr/>
            </a:pPr>
            <a:endParaRPr lang="en-GB" sz="1100" dirty="0">
              <a:solidFill>
                <a:schemeClr val="bg1">
                  <a:lumMod val="50000"/>
                </a:schemeClr>
              </a:solidFill>
            </a:endParaRPr>
          </a:p>
          <a:p>
            <a:pPr>
              <a:defRPr/>
            </a:pPr>
            <a:r>
              <a:rPr lang="en-GB" i="1" dirty="0" smtClean="0"/>
              <a:t>Revised version from June 2015</a:t>
            </a:r>
            <a:endParaRPr lang="en-GB" i="1" dirty="0"/>
          </a:p>
        </p:txBody>
      </p:sp>
    </p:spTree>
    <p:extLst>
      <p:ext uri="{BB962C8B-B14F-4D97-AF65-F5344CB8AC3E}">
        <p14:creationId xmlns:p14="http://schemas.microsoft.com/office/powerpoint/2010/main" val="446568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51647" y="704625"/>
            <a:ext cx="8229600" cy="1143000"/>
          </a:xfrm>
        </p:spPr>
        <p:txBody>
          <a:bodyPr/>
          <a:lstStyle/>
          <a:p>
            <a:r>
              <a:rPr lang="en-GB" altLang="en-US" dirty="0" smtClean="0"/>
              <a:t>What is the List of Waste?</a:t>
            </a:r>
            <a:endParaRPr lang="en-US" altLang="en-US" dirty="0" smtClean="0"/>
          </a:p>
        </p:txBody>
      </p:sp>
      <p:sp>
        <p:nvSpPr>
          <p:cNvPr id="2" name="Content Placeholder 1"/>
          <p:cNvSpPr>
            <a:spLocks noGrp="1"/>
          </p:cNvSpPr>
          <p:nvPr>
            <p:ph idx="1"/>
          </p:nvPr>
        </p:nvSpPr>
        <p:spPr>
          <a:xfrm>
            <a:off x="851647" y="1707533"/>
            <a:ext cx="8229600" cy="4762876"/>
          </a:xfrm>
        </p:spPr>
        <p:txBody>
          <a:bodyPr/>
          <a:lstStyle/>
          <a:p>
            <a:pPr>
              <a:defRPr/>
            </a:pPr>
            <a:r>
              <a:rPr lang="en-GB" dirty="0" smtClean="0"/>
              <a:t>3 </a:t>
            </a:r>
            <a:r>
              <a:rPr lang="en-GB" dirty="0"/>
              <a:t>elements to code</a:t>
            </a:r>
          </a:p>
          <a:p>
            <a:pPr lvl="1">
              <a:defRPr/>
            </a:pPr>
            <a:r>
              <a:rPr lang="en-GB" dirty="0" smtClean="0"/>
              <a:t>chapter </a:t>
            </a:r>
            <a:r>
              <a:rPr lang="en-GB" dirty="0"/>
              <a:t>heading </a:t>
            </a:r>
          </a:p>
          <a:p>
            <a:pPr lvl="2">
              <a:defRPr/>
            </a:pPr>
            <a:r>
              <a:rPr lang="en-GB" b="1" dirty="0"/>
              <a:t>E.g. 04 Wastes from Leather, fur and textile industries</a:t>
            </a:r>
          </a:p>
          <a:p>
            <a:pPr lvl="1">
              <a:defRPr/>
            </a:pPr>
            <a:r>
              <a:rPr lang="en-GB" dirty="0"/>
              <a:t>Sub chapters – further define waste</a:t>
            </a:r>
          </a:p>
          <a:p>
            <a:pPr lvl="2">
              <a:defRPr/>
            </a:pPr>
            <a:r>
              <a:rPr lang="en-GB" b="1" dirty="0"/>
              <a:t>04 02 Wastes from textile industry</a:t>
            </a:r>
          </a:p>
          <a:p>
            <a:pPr lvl="1">
              <a:defRPr/>
            </a:pPr>
            <a:r>
              <a:rPr lang="en-GB" dirty="0"/>
              <a:t>List of wastes </a:t>
            </a:r>
          </a:p>
          <a:p>
            <a:pPr lvl="2">
              <a:defRPr/>
            </a:pPr>
            <a:r>
              <a:rPr lang="en-GB" b="1" dirty="0"/>
              <a:t>04 02 10 – Organic matter from natural products (e.g. Grease and wax)</a:t>
            </a:r>
          </a:p>
        </p:txBody>
      </p:sp>
      <p:sp>
        <p:nvSpPr>
          <p:cNvPr id="4" name="TextBox 3"/>
          <p:cNvSpPr txBox="1"/>
          <p:nvPr/>
        </p:nvSpPr>
        <p:spPr>
          <a:xfrm>
            <a:off x="10611762" y="232016"/>
            <a:ext cx="1248145"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P15</a:t>
            </a:r>
          </a:p>
          <a:p>
            <a:pPr algn="ctr"/>
            <a:endParaRPr lang="en-GB" dirty="0"/>
          </a:p>
        </p:txBody>
      </p:sp>
    </p:spTree>
    <p:extLst>
      <p:ext uri="{BB962C8B-B14F-4D97-AF65-F5344CB8AC3E}">
        <p14:creationId xmlns:p14="http://schemas.microsoft.com/office/powerpoint/2010/main" val="3893396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8320" y="197092"/>
            <a:ext cx="8016240" cy="663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47408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09600" y="729531"/>
            <a:ext cx="10972800" cy="947451"/>
          </a:xfrm>
        </p:spPr>
        <p:txBody>
          <a:bodyPr>
            <a:normAutofit/>
          </a:bodyPr>
          <a:lstStyle/>
          <a:p>
            <a:pPr eaLnBrk="1" hangingPunct="1"/>
            <a:r>
              <a:rPr lang="en-GB" b="0" dirty="0" smtClean="0">
                <a:latin typeface="Century Gothic" pitchFamily="34" charset="0"/>
              </a:rPr>
              <a:t>Course Objectives</a:t>
            </a:r>
            <a:endParaRPr lang="en-US" b="0" dirty="0" smtClean="0">
              <a:latin typeface="Century Gothic" pitchFamily="34" charset="0"/>
            </a:endParaRPr>
          </a:p>
        </p:txBody>
      </p:sp>
      <p:sp>
        <p:nvSpPr>
          <p:cNvPr id="6147" name="Rectangle 3"/>
          <p:cNvSpPr>
            <a:spLocks noGrp="1" noChangeArrowheads="1"/>
          </p:cNvSpPr>
          <p:nvPr>
            <p:ph type="body" idx="1"/>
          </p:nvPr>
        </p:nvSpPr>
        <p:spPr>
          <a:xfrm>
            <a:off x="575094" y="1570839"/>
            <a:ext cx="10972800" cy="4362680"/>
          </a:xfrm>
        </p:spPr>
        <p:txBody>
          <a:bodyPr/>
          <a:lstStyle/>
          <a:p>
            <a:pPr eaLnBrk="1" hangingPunct="1"/>
            <a:r>
              <a:rPr lang="en-GB" sz="2800" dirty="0" smtClean="0"/>
              <a:t>To be aware of the essential elements of hazardous waste controls</a:t>
            </a:r>
          </a:p>
          <a:p>
            <a:pPr eaLnBrk="1" hangingPunct="1"/>
            <a:r>
              <a:rPr lang="en-GB" sz="2800" dirty="0" smtClean="0"/>
              <a:t>To recognise the implications of environmental permitting controls to the recovery and disposal of waste</a:t>
            </a:r>
          </a:p>
          <a:p>
            <a:pPr eaLnBrk="1" hangingPunct="1"/>
            <a:r>
              <a:rPr lang="en-GB" sz="2800" dirty="0" smtClean="0"/>
              <a:t>To gain an understanding of the essential elements of a range of waste controls including waste pre-treatment and WAC.</a:t>
            </a:r>
            <a:endParaRPr lang="en-US" sz="2800" dirty="0" smtClean="0"/>
          </a:p>
          <a:p>
            <a:r>
              <a:rPr lang="en-GB" sz="2800" dirty="0" smtClean="0"/>
              <a:t>Understand the role of Auditing in helping to comply with your obligations </a:t>
            </a:r>
          </a:p>
          <a:p>
            <a:r>
              <a:rPr lang="en-GB" sz="2800" dirty="0" smtClean="0"/>
              <a:t>Provide opportunities for Discussion</a:t>
            </a:r>
          </a:p>
          <a:p>
            <a:pPr eaLnBrk="1" hangingPunct="1">
              <a:buNone/>
            </a:pPr>
            <a:endParaRPr lang="en-US" dirty="0" smtClean="0"/>
          </a:p>
        </p:txBody>
      </p:sp>
    </p:spTree>
    <p:extLst>
      <p:ext uri="{BB962C8B-B14F-4D97-AF65-F5344CB8AC3E}">
        <p14:creationId xmlns:p14="http://schemas.microsoft.com/office/powerpoint/2010/main" val="2008291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09600" y="597050"/>
            <a:ext cx="8229600" cy="1143000"/>
          </a:xfrm>
        </p:spPr>
        <p:txBody>
          <a:bodyPr/>
          <a:lstStyle/>
          <a:p>
            <a:r>
              <a:rPr lang="en-GB" altLang="en-US" dirty="0" smtClean="0"/>
              <a:t>Absolute hazardous entries</a:t>
            </a:r>
            <a:endParaRPr lang="en-US" altLang="en-US" dirty="0" smtClean="0"/>
          </a:p>
        </p:txBody>
      </p:sp>
      <p:sp>
        <p:nvSpPr>
          <p:cNvPr id="13315" name="Rectangle 3"/>
          <p:cNvSpPr>
            <a:spLocks noGrp="1" noChangeArrowheads="1"/>
          </p:cNvSpPr>
          <p:nvPr>
            <p:ph type="body" idx="1"/>
          </p:nvPr>
        </p:nvSpPr>
        <p:spPr/>
        <p:txBody>
          <a:bodyPr/>
          <a:lstStyle/>
          <a:p>
            <a:pPr>
              <a:defRPr/>
            </a:pPr>
            <a:r>
              <a:rPr lang="en-GB" sz="2800" dirty="0"/>
              <a:t>Within each subchapter are the individual 6 digit waste codes - those marked with an asterisk (*) are </a:t>
            </a:r>
            <a:r>
              <a:rPr lang="en-GB" sz="2800" b="1" dirty="0">
                <a:solidFill>
                  <a:srgbClr val="FF0000"/>
                </a:solidFill>
              </a:rPr>
              <a:t>Hazardous Waste</a:t>
            </a:r>
          </a:p>
          <a:p>
            <a:pPr>
              <a:defRPr/>
            </a:pPr>
            <a:r>
              <a:rPr lang="en-GB" sz="2800" dirty="0"/>
              <a:t>Some wastes are considered to always be hazardous – referred to as ‘absolute’ hazardous entries</a:t>
            </a:r>
          </a:p>
          <a:p>
            <a:pPr marL="400050" lvl="1" indent="0">
              <a:buNone/>
              <a:defRPr/>
            </a:pPr>
            <a:r>
              <a:rPr lang="en-GB" dirty="0">
                <a:solidFill>
                  <a:srgbClr val="FF0000"/>
                </a:solidFill>
              </a:rPr>
              <a:t>13 07 01* fuel oil and diesel         		</a:t>
            </a:r>
            <a:r>
              <a:rPr lang="en-GB" dirty="0" smtClean="0">
                <a:solidFill>
                  <a:srgbClr val="FF0000"/>
                </a:solidFill>
              </a:rPr>
              <a:t>AH</a:t>
            </a:r>
          </a:p>
          <a:p>
            <a:pPr lvl="1">
              <a:defRPr/>
            </a:pPr>
            <a:r>
              <a:rPr lang="en-GB" sz="2400" dirty="0"/>
              <a:t>It does not matter what types or levels of chemicals are present - the waste is always hazardous</a:t>
            </a:r>
          </a:p>
          <a:p>
            <a:pPr marL="400050" lvl="1" indent="0">
              <a:buNone/>
              <a:defRPr/>
            </a:pPr>
            <a:endParaRPr lang="en-GB" sz="2000" dirty="0">
              <a:solidFill>
                <a:srgbClr val="FF0000"/>
              </a:solidFill>
            </a:endParaRPr>
          </a:p>
        </p:txBody>
      </p:sp>
    </p:spTree>
    <p:extLst>
      <p:ext uri="{BB962C8B-B14F-4D97-AF65-F5344CB8AC3E}">
        <p14:creationId xmlns:p14="http://schemas.microsoft.com/office/powerpoint/2010/main" val="35600958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type="body" idx="1"/>
          </p:nvPr>
        </p:nvSpPr>
        <p:spPr>
          <a:xfrm>
            <a:off x="1045288" y="1867728"/>
            <a:ext cx="7862415" cy="4270375"/>
          </a:xfrm>
        </p:spPr>
        <p:txBody>
          <a:bodyPr/>
          <a:lstStyle/>
          <a:p>
            <a:r>
              <a:rPr lang="en-GB" dirty="0" smtClean="0"/>
              <a:t>For entries that are not absolute hazardous or part of a mirror pair or set of entries – </a:t>
            </a:r>
            <a:r>
              <a:rPr lang="en-GB" i="1" dirty="0" smtClean="0"/>
              <a:t>these are non-hazardous entries</a:t>
            </a:r>
            <a:r>
              <a:rPr lang="en-GB" dirty="0" smtClean="0"/>
              <a:t>.</a:t>
            </a:r>
          </a:p>
          <a:p>
            <a:pPr lvl="1"/>
            <a:r>
              <a:rPr lang="en-GB" dirty="0" smtClean="0"/>
              <a:t>e.g. 15 01 01 ‘paper and</a:t>
            </a:r>
          </a:p>
          <a:p>
            <a:pPr marL="457200" lvl="1" indent="0">
              <a:buNone/>
            </a:pPr>
            <a:r>
              <a:rPr lang="en-GB" dirty="0" smtClean="0"/>
              <a:t>Cardboard packaging’</a:t>
            </a:r>
          </a:p>
        </p:txBody>
      </p:sp>
      <p:pic>
        <p:nvPicPr>
          <p:cNvPr id="5" name="Picture 1" descr="shutterstock_79084018.jpg"/>
          <p:cNvPicPr>
            <a:picLocks noChangeAspect="1"/>
          </p:cNvPicPr>
          <p:nvPr/>
        </p:nvPicPr>
        <p:blipFill>
          <a:blip r:embed="rId3" cstate="email"/>
          <a:srcRect/>
          <a:stretch>
            <a:fillRect/>
          </a:stretch>
        </p:blipFill>
        <p:spPr bwMode="auto">
          <a:xfrm>
            <a:off x="5512351" y="2834640"/>
            <a:ext cx="5493000" cy="3663980"/>
          </a:xfrm>
          <a:prstGeom prst="rect">
            <a:avLst/>
          </a:prstGeom>
          <a:noFill/>
          <a:ln w="9525">
            <a:noFill/>
            <a:miter lim="800000"/>
            <a:headEnd/>
            <a:tailEnd/>
          </a:ln>
        </p:spPr>
      </p:pic>
      <p:sp>
        <p:nvSpPr>
          <p:cNvPr id="2" name="Title 1"/>
          <p:cNvSpPr>
            <a:spLocks noGrp="1"/>
          </p:cNvSpPr>
          <p:nvPr>
            <p:ph type="title"/>
          </p:nvPr>
        </p:nvSpPr>
        <p:spPr/>
        <p:txBody>
          <a:bodyPr/>
          <a:lstStyle/>
          <a:p>
            <a:r>
              <a:rPr lang="en-GB" dirty="0" smtClean="0"/>
              <a:t>Absolute non-hazardous entries</a:t>
            </a:r>
            <a:endParaRPr lang="en-GB" dirty="0"/>
          </a:p>
        </p:txBody>
      </p:sp>
    </p:spTree>
    <p:extLst>
      <p:ext uri="{BB962C8B-B14F-4D97-AF65-F5344CB8AC3E}">
        <p14:creationId xmlns:p14="http://schemas.microsoft.com/office/powerpoint/2010/main" val="233015499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112174" y="872840"/>
            <a:ext cx="4162991" cy="678873"/>
          </a:xfrm>
        </p:spPr>
        <p:txBody>
          <a:bodyPr/>
          <a:lstStyle/>
          <a:p>
            <a:r>
              <a:rPr lang="en-GB" altLang="en-US" dirty="0" smtClean="0">
                <a:latin typeface="Century Gothic" pitchFamily="34" charset="0"/>
                <a:cs typeface="Century Gothic" pitchFamily="34" charset="0"/>
              </a:rPr>
              <a:t> Mirror entries</a:t>
            </a:r>
            <a:endParaRPr lang="en-US" altLang="en-US" dirty="0" smtClean="0">
              <a:latin typeface="Century Gothic" pitchFamily="34" charset="0"/>
              <a:cs typeface="Century Gothic" pitchFamily="34" charset="0"/>
            </a:endParaRPr>
          </a:p>
        </p:txBody>
      </p:sp>
      <p:sp>
        <p:nvSpPr>
          <p:cNvPr id="44035" name="Rectangle 5"/>
          <p:cNvSpPr>
            <a:spLocks noGrp="1" noChangeArrowheads="1"/>
          </p:cNvSpPr>
          <p:nvPr>
            <p:ph idx="1"/>
          </p:nvPr>
        </p:nvSpPr>
        <p:spPr>
          <a:xfrm>
            <a:off x="1112171" y="1803619"/>
            <a:ext cx="8382000" cy="2395975"/>
          </a:xfrm>
          <a:solidFill>
            <a:schemeClr val="bg1"/>
          </a:solidFill>
        </p:spPr>
        <p:txBody>
          <a:bodyPr/>
          <a:lstStyle/>
          <a:p>
            <a:pPr>
              <a:defRPr/>
            </a:pPr>
            <a:r>
              <a:rPr lang="en-GB" sz="2400" dirty="0">
                <a:latin typeface="Century Gothic" panose="020B0502020202020204" pitchFamily="34" charset="0"/>
                <a:cs typeface="Arial" panose="020B0604020202020204" pitchFamily="34" charset="0"/>
              </a:rPr>
              <a:t>Some wastes have the potential to be hazardous OR non-hazardous depending on whether they contain </a:t>
            </a:r>
            <a:r>
              <a:rPr lang="en-GB" sz="2400" dirty="0" smtClean="0">
                <a:latin typeface="Century Gothic" panose="020B0502020202020204" pitchFamily="34" charset="0"/>
                <a:cs typeface="Arial" panose="020B0604020202020204" pitchFamily="34" charset="0"/>
              </a:rPr>
              <a:t>hazardous </a:t>
            </a:r>
            <a:r>
              <a:rPr lang="en-GB" sz="2400" dirty="0">
                <a:latin typeface="Century Gothic" panose="020B0502020202020204" pitchFamily="34" charset="0"/>
                <a:cs typeface="Arial" panose="020B0604020202020204" pitchFamily="34" charset="0"/>
              </a:rPr>
              <a:t>substances and the amount of </a:t>
            </a:r>
            <a:r>
              <a:rPr lang="en-GB" sz="2400" dirty="0" smtClean="0">
                <a:latin typeface="Century Gothic" panose="020B0502020202020204" pitchFamily="34" charset="0"/>
                <a:cs typeface="Arial" panose="020B0604020202020204" pitchFamily="34" charset="0"/>
              </a:rPr>
              <a:t>hazardous </a:t>
            </a:r>
            <a:r>
              <a:rPr lang="en-GB" sz="2400" dirty="0">
                <a:latin typeface="Century Gothic" panose="020B0502020202020204" pitchFamily="34" charset="0"/>
                <a:cs typeface="Arial" panose="020B0604020202020204" pitchFamily="34" charset="0"/>
              </a:rPr>
              <a:t>substances that are contained</a:t>
            </a:r>
          </a:p>
          <a:p>
            <a:pPr>
              <a:defRPr/>
            </a:pPr>
            <a:r>
              <a:rPr lang="en-GB" sz="2400" dirty="0">
                <a:latin typeface="Century Gothic" panose="020B0502020202020204" pitchFamily="34" charset="0"/>
                <a:cs typeface="Arial" panose="020B0604020202020204" pitchFamily="34" charset="0"/>
              </a:rPr>
              <a:t>These are covered by two or more linked or ‘mirror’ entries</a:t>
            </a:r>
          </a:p>
          <a:p>
            <a:pPr lvl="1">
              <a:buFont typeface="Arial Black" pitchFamily="34" charset="0"/>
              <a:buNone/>
              <a:defRPr/>
            </a:pPr>
            <a:endParaRPr lang="en-US" sz="2000" dirty="0">
              <a:solidFill>
                <a:schemeClr val="bg1">
                  <a:lumMod val="50000"/>
                </a:schemeClr>
              </a:solidFill>
            </a:endParaRPr>
          </a:p>
        </p:txBody>
      </p:sp>
      <p:sp>
        <p:nvSpPr>
          <p:cNvPr id="4" name="Rectangle 4"/>
          <p:cNvSpPr>
            <a:spLocks/>
          </p:cNvSpPr>
          <p:nvPr/>
        </p:nvSpPr>
        <p:spPr bwMode="auto">
          <a:xfrm>
            <a:off x="1112174" y="4199599"/>
            <a:ext cx="8070575" cy="2020887"/>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7352" tIns="33676" rIns="67352" bIns="33676" anchor="ctr"/>
          <a:lstStyle/>
          <a:p>
            <a:pPr defTabSz="673074"/>
            <a:r>
              <a:rPr lang="en-US" sz="2400" b="1" dirty="0">
                <a:solidFill>
                  <a:srgbClr val="3366FF"/>
                </a:solidFill>
                <a:latin typeface="Century Gothic" panose="020B0502020202020204" pitchFamily="34" charset="0"/>
                <a:ea typeface="ヒラギノ明朝 Pro W3" pitchFamily="1" charset="-128"/>
                <a:cs typeface="Arial" panose="020B0604020202020204" pitchFamily="34" charset="0"/>
                <a:sym typeface="Arial" pitchFamily="34" charset="0"/>
              </a:rPr>
              <a:t>17 05 03* soil and stones containing Hazardous</a:t>
            </a:r>
          </a:p>
          <a:p>
            <a:pPr defTabSz="673074"/>
            <a:r>
              <a:rPr lang="en-US" sz="2400" b="1" dirty="0">
                <a:solidFill>
                  <a:srgbClr val="3366FF"/>
                </a:solidFill>
                <a:latin typeface="Century Gothic" panose="020B0502020202020204" pitchFamily="34" charset="0"/>
                <a:ea typeface="ヒラギノ明朝 Pro W3" pitchFamily="1" charset="-128"/>
                <a:cs typeface="Arial" panose="020B0604020202020204" pitchFamily="34" charset="0"/>
                <a:sym typeface="Arial" pitchFamily="34" charset="0"/>
              </a:rPr>
              <a:t>substances       		         				MH</a:t>
            </a:r>
          </a:p>
          <a:p>
            <a:pPr defTabSz="673074">
              <a:spcBef>
                <a:spcPct val="50000"/>
              </a:spcBef>
            </a:pPr>
            <a:r>
              <a:rPr lang="en-US" sz="2400" dirty="0">
                <a:solidFill>
                  <a:srgbClr val="00B050"/>
                </a:solidFill>
                <a:latin typeface="Century Gothic" panose="020B0502020202020204" pitchFamily="34" charset="0"/>
                <a:ea typeface="ヒラギノ明朝 Pro W3" pitchFamily="1" charset="-128"/>
                <a:cs typeface="Arial" panose="020B0604020202020204" pitchFamily="34" charset="0"/>
                <a:sym typeface="Arial" pitchFamily="34" charset="0"/>
              </a:rPr>
              <a:t>17 05 04 soil and stones other than those mentioned in 17 05 03</a:t>
            </a:r>
            <a:r>
              <a:rPr lang="en-US" sz="2300" dirty="0">
                <a:solidFill>
                  <a:srgbClr val="00B050"/>
                </a:solidFill>
                <a:latin typeface="Century Gothic" panose="020B0502020202020204" pitchFamily="34" charset="0"/>
                <a:ea typeface="ヒラギノ明朝 Pro W3" pitchFamily="1" charset="-128"/>
                <a:cs typeface="Arial" panose="020B0604020202020204" pitchFamily="34" charset="0"/>
                <a:sym typeface="Arial" pitchFamily="34" charset="0"/>
              </a:rPr>
              <a:t>									MN</a:t>
            </a:r>
            <a:endParaRPr lang="en-GB" sz="2300" dirty="0">
              <a:solidFill>
                <a:srgbClr val="00B050"/>
              </a:solidFill>
              <a:latin typeface="Century Gothic" panose="020B0502020202020204" pitchFamily="34" charset="0"/>
              <a:ea typeface="ヒラギノ明朝 Pro W3" pitchFamily="1" charset="-128"/>
              <a:cs typeface="Arial" panose="020B0604020202020204" pitchFamily="34" charset="0"/>
              <a:sym typeface="Times" pitchFamily="18" charset="0"/>
            </a:endParaRPr>
          </a:p>
        </p:txBody>
      </p:sp>
    </p:spTree>
    <p:extLst>
      <p:ext uri="{BB962C8B-B14F-4D97-AF65-F5344CB8AC3E}">
        <p14:creationId xmlns:p14="http://schemas.microsoft.com/office/powerpoint/2010/main" val="2214227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8915" name="Text Box 3"/>
          <p:cNvSpPr txBox="1">
            <a:spLocks noChangeArrowheads="1"/>
          </p:cNvSpPr>
          <p:nvPr/>
        </p:nvSpPr>
        <p:spPr bwMode="auto">
          <a:xfrm>
            <a:off x="2249988" y="1456426"/>
            <a:ext cx="8036603" cy="895107"/>
          </a:xfrm>
          <a:prstGeom prst="rect">
            <a:avLst/>
          </a:prstGeom>
          <a:solidFill>
            <a:srgbClr val="2CA449"/>
          </a:solidFill>
          <a:ln>
            <a:noFill/>
          </a:ln>
          <a:effectLst/>
          <a:extLst/>
        </p:spPr>
        <p:txBody>
          <a:bodyPr wrap="square" lIns="91431" tIns="45715" rIns="91431" bIns="45715">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ts val="497"/>
              </a:spcBef>
            </a:pPr>
            <a:r>
              <a:rPr lang="en-US" b="1" dirty="0"/>
              <a:t> </a:t>
            </a:r>
            <a:r>
              <a:rPr lang="en-US" b="1" dirty="0">
                <a:latin typeface="Century Gothic" panose="020B0502020202020204" pitchFamily="34" charset="0"/>
              </a:rPr>
              <a:t>Identification by waste source</a:t>
            </a:r>
          </a:p>
          <a:p>
            <a:pPr algn="ctr">
              <a:spcBef>
                <a:spcPts val="497"/>
              </a:spcBef>
            </a:pPr>
            <a:r>
              <a:rPr lang="en-US" b="1" dirty="0">
                <a:latin typeface="Century Gothic" panose="020B0502020202020204" pitchFamily="34" charset="0"/>
              </a:rPr>
              <a:t>Chapters 1 to 12 or Chapters 17 to 20 (not 99 codes) </a:t>
            </a:r>
          </a:p>
        </p:txBody>
      </p:sp>
      <p:sp>
        <p:nvSpPr>
          <p:cNvPr id="678917" name="Text Box 5"/>
          <p:cNvSpPr txBox="1">
            <a:spLocks noChangeArrowheads="1"/>
          </p:cNvSpPr>
          <p:nvPr/>
        </p:nvSpPr>
        <p:spPr bwMode="auto">
          <a:xfrm>
            <a:off x="3956380" y="2740842"/>
            <a:ext cx="4623821" cy="895107"/>
          </a:xfrm>
          <a:prstGeom prst="rect">
            <a:avLst/>
          </a:prstGeom>
          <a:solidFill>
            <a:srgbClr val="DD8611"/>
          </a:solidFill>
          <a:ln>
            <a:noFill/>
          </a:ln>
          <a:effectLst/>
          <a:extLst/>
        </p:spPr>
        <p:txBody>
          <a:bodyPr wrap="square" lIns="91431" tIns="45715" rIns="91431" bIns="45715">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ts val="497"/>
              </a:spcBef>
            </a:pPr>
            <a:r>
              <a:rPr lang="en-US" b="1" dirty="0">
                <a:latin typeface="Century Gothic" panose="020B0502020202020204" pitchFamily="34" charset="0"/>
              </a:rPr>
              <a:t>Identification by waste type</a:t>
            </a:r>
          </a:p>
          <a:p>
            <a:pPr algn="ctr">
              <a:spcBef>
                <a:spcPts val="497"/>
              </a:spcBef>
            </a:pPr>
            <a:r>
              <a:rPr lang="en-US" b="1" dirty="0">
                <a:latin typeface="Century Gothic" panose="020B0502020202020204" pitchFamily="34" charset="0"/>
              </a:rPr>
              <a:t>Chapters 13 to 15</a:t>
            </a:r>
          </a:p>
        </p:txBody>
      </p:sp>
      <p:sp>
        <p:nvSpPr>
          <p:cNvPr id="678918" name="Text Box 6"/>
          <p:cNvSpPr txBox="1">
            <a:spLocks noChangeArrowheads="1"/>
          </p:cNvSpPr>
          <p:nvPr/>
        </p:nvSpPr>
        <p:spPr bwMode="auto">
          <a:xfrm>
            <a:off x="3383031" y="4080516"/>
            <a:ext cx="5770524" cy="461655"/>
          </a:xfrm>
          <a:prstGeom prst="rect">
            <a:avLst/>
          </a:prstGeom>
          <a:solidFill>
            <a:srgbClr val="FF3399"/>
          </a:solidFill>
          <a:ln>
            <a:noFill/>
          </a:ln>
          <a:effectLst/>
          <a:extLst/>
        </p:spPr>
        <p:txBody>
          <a:bodyPr wrap="square" lIns="91431" tIns="45715" rIns="91431" bIns="45715">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b="1" dirty="0">
                <a:latin typeface="Century Gothic" panose="020B0502020202020204" pitchFamily="34" charset="0"/>
              </a:rPr>
              <a:t>Other general wastes -Chapter 16</a:t>
            </a:r>
          </a:p>
        </p:txBody>
      </p:sp>
      <p:sp>
        <p:nvSpPr>
          <p:cNvPr id="678919" name="Text Box 7"/>
          <p:cNvSpPr txBox="1">
            <a:spLocks noChangeArrowheads="1"/>
          </p:cNvSpPr>
          <p:nvPr/>
        </p:nvSpPr>
        <p:spPr bwMode="auto">
          <a:xfrm>
            <a:off x="2081645" y="5020457"/>
            <a:ext cx="8373291" cy="1200318"/>
          </a:xfrm>
          <a:prstGeom prst="rect">
            <a:avLst/>
          </a:prstGeom>
          <a:noFill/>
          <a:ln>
            <a:solidFill>
              <a:schemeClr val="tx1"/>
            </a:solidFill>
          </a:ln>
          <a:effectLst/>
          <a:extLst/>
        </p:spPr>
        <p:txBody>
          <a:bodyPr wrap="square" lIns="91431" tIns="45715" rIns="91431" bIns="45715">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b="1" dirty="0"/>
              <a:t> </a:t>
            </a:r>
            <a:r>
              <a:rPr lang="en-US" b="1" dirty="0">
                <a:latin typeface="Century Gothic" panose="020B0502020202020204" pitchFamily="34" charset="0"/>
              </a:rPr>
              <a:t>Non-specific wastes - if no applicable codes, then use the ‘99’ code from the most appropriate chapter 1 to 12 or 17 to 20</a:t>
            </a:r>
          </a:p>
        </p:txBody>
      </p:sp>
      <p:sp>
        <p:nvSpPr>
          <p:cNvPr id="678920" name="AutoShape 8"/>
          <p:cNvSpPr>
            <a:spLocks noChangeArrowheads="1"/>
          </p:cNvSpPr>
          <p:nvPr/>
        </p:nvSpPr>
        <p:spPr bwMode="auto">
          <a:xfrm>
            <a:off x="5986513" y="2348558"/>
            <a:ext cx="563563" cy="381905"/>
          </a:xfrm>
          <a:prstGeom prst="downArrow">
            <a:avLst>
              <a:gd name="adj1" fmla="val 50000"/>
              <a:gd name="adj2"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9" rIns="91436" bIns="45719" anchor="ctr"/>
          <a:lstStyle/>
          <a:p>
            <a:endParaRPr lang="en-US"/>
          </a:p>
        </p:txBody>
      </p:sp>
      <p:sp>
        <p:nvSpPr>
          <p:cNvPr id="678922" name="AutoShape 10"/>
          <p:cNvSpPr>
            <a:spLocks noChangeArrowheads="1"/>
          </p:cNvSpPr>
          <p:nvPr/>
        </p:nvSpPr>
        <p:spPr bwMode="auto">
          <a:xfrm>
            <a:off x="5986513" y="3650043"/>
            <a:ext cx="563563" cy="430470"/>
          </a:xfrm>
          <a:prstGeom prst="downArrow">
            <a:avLst>
              <a:gd name="adj1" fmla="val 50000"/>
              <a:gd name="adj2" fmla="val 291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9" rIns="91436" bIns="45719" anchor="ctr"/>
          <a:lstStyle/>
          <a:p>
            <a:endParaRPr lang="en-US"/>
          </a:p>
        </p:txBody>
      </p:sp>
      <p:sp>
        <p:nvSpPr>
          <p:cNvPr id="678923" name="AutoShape 11"/>
          <p:cNvSpPr>
            <a:spLocks noChangeArrowheads="1"/>
          </p:cNvSpPr>
          <p:nvPr/>
        </p:nvSpPr>
        <p:spPr bwMode="auto">
          <a:xfrm>
            <a:off x="5986513" y="4546826"/>
            <a:ext cx="563563" cy="464002"/>
          </a:xfrm>
          <a:prstGeom prst="downArrow">
            <a:avLst>
              <a:gd name="adj1" fmla="val 50000"/>
              <a:gd name="adj2" fmla="val 2892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9" rIns="91436" bIns="45719" anchor="ctr"/>
          <a:lstStyle/>
          <a:p>
            <a:endParaRPr lang="en-US"/>
          </a:p>
        </p:txBody>
      </p:sp>
      <p:sp>
        <p:nvSpPr>
          <p:cNvPr id="67596" name="TextBox 1"/>
          <p:cNvSpPr txBox="1">
            <a:spLocks noChangeArrowheads="1"/>
          </p:cNvSpPr>
          <p:nvPr/>
        </p:nvSpPr>
        <p:spPr bwMode="auto">
          <a:xfrm>
            <a:off x="1432509" y="2396831"/>
            <a:ext cx="2181225" cy="230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GB" i="1" dirty="0">
                <a:latin typeface="Century Gothic" panose="020B0502020202020204" pitchFamily="34" charset="0"/>
              </a:rPr>
              <a:t>Remember – more than one code can be used to classify a waste</a:t>
            </a:r>
          </a:p>
        </p:txBody>
      </p:sp>
    </p:spTree>
    <p:extLst>
      <p:ext uri="{BB962C8B-B14F-4D97-AF65-F5344CB8AC3E}">
        <p14:creationId xmlns:p14="http://schemas.microsoft.com/office/powerpoint/2010/main" val="1455360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89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89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891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789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89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89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89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915" grpId="0" animBg="1"/>
      <p:bldP spid="678917" grpId="0" animBg="1"/>
      <p:bldP spid="678918" grpId="0" animBg="1"/>
      <p:bldP spid="678919" grpId="0" animBg="1"/>
      <p:bldP spid="678920" grpId="0" animBg="1"/>
      <p:bldP spid="678922" grpId="0" animBg="1"/>
      <p:bldP spid="6789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a:xfrm>
            <a:off x="989707" y="876774"/>
            <a:ext cx="5189537" cy="616421"/>
          </a:xfrm>
        </p:spPr>
        <p:txBody>
          <a:bodyPr/>
          <a:lstStyle/>
          <a:p>
            <a:r>
              <a:rPr lang="en-GB" altLang="en-US" sz="3600" dirty="0" smtClean="0">
                <a:latin typeface="Century Gothic" pitchFamily="34" charset="0"/>
                <a:cs typeface="Century Gothic" pitchFamily="34" charset="0"/>
              </a:rPr>
              <a:t>EWC Exercises  (A) </a:t>
            </a:r>
            <a:endParaRPr lang="en-US" altLang="en-US" sz="3600" dirty="0">
              <a:latin typeface="Century Gothic" pitchFamily="34" charset="0"/>
              <a:cs typeface="Century Gothic" pitchFamily="34" charset="0"/>
            </a:endParaRPr>
          </a:p>
        </p:txBody>
      </p:sp>
      <p:sp>
        <p:nvSpPr>
          <p:cNvPr id="49155" name="Rectangle 5"/>
          <p:cNvSpPr>
            <a:spLocks noGrp="1" noChangeArrowheads="1"/>
          </p:cNvSpPr>
          <p:nvPr>
            <p:ph idx="1"/>
          </p:nvPr>
        </p:nvSpPr>
        <p:spPr>
          <a:xfrm>
            <a:off x="994057" y="1688951"/>
            <a:ext cx="10370371" cy="4913474"/>
          </a:xfrm>
          <a:noFill/>
        </p:spPr>
        <p:txBody>
          <a:bodyPr>
            <a:normAutofit/>
          </a:bodyPr>
          <a:lstStyle/>
          <a:p>
            <a:pPr marL="533400" indent="-533400">
              <a:lnSpc>
                <a:spcPct val="80000"/>
              </a:lnSpc>
              <a:buFontTx/>
              <a:buAutoNum type="arabicPeriod"/>
              <a:defRPr/>
            </a:pPr>
            <a:r>
              <a:rPr lang="en-GB" sz="2400" dirty="0">
                <a:latin typeface="Century Gothic" panose="020B0502020202020204" pitchFamily="34" charset="0"/>
                <a:cs typeface="Arial" panose="020B0604020202020204" pitchFamily="34" charset="0"/>
              </a:rPr>
              <a:t>Waste iron and steel from the demolition of a building</a:t>
            </a:r>
          </a:p>
          <a:p>
            <a:pPr marL="533400" indent="-533400">
              <a:lnSpc>
                <a:spcPct val="80000"/>
              </a:lnSpc>
              <a:buFontTx/>
              <a:buAutoNum type="arabicPeriod"/>
              <a:defRPr/>
            </a:pPr>
            <a:r>
              <a:rPr lang="en-GB" sz="2400" dirty="0" smtClean="0">
                <a:latin typeface="Century Gothic" panose="020B0502020202020204" pitchFamily="34" charset="0"/>
                <a:cs typeface="Arial" panose="020B0604020202020204" pitchFamily="34" charset="0"/>
              </a:rPr>
              <a:t>Cardboard </a:t>
            </a:r>
            <a:r>
              <a:rPr lang="en-GB" sz="2400" dirty="0">
                <a:latin typeface="Century Gothic" panose="020B0502020202020204" pitchFamily="34" charset="0"/>
                <a:cs typeface="Arial" panose="020B0604020202020204" pitchFamily="34" charset="0"/>
              </a:rPr>
              <a:t>packaging – collected from a supermarket</a:t>
            </a:r>
          </a:p>
          <a:p>
            <a:pPr marL="533400" indent="-533400">
              <a:lnSpc>
                <a:spcPct val="80000"/>
              </a:lnSpc>
              <a:buFontTx/>
              <a:buAutoNum type="arabicPeriod"/>
              <a:defRPr/>
            </a:pPr>
            <a:r>
              <a:rPr lang="en-GB" sz="2400" dirty="0">
                <a:latin typeface="Century Gothic" panose="020B0502020202020204" pitchFamily="34" charset="0"/>
                <a:cs typeface="Arial" panose="020B0604020202020204" pitchFamily="34" charset="0"/>
              </a:rPr>
              <a:t>Out of specification </a:t>
            </a:r>
            <a:r>
              <a:rPr lang="en-GB" sz="2400" dirty="0" smtClean="0">
                <a:latin typeface="Century Gothic" panose="020B0502020202020204" pitchFamily="34" charset="0"/>
                <a:cs typeface="Arial" panose="020B0604020202020204" pitchFamily="34" charset="0"/>
              </a:rPr>
              <a:t>whisky </a:t>
            </a:r>
            <a:r>
              <a:rPr lang="en-GB" sz="2400" dirty="0">
                <a:latin typeface="Century Gothic" panose="020B0502020202020204" pitchFamily="34" charset="0"/>
                <a:cs typeface="Arial" panose="020B0604020202020204" pitchFamily="34" charset="0"/>
              </a:rPr>
              <a:t>from </a:t>
            </a:r>
            <a:r>
              <a:rPr lang="en-GB" sz="2400" dirty="0" smtClean="0">
                <a:latin typeface="Century Gothic" panose="020B0502020202020204" pitchFamily="34" charset="0"/>
                <a:cs typeface="Arial" panose="020B0604020202020204" pitchFamily="34" charset="0"/>
              </a:rPr>
              <a:t>a distillery</a:t>
            </a:r>
            <a:endParaRPr lang="en-GB" sz="2400" dirty="0">
              <a:latin typeface="Century Gothic" panose="020B0502020202020204" pitchFamily="34" charset="0"/>
              <a:cs typeface="Arial" panose="020B0604020202020204" pitchFamily="34" charset="0"/>
            </a:endParaRPr>
          </a:p>
          <a:p>
            <a:pPr marL="533400" indent="-533400">
              <a:lnSpc>
                <a:spcPct val="80000"/>
              </a:lnSpc>
              <a:buFontTx/>
              <a:buAutoNum type="arabicPeriod"/>
              <a:defRPr/>
            </a:pPr>
            <a:r>
              <a:rPr lang="en-GB" sz="2400" dirty="0" smtClean="0">
                <a:latin typeface="Century Gothic" panose="020B0502020202020204" pitchFamily="34" charset="0"/>
                <a:cs typeface="Arial" panose="020B0604020202020204" pitchFamily="34" charset="0"/>
              </a:rPr>
              <a:t>Pallet </a:t>
            </a:r>
            <a:r>
              <a:rPr lang="en-GB" sz="2400" dirty="0">
                <a:latin typeface="Century Gothic" panose="020B0502020202020204" pitchFamily="34" charset="0"/>
                <a:cs typeface="Arial" panose="020B0604020202020204" pitchFamily="34" charset="0"/>
              </a:rPr>
              <a:t>of (ex forklift) lead-acid batteries from warehouse</a:t>
            </a:r>
          </a:p>
          <a:p>
            <a:pPr marL="533400" indent="-533400">
              <a:lnSpc>
                <a:spcPct val="80000"/>
              </a:lnSpc>
              <a:buFontTx/>
              <a:buAutoNum type="arabicPeriod"/>
              <a:defRPr/>
            </a:pPr>
            <a:r>
              <a:rPr lang="en-GB" sz="2400" dirty="0" smtClean="0">
                <a:latin typeface="Century Gothic" panose="020B0502020202020204" pitchFamily="34" charset="0"/>
                <a:cs typeface="Arial" panose="020B0604020202020204" pitchFamily="34" charset="0"/>
              </a:rPr>
              <a:t>Waste collected from a small newsagent – consisting of paper, plastic, out of date food items, cans etc</a:t>
            </a:r>
            <a:endParaRPr lang="en-GB" sz="2400" dirty="0">
              <a:latin typeface="Century Gothic" panose="020B0502020202020204" pitchFamily="34" charset="0"/>
              <a:cs typeface="Arial" panose="020B0604020202020204" pitchFamily="34" charset="0"/>
            </a:endParaRPr>
          </a:p>
          <a:p>
            <a:pPr marL="533400" indent="-533400">
              <a:lnSpc>
                <a:spcPct val="80000"/>
              </a:lnSpc>
              <a:buFontTx/>
              <a:buAutoNum type="arabicPeriod"/>
              <a:defRPr/>
            </a:pPr>
            <a:r>
              <a:rPr lang="en-GB" sz="2400" dirty="0">
                <a:latin typeface="Century Gothic" panose="020B0502020202020204" pitchFamily="34" charset="0"/>
                <a:cs typeface="Arial" panose="020B0604020202020204" pitchFamily="34" charset="0"/>
              </a:rPr>
              <a:t>Used cooking oil collected from a restaurant </a:t>
            </a:r>
          </a:p>
          <a:p>
            <a:pPr marL="533400" indent="-533400">
              <a:lnSpc>
                <a:spcPct val="80000"/>
              </a:lnSpc>
              <a:buFontTx/>
              <a:buAutoNum type="arabicPeriod"/>
              <a:defRPr/>
            </a:pPr>
            <a:r>
              <a:rPr lang="en-GB" sz="2400" dirty="0" smtClean="0">
                <a:latin typeface="Century Gothic" panose="020B0502020202020204" pitchFamily="34" charset="0"/>
                <a:cs typeface="Arial" panose="020B0604020202020204" pitchFamily="34" charset="0"/>
              </a:rPr>
              <a:t>Small fridge from works canteen</a:t>
            </a:r>
          </a:p>
          <a:p>
            <a:pPr marL="533400" indent="-533400">
              <a:lnSpc>
                <a:spcPct val="80000"/>
              </a:lnSpc>
              <a:buFontTx/>
              <a:buAutoNum type="arabicPeriod"/>
              <a:defRPr/>
            </a:pPr>
            <a:r>
              <a:rPr lang="en-GB" sz="2400" dirty="0" smtClean="0">
                <a:ea typeface="ＭＳ Ｐゴシック" charset="-128"/>
              </a:rPr>
              <a:t>Oil contaminated rags and wipes from your site</a:t>
            </a:r>
          </a:p>
          <a:p>
            <a:pPr marL="533400" indent="-533400">
              <a:lnSpc>
                <a:spcPct val="80000"/>
              </a:lnSpc>
              <a:buFontTx/>
              <a:buAutoNum type="arabicPeriod"/>
              <a:defRPr/>
            </a:pPr>
            <a:r>
              <a:rPr lang="en-GB" sz="2400" dirty="0" smtClean="0"/>
              <a:t>Paint tins from office decoration (residues remain in tins)</a:t>
            </a:r>
          </a:p>
          <a:p>
            <a:pPr marL="533400" indent="-533400">
              <a:lnSpc>
                <a:spcPct val="80000"/>
              </a:lnSpc>
              <a:buFontTx/>
              <a:buAutoNum type="arabicPeriod"/>
              <a:defRPr/>
            </a:pPr>
            <a:r>
              <a:rPr lang="en-GB" sz="2400" dirty="0" smtClean="0">
                <a:ea typeface="ＭＳ Ｐゴシック" charset="-128"/>
              </a:rPr>
              <a:t>Used  engine oil</a:t>
            </a:r>
          </a:p>
          <a:p>
            <a:pPr marL="533400" indent="-533400">
              <a:lnSpc>
                <a:spcPct val="80000"/>
              </a:lnSpc>
              <a:buFontTx/>
              <a:buAutoNum type="arabicPeriod"/>
              <a:defRPr/>
            </a:pPr>
            <a:r>
              <a:rPr lang="en-GB" sz="2400" dirty="0" smtClean="0">
                <a:ea typeface="ＭＳ Ｐゴシック" charset="-128"/>
              </a:rPr>
              <a:t>Used bait boxes</a:t>
            </a:r>
            <a:endParaRPr lang="en-GB" sz="2400" dirty="0" smtClean="0"/>
          </a:p>
          <a:p>
            <a:pPr marL="533400" indent="-533400">
              <a:lnSpc>
                <a:spcPct val="80000"/>
              </a:lnSpc>
              <a:buFontTx/>
              <a:buAutoNum type="arabicPeriod"/>
              <a:defRPr/>
            </a:pPr>
            <a:r>
              <a:rPr lang="en-GB" sz="2400" dirty="0" smtClean="0"/>
              <a:t>Soil contaminated with Japanese knotweed</a:t>
            </a:r>
          </a:p>
          <a:p>
            <a:pPr marL="533400" indent="-533400">
              <a:lnSpc>
                <a:spcPct val="80000"/>
              </a:lnSpc>
              <a:buFontTx/>
              <a:buAutoNum type="arabicPeriod"/>
              <a:defRPr/>
            </a:pPr>
            <a:endParaRPr lang="en-GB" sz="2400" dirty="0" smtClean="0"/>
          </a:p>
          <a:p>
            <a:pPr marL="533400" indent="-533400">
              <a:lnSpc>
                <a:spcPct val="80000"/>
              </a:lnSpc>
              <a:buFontTx/>
              <a:buAutoNum type="arabicPeriod"/>
              <a:defRPr/>
            </a:pPr>
            <a:endParaRPr lang="en-GB" sz="2400" dirty="0" smtClean="0">
              <a:ea typeface="ＭＳ Ｐゴシック" charset="-128"/>
            </a:endParaRPr>
          </a:p>
          <a:p>
            <a:pPr marL="533400" indent="-533400">
              <a:lnSpc>
                <a:spcPct val="80000"/>
              </a:lnSpc>
              <a:buFontTx/>
              <a:buAutoNum type="arabicPeriod"/>
              <a:defRPr/>
            </a:pPr>
            <a:endParaRPr lang="en-GB" sz="2400" dirty="0">
              <a:latin typeface="Century Gothic" panose="020B0502020202020204" pitchFamily="34" charset="0"/>
              <a:cs typeface="Arial" panose="020B0604020202020204" pitchFamily="34" charset="0"/>
            </a:endParaRPr>
          </a:p>
          <a:p>
            <a:pPr marL="533400" indent="-533400">
              <a:lnSpc>
                <a:spcPct val="80000"/>
              </a:lnSpc>
              <a:buFontTx/>
              <a:buAutoNum type="arabicPeriod"/>
              <a:defRPr/>
            </a:pPr>
            <a:endParaRPr lang="en-GB" sz="2000" dirty="0">
              <a:solidFill>
                <a:schemeClr val="bg1">
                  <a:lumMod val="50000"/>
                </a:schemeClr>
              </a:solidFill>
            </a:endParaRPr>
          </a:p>
          <a:p>
            <a:pPr marL="533400" indent="-533400">
              <a:lnSpc>
                <a:spcPct val="80000"/>
              </a:lnSpc>
              <a:buFontTx/>
              <a:buAutoNum type="arabicPeriod"/>
              <a:defRPr/>
            </a:pPr>
            <a:endParaRPr lang="en-GB" sz="2000" dirty="0">
              <a:solidFill>
                <a:schemeClr val="bg1">
                  <a:lumMod val="50000"/>
                </a:schemeClr>
              </a:solidFill>
            </a:endParaRPr>
          </a:p>
          <a:p>
            <a:pPr marL="533400" indent="-533400">
              <a:lnSpc>
                <a:spcPct val="80000"/>
              </a:lnSpc>
              <a:buFontTx/>
              <a:buAutoNum type="arabicPeriod"/>
              <a:defRPr/>
            </a:pPr>
            <a:endParaRPr lang="en-GB" sz="2000" dirty="0">
              <a:solidFill>
                <a:schemeClr val="bg1">
                  <a:lumMod val="50000"/>
                </a:schemeClr>
              </a:solidFill>
            </a:endParaRPr>
          </a:p>
          <a:p>
            <a:pPr marL="533400" indent="-533400">
              <a:lnSpc>
                <a:spcPct val="80000"/>
              </a:lnSpc>
              <a:buFontTx/>
              <a:buAutoNum type="arabicPeriod"/>
              <a:defRPr/>
            </a:pPr>
            <a:endParaRPr lang="en-GB" sz="2000" dirty="0">
              <a:solidFill>
                <a:schemeClr val="bg1">
                  <a:lumMod val="50000"/>
                </a:schemeClr>
              </a:solidFill>
            </a:endParaRPr>
          </a:p>
          <a:p>
            <a:pPr marL="533400" indent="-533400">
              <a:lnSpc>
                <a:spcPct val="80000"/>
              </a:lnSpc>
              <a:buFontTx/>
              <a:buAutoNum type="arabicPeriod"/>
              <a:defRPr/>
            </a:pPr>
            <a:endParaRPr lang="en-GB" sz="2400" dirty="0">
              <a:solidFill>
                <a:schemeClr val="bg1">
                  <a:lumMod val="50000"/>
                </a:schemeClr>
              </a:solidFill>
            </a:endParaRPr>
          </a:p>
          <a:p>
            <a:pPr marL="533400" indent="-533400">
              <a:lnSpc>
                <a:spcPct val="80000"/>
              </a:lnSpc>
              <a:buFontTx/>
              <a:buAutoNum type="arabicPeriod"/>
              <a:defRPr/>
            </a:pPr>
            <a:endParaRPr lang="en-US" sz="2400" dirty="0">
              <a:solidFill>
                <a:schemeClr val="bg1">
                  <a:lumMod val="50000"/>
                </a:schemeClr>
              </a:solidFill>
            </a:endParaRPr>
          </a:p>
        </p:txBody>
      </p:sp>
    </p:spTree>
    <p:extLst>
      <p:ext uri="{BB962C8B-B14F-4D97-AF65-F5344CB8AC3E}">
        <p14:creationId xmlns:p14="http://schemas.microsoft.com/office/powerpoint/2010/main" val="25281323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Waste Electrical and Electronic Equipment (WEEE)</a:t>
            </a:r>
            <a:endParaRPr lang="en-GB" dirty="0"/>
          </a:p>
        </p:txBody>
      </p:sp>
      <p:pic>
        <p:nvPicPr>
          <p:cNvPr id="5" name="Content Placeholder 4" descr="WEEE.jpg"/>
          <p:cNvPicPr>
            <a:picLocks noGrp="1" noChangeAspect="1"/>
          </p:cNvPicPr>
          <p:nvPr>
            <p:ph sz="half" idx="1"/>
          </p:nvPr>
        </p:nvPicPr>
        <p:blipFill>
          <a:blip r:embed="rId2" cstate="email"/>
          <a:stretch>
            <a:fillRect/>
          </a:stretch>
        </p:blipFill>
        <p:spPr>
          <a:xfrm>
            <a:off x="1399156" y="2046328"/>
            <a:ext cx="2313432" cy="3233547"/>
          </a:xfrm>
        </p:spPr>
      </p:pic>
      <p:sp>
        <p:nvSpPr>
          <p:cNvPr id="4" name="Content Placeholder 3"/>
          <p:cNvSpPr>
            <a:spLocks noGrp="1"/>
          </p:cNvSpPr>
          <p:nvPr>
            <p:ph sz="half" idx="2"/>
          </p:nvPr>
        </p:nvSpPr>
        <p:spPr/>
        <p:txBody>
          <a:bodyPr/>
          <a:lstStyle/>
          <a:p>
            <a:r>
              <a:rPr lang="en-GB" sz="4800" b="1" dirty="0" smtClean="0"/>
              <a:t>What</a:t>
            </a:r>
          </a:p>
          <a:p>
            <a:r>
              <a:rPr lang="en-GB" sz="4800" b="1" dirty="0" smtClean="0"/>
              <a:t>Why</a:t>
            </a:r>
          </a:p>
          <a:p>
            <a:r>
              <a:rPr lang="en-GB" sz="4800" b="1" dirty="0" smtClean="0"/>
              <a:t>Who</a:t>
            </a:r>
            <a:endParaRPr lang="en-GB" sz="4800"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WEEE</a:t>
            </a:r>
            <a:endParaRPr lang="en-GB" dirty="0"/>
          </a:p>
        </p:txBody>
      </p:sp>
      <p:pic>
        <p:nvPicPr>
          <p:cNvPr id="103426" name="Picture 2"/>
          <p:cNvPicPr>
            <a:picLocks noGrp="1" noChangeAspect="1" noChangeArrowheads="1"/>
          </p:cNvPicPr>
          <p:nvPr>
            <p:ph idx="1"/>
          </p:nvPr>
        </p:nvPicPr>
        <p:blipFill>
          <a:blip r:embed="rId2" cstate="email"/>
          <a:srcRect/>
          <a:stretch>
            <a:fillRect/>
          </a:stretch>
        </p:blipFill>
        <p:spPr bwMode="auto">
          <a:xfrm>
            <a:off x="1347793" y="2062956"/>
            <a:ext cx="9496425" cy="39624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2061175" y="2618367"/>
            <a:ext cx="7720404" cy="2233332"/>
          </a:xfrm>
        </p:spPr>
        <p:txBody>
          <a:bodyPr/>
          <a:lstStyle/>
          <a:p>
            <a:pPr marL="0" indent="0" algn="ctr">
              <a:buNone/>
            </a:pPr>
            <a:r>
              <a:rPr lang="en-GB" sz="5400" b="1" dirty="0" smtClean="0">
                <a:solidFill>
                  <a:srgbClr val="24ABB5"/>
                </a:solidFill>
              </a:rPr>
              <a:t>Duty of Care </a:t>
            </a:r>
          </a:p>
          <a:p>
            <a:pPr marL="0" indent="0" algn="ctr">
              <a:buNone/>
            </a:pPr>
            <a:r>
              <a:rPr lang="en-GB" sz="5400" b="1" dirty="0" smtClean="0">
                <a:solidFill>
                  <a:srgbClr val="24ABB5"/>
                </a:solidFill>
              </a:rPr>
              <a:t> Obligations</a:t>
            </a:r>
            <a:endParaRPr lang="en-GB" sz="5400" b="1" dirty="0">
              <a:solidFill>
                <a:srgbClr val="24ABB5"/>
              </a:solidFill>
            </a:endParaRPr>
          </a:p>
        </p:txBody>
      </p:sp>
    </p:spTree>
    <p:extLst>
      <p:ext uri="{BB962C8B-B14F-4D97-AF65-F5344CB8AC3E}">
        <p14:creationId xmlns:p14="http://schemas.microsoft.com/office/powerpoint/2010/main" val="22922738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Duty of Care Obligations</a:t>
            </a:r>
            <a:endParaRPr lang="en-GB" dirty="0"/>
          </a:p>
        </p:txBody>
      </p:sp>
      <p:sp>
        <p:nvSpPr>
          <p:cNvPr id="3" name="Content Placeholder 2"/>
          <p:cNvSpPr>
            <a:spLocks noGrp="1"/>
          </p:cNvSpPr>
          <p:nvPr>
            <p:ph idx="1"/>
          </p:nvPr>
        </p:nvSpPr>
        <p:spPr>
          <a:xfrm>
            <a:off x="934192" y="2757798"/>
            <a:ext cx="10972800" cy="721672"/>
          </a:xfrm>
        </p:spPr>
        <p:txBody>
          <a:bodyPr/>
          <a:lstStyle/>
          <a:p>
            <a:pPr marL="0" indent="0" algn="ctr">
              <a:buNone/>
            </a:pPr>
            <a:r>
              <a:rPr lang="en-GB" sz="4800" dirty="0" smtClean="0">
                <a:solidFill>
                  <a:srgbClr val="24ABB5"/>
                </a:solidFill>
              </a:rPr>
              <a:t>Prevent contravention of S33  </a:t>
            </a:r>
          </a:p>
          <a:p>
            <a:pPr marL="0" indent="0" algn="ctr">
              <a:buNone/>
            </a:pPr>
            <a:r>
              <a:rPr lang="en-GB" sz="4800" dirty="0" smtClean="0">
                <a:solidFill>
                  <a:srgbClr val="24ABB5"/>
                </a:solidFill>
              </a:rPr>
              <a:t>(EPA 1990) </a:t>
            </a:r>
            <a:endParaRPr lang="en-GB" sz="4800" dirty="0">
              <a:solidFill>
                <a:srgbClr val="24ABB5"/>
              </a:solidFill>
            </a:endParaRPr>
          </a:p>
        </p:txBody>
      </p:sp>
    </p:spTree>
    <p:extLst>
      <p:ext uri="{BB962C8B-B14F-4D97-AF65-F5344CB8AC3E}">
        <p14:creationId xmlns:p14="http://schemas.microsoft.com/office/powerpoint/2010/main" val="6837208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7751" y="840679"/>
            <a:ext cx="10623551" cy="663575"/>
          </a:xfrm>
        </p:spPr>
        <p:txBody>
          <a:bodyPr/>
          <a:lstStyle/>
          <a:p>
            <a:r>
              <a:rPr lang="en-GB" dirty="0" smtClean="0"/>
              <a:t>Objectives of section 33</a:t>
            </a:r>
            <a:endParaRPr lang="en-GB" dirty="0"/>
          </a:p>
        </p:txBody>
      </p:sp>
      <p:sp>
        <p:nvSpPr>
          <p:cNvPr id="3" name="Content Placeholder 2"/>
          <p:cNvSpPr>
            <a:spLocks noGrp="1"/>
          </p:cNvSpPr>
          <p:nvPr>
            <p:ph idx="1"/>
          </p:nvPr>
        </p:nvSpPr>
        <p:spPr>
          <a:xfrm>
            <a:off x="1357748" y="1717969"/>
            <a:ext cx="8700655" cy="4544291"/>
          </a:xfrm>
        </p:spPr>
        <p:txBody>
          <a:bodyPr/>
          <a:lstStyle/>
          <a:p>
            <a:pPr marL="660400" indent="-660400" defTabSz="914400" fontAlgn="auto">
              <a:lnSpc>
                <a:spcPct val="80000"/>
              </a:lnSpc>
              <a:spcAft>
                <a:spcPts val="0"/>
              </a:spcAft>
              <a:buClrTx/>
              <a:buNone/>
            </a:pPr>
            <a:r>
              <a:rPr lang="en-GB" sz="2000" b="1" dirty="0">
                <a:solidFill>
                  <a:prstClr val="black"/>
                </a:solidFill>
                <a:latin typeface="Century Gothic" panose="020B0502020202020204" pitchFamily="34" charset="0"/>
                <a:ea typeface="Verdana" pitchFamily="34" charset="0"/>
                <a:cs typeface="Verdana" pitchFamily="34" charset="0"/>
              </a:rPr>
              <a:t>A person shall NOT</a:t>
            </a:r>
          </a:p>
          <a:p>
            <a:pPr marL="660400" indent="-660400" defTabSz="914400" fontAlgn="auto">
              <a:lnSpc>
                <a:spcPct val="120000"/>
              </a:lnSpc>
              <a:spcAft>
                <a:spcPts val="0"/>
              </a:spcAft>
              <a:buClrTx/>
              <a:buNone/>
            </a:pPr>
            <a:r>
              <a:rPr lang="en-GB" sz="1500" dirty="0">
                <a:solidFill>
                  <a:prstClr val="black"/>
                </a:solidFill>
                <a:latin typeface="Century Gothic" panose="020B0502020202020204" pitchFamily="34" charset="0"/>
                <a:ea typeface="Verdana" pitchFamily="34" charset="0"/>
                <a:cs typeface="Verdana" pitchFamily="34" charset="0"/>
              </a:rPr>
              <a:t>(a</a:t>
            </a:r>
            <a:r>
              <a:rPr lang="en-GB" sz="1800" dirty="0">
                <a:solidFill>
                  <a:prstClr val="black"/>
                </a:solidFill>
                <a:latin typeface="Century Gothic" panose="020B0502020202020204" pitchFamily="34" charset="0"/>
                <a:ea typeface="Verdana" pitchFamily="34" charset="0"/>
                <a:cs typeface="Verdana" pitchFamily="34" charset="0"/>
              </a:rPr>
              <a:t>) deposit controlled waste or extractive waste, or knowingly cause or knowingly permit controlled waste or extractive waste to be deposited in or on any land unless an </a:t>
            </a:r>
            <a:r>
              <a:rPr lang="en-GB" sz="1800" b="1" dirty="0">
                <a:solidFill>
                  <a:prstClr val="black"/>
                </a:solidFill>
                <a:latin typeface="Century Gothic" panose="020B0502020202020204" pitchFamily="34" charset="0"/>
                <a:ea typeface="Verdana" pitchFamily="34" charset="0"/>
                <a:cs typeface="Verdana" pitchFamily="34" charset="0"/>
              </a:rPr>
              <a:t>environmental permit </a:t>
            </a:r>
            <a:r>
              <a:rPr lang="en-GB" sz="1800" dirty="0">
                <a:solidFill>
                  <a:prstClr val="black"/>
                </a:solidFill>
                <a:latin typeface="Century Gothic" panose="020B0502020202020204" pitchFamily="34" charset="0"/>
                <a:ea typeface="Verdana" pitchFamily="34" charset="0"/>
                <a:cs typeface="Verdana" pitchFamily="34" charset="0"/>
              </a:rPr>
              <a:t>authorising the deposit is in force and the deposit is in accordance with the permit</a:t>
            </a:r>
          </a:p>
          <a:p>
            <a:pPr marL="660400" indent="-660400" defTabSz="914400" fontAlgn="auto">
              <a:lnSpc>
                <a:spcPct val="120000"/>
              </a:lnSpc>
              <a:spcAft>
                <a:spcPts val="0"/>
              </a:spcAft>
              <a:buClrTx/>
              <a:buNone/>
            </a:pPr>
            <a:r>
              <a:rPr lang="en-GB" sz="1800" dirty="0">
                <a:solidFill>
                  <a:prstClr val="black"/>
                </a:solidFill>
                <a:latin typeface="Century Gothic" panose="020B0502020202020204" pitchFamily="34" charset="0"/>
                <a:ea typeface="Verdana" pitchFamily="34" charset="0"/>
                <a:cs typeface="Verdana" pitchFamily="34" charset="0"/>
              </a:rPr>
              <a:t>(b) submit controlled waste, or </a:t>
            </a:r>
            <a:r>
              <a:rPr lang="en-GB" sz="1800" b="1" dirty="0">
                <a:solidFill>
                  <a:prstClr val="black"/>
                </a:solidFill>
                <a:latin typeface="Century Gothic" panose="020B0502020202020204" pitchFamily="34" charset="0"/>
                <a:ea typeface="Verdana" pitchFamily="34" charset="0"/>
                <a:cs typeface="Verdana" pitchFamily="34" charset="0"/>
              </a:rPr>
              <a:t>knowingly cause or knowingly permit </a:t>
            </a:r>
            <a:r>
              <a:rPr lang="en-GB" sz="1800" dirty="0">
                <a:solidFill>
                  <a:prstClr val="black"/>
                </a:solidFill>
                <a:latin typeface="Century Gothic" panose="020B0502020202020204" pitchFamily="34" charset="0"/>
                <a:ea typeface="Verdana" pitchFamily="34" charset="0"/>
                <a:cs typeface="Verdana" pitchFamily="34" charset="0"/>
              </a:rPr>
              <a:t>controlled waste to be submitted, to any listed operation (other than an operation within subsection (1)(a)) that</a:t>
            </a:r>
          </a:p>
          <a:p>
            <a:pPr marL="1035050" lvl="1" indent="-577850" defTabSz="914400" fontAlgn="auto">
              <a:lnSpc>
                <a:spcPct val="120000"/>
              </a:lnSpc>
              <a:spcAft>
                <a:spcPts val="0"/>
              </a:spcAft>
              <a:buClrTx/>
              <a:buFontTx/>
              <a:buAutoNum type="romanLcParenBoth"/>
            </a:pPr>
            <a:r>
              <a:rPr lang="en-GB" sz="1800" dirty="0">
                <a:solidFill>
                  <a:prstClr val="black"/>
                </a:solidFill>
                <a:latin typeface="Century Gothic" panose="020B0502020202020204" pitchFamily="34" charset="0"/>
                <a:ea typeface="Verdana" pitchFamily="34" charset="0"/>
                <a:cs typeface="Verdana" pitchFamily="34" charset="0"/>
              </a:rPr>
              <a:t>is carried out in or on any land, or by means of any mobile plant,</a:t>
            </a:r>
          </a:p>
          <a:p>
            <a:pPr marL="1035050" lvl="1" indent="-577850" defTabSz="914400" fontAlgn="auto">
              <a:lnSpc>
                <a:spcPct val="120000"/>
              </a:lnSpc>
              <a:spcAft>
                <a:spcPts val="0"/>
              </a:spcAft>
              <a:buClrTx/>
              <a:buFontTx/>
              <a:buAutoNum type="romanLcParenBoth"/>
            </a:pPr>
            <a:r>
              <a:rPr lang="en-GB" sz="1800" dirty="0">
                <a:solidFill>
                  <a:prstClr val="black"/>
                </a:solidFill>
                <a:latin typeface="Century Gothic" panose="020B0502020202020204" pitchFamily="34" charset="0"/>
                <a:ea typeface="Verdana" pitchFamily="34" charset="0"/>
                <a:cs typeface="Verdana" pitchFamily="34" charset="0"/>
              </a:rPr>
              <a:t>and is not carried out under and in accordance with an </a:t>
            </a:r>
            <a:r>
              <a:rPr lang="en-GB" sz="1800" b="1" dirty="0">
                <a:solidFill>
                  <a:prstClr val="black"/>
                </a:solidFill>
                <a:latin typeface="Century Gothic" panose="020B0502020202020204" pitchFamily="34" charset="0"/>
                <a:ea typeface="Verdana" pitchFamily="34" charset="0"/>
                <a:cs typeface="Verdana" pitchFamily="34" charset="0"/>
              </a:rPr>
              <a:t>environmental permit.</a:t>
            </a:r>
          </a:p>
          <a:p>
            <a:pPr marL="660400" indent="-660400" defTabSz="914400" fontAlgn="auto">
              <a:lnSpc>
                <a:spcPct val="120000"/>
              </a:lnSpc>
              <a:spcAft>
                <a:spcPts val="0"/>
              </a:spcAft>
              <a:buClrTx/>
              <a:buNone/>
            </a:pPr>
            <a:r>
              <a:rPr lang="en-GB" sz="1800" dirty="0">
                <a:solidFill>
                  <a:prstClr val="black"/>
                </a:solidFill>
                <a:latin typeface="Century Gothic" panose="020B0502020202020204" pitchFamily="34" charset="0"/>
                <a:ea typeface="Verdana" pitchFamily="34" charset="0"/>
                <a:cs typeface="Verdana" pitchFamily="34" charset="0"/>
              </a:rPr>
              <a:t>(c) treat, keep or dispose … in a manner likely to cause pollution of the environment OR harm to human health</a:t>
            </a:r>
          </a:p>
          <a:p>
            <a:endParaRPr lang="en-GB" dirty="0">
              <a:latin typeface="Century Gothic" panose="020B0502020202020204" pitchFamily="34" charset="0"/>
            </a:endParaRPr>
          </a:p>
        </p:txBody>
      </p:sp>
    </p:spTree>
    <p:extLst>
      <p:ext uri="{BB962C8B-B14F-4D97-AF65-F5344CB8AC3E}">
        <p14:creationId xmlns:p14="http://schemas.microsoft.com/office/powerpoint/2010/main" val="57372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2927357" y="3034513"/>
            <a:ext cx="6335183" cy="652463"/>
          </a:xfrm>
        </p:spPr>
        <p:txBody>
          <a:bodyPr>
            <a:noAutofit/>
          </a:bodyPr>
          <a:lstStyle/>
          <a:p>
            <a:pPr eaLnBrk="1" hangingPunct="1"/>
            <a:r>
              <a:rPr lang="en-GB" sz="6400" dirty="0" smtClean="0">
                <a:latin typeface="Optima"/>
              </a:rPr>
              <a:t/>
            </a:r>
            <a:br>
              <a:rPr lang="en-GB" sz="6400" dirty="0" smtClean="0">
                <a:latin typeface="Optima"/>
              </a:rPr>
            </a:br>
            <a:r>
              <a:rPr lang="en-GB" sz="6400" dirty="0" smtClean="0">
                <a:latin typeface="Century Gothic" pitchFamily="34" charset="0"/>
              </a:rPr>
              <a:t>Context of Waste Law and EC Influences</a:t>
            </a:r>
            <a:endParaRPr lang="en-US" sz="6400" dirty="0" smtClean="0">
              <a:latin typeface="Century Gothic" pitchFamily="34" charset="0"/>
            </a:endParaRPr>
          </a:p>
        </p:txBody>
      </p:sp>
    </p:spTree>
    <p:extLst>
      <p:ext uri="{BB962C8B-B14F-4D97-AF65-F5344CB8AC3E}">
        <p14:creationId xmlns:p14="http://schemas.microsoft.com/office/powerpoint/2010/main" val="11744687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750" y="900055"/>
            <a:ext cx="10623551" cy="663575"/>
          </a:xfrm>
        </p:spPr>
        <p:txBody>
          <a:bodyPr/>
          <a:lstStyle/>
          <a:p>
            <a:r>
              <a:rPr lang="en-GB" dirty="0" smtClean="0"/>
              <a:t>Section 33  … in other words</a:t>
            </a:r>
            <a:endParaRPr lang="en-GB" dirty="0"/>
          </a:p>
        </p:txBody>
      </p:sp>
      <p:sp>
        <p:nvSpPr>
          <p:cNvPr id="3" name="Content Placeholder 2"/>
          <p:cNvSpPr>
            <a:spLocks noGrp="1"/>
          </p:cNvSpPr>
          <p:nvPr>
            <p:ph idx="1"/>
          </p:nvPr>
        </p:nvSpPr>
        <p:spPr>
          <a:xfrm>
            <a:off x="1262744" y="1690453"/>
            <a:ext cx="8229600" cy="4525963"/>
          </a:xfrm>
        </p:spPr>
        <p:txBody>
          <a:bodyPr/>
          <a:lstStyle/>
          <a:p>
            <a:r>
              <a:rPr lang="en-GB" sz="2800" b="1" dirty="0" smtClean="0"/>
              <a:t>Keeping</a:t>
            </a:r>
            <a:r>
              <a:rPr lang="en-GB" sz="2800" b="1" dirty="0"/>
              <a:t>, treating, deposit and disposal of waste requires an “environmental permit”</a:t>
            </a:r>
          </a:p>
          <a:p>
            <a:endParaRPr lang="en-GB" sz="2800" b="1" dirty="0"/>
          </a:p>
          <a:p>
            <a:r>
              <a:rPr lang="en-GB" sz="2800" b="1" dirty="0"/>
              <a:t>A person shall not keep waste in a manner likely to cause pollution or harm to human health</a:t>
            </a:r>
          </a:p>
          <a:p>
            <a:pPr marL="0" indent="0" algn="ctr">
              <a:buNone/>
            </a:pPr>
            <a:endParaRPr lang="en-GB" sz="2800" i="1" dirty="0"/>
          </a:p>
          <a:p>
            <a:pPr marL="0" indent="0" algn="ctr">
              <a:buNone/>
            </a:pPr>
            <a:r>
              <a:rPr lang="en-GB" sz="2800" i="1" dirty="0"/>
              <a:t>‘A person shall NOT …knowingly cause or knowingly permit…’</a:t>
            </a:r>
          </a:p>
        </p:txBody>
      </p:sp>
    </p:spTree>
    <p:extLst>
      <p:ext uri="{BB962C8B-B14F-4D97-AF65-F5344CB8AC3E}">
        <p14:creationId xmlns:p14="http://schemas.microsoft.com/office/powerpoint/2010/main" val="35423509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Prevent </a:t>
            </a:r>
            <a:r>
              <a:rPr lang="en-GB" dirty="0"/>
              <a:t>Contravention of </a:t>
            </a:r>
            <a:r>
              <a:rPr lang="en-GB" dirty="0" smtClean="0"/>
              <a:t>s</a:t>
            </a:r>
            <a:r>
              <a:rPr lang="en-GB" dirty="0"/>
              <a:t>3</a:t>
            </a:r>
            <a:r>
              <a:rPr lang="en-GB" dirty="0" smtClean="0"/>
              <a:t>3 of the EPA 1990</a:t>
            </a:r>
            <a:endParaRPr lang="en-GB" dirty="0"/>
          </a:p>
        </p:txBody>
      </p:sp>
      <p:sp>
        <p:nvSpPr>
          <p:cNvPr id="3" name="Content Placeholder 2"/>
          <p:cNvSpPr>
            <a:spLocks noGrp="1"/>
          </p:cNvSpPr>
          <p:nvPr>
            <p:ph idx="1"/>
          </p:nvPr>
        </p:nvSpPr>
        <p:spPr>
          <a:xfrm>
            <a:off x="1304305" y="1666704"/>
            <a:ext cx="10024755" cy="4996927"/>
          </a:xfrm>
        </p:spPr>
        <p:txBody>
          <a:bodyPr/>
          <a:lstStyle/>
          <a:p>
            <a:pPr marL="342900" lvl="1" indent="-342900">
              <a:lnSpc>
                <a:spcPct val="90000"/>
              </a:lnSpc>
              <a:buFont typeface="Wingdings" panose="05000000000000000000" pitchFamily="2" charset="2"/>
              <a:buChar char="§"/>
              <a:defRPr/>
            </a:pPr>
            <a:r>
              <a:rPr lang="en-GB" b="1" dirty="0" smtClean="0"/>
              <a:t>Prevent </a:t>
            </a:r>
            <a:r>
              <a:rPr lang="en-GB" b="1" dirty="0"/>
              <a:t>unauthorised or harmful deposit, treatment or </a:t>
            </a:r>
            <a:r>
              <a:rPr lang="en-GB" b="1" dirty="0" smtClean="0"/>
              <a:t>disposal</a:t>
            </a:r>
          </a:p>
          <a:p>
            <a:pPr marL="342900" lvl="1" indent="-342900">
              <a:lnSpc>
                <a:spcPct val="90000"/>
              </a:lnSpc>
              <a:buFont typeface="Wingdings" panose="05000000000000000000" pitchFamily="2" charset="2"/>
              <a:buChar char="§"/>
              <a:defRPr/>
            </a:pPr>
            <a:r>
              <a:rPr lang="en-GB" b="1" dirty="0"/>
              <a:t>Prevent a breach of an environmental permit, or a breach of a permit condition</a:t>
            </a:r>
            <a:endParaRPr lang="en-GB" b="1" dirty="0" smtClean="0"/>
          </a:p>
          <a:p>
            <a:pPr marL="342900" lvl="1" indent="-342900">
              <a:lnSpc>
                <a:spcPct val="90000"/>
              </a:lnSpc>
              <a:buFont typeface="Wingdings" panose="05000000000000000000" pitchFamily="2" charset="2"/>
              <a:buChar char="§"/>
              <a:defRPr/>
            </a:pPr>
            <a:endParaRPr lang="en-GB" sz="1200" dirty="0" smtClean="0"/>
          </a:p>
          <a:p>
            <a:pPr marL="342900" lvl="1" indent="-342900">
              <a:lnSpc>
                <a:spcPct val="90000"/>
              </a:lnSpc>
              <a:buFont typeface="Wingdings" panose="05000000000000000000" pitchFamily="2" charset="2"/>
              <a:buChar char="§"/>
              <a:defRPr/>
            </a:pPr>
            <a:r>
              <a:rPr lang="en-GB" dirty="0" smtClean="0"/>
              <a:t>If </a:t>
            </a:r>
            <a:r>
              <a:rPr lang="en-GB" dirty="0"/>
              <a:t>you suspect that </a:t>
            </a:r>
            <a:r>
              <a:rPr lang="en-GB" dirty="0" smtClean="0"/>
              <a:t>someone:</a:t>
            </a:r>
          </a:p>
          <a:p>
            <a:pPr marL="742950" lvl="2" indent="-342900">
              <a:lnSpc>
                <a:spcPct val="90000"/>
              </a:lnSpc>
              <a:buFont typeface="Wingdings" panose="05000000000000000000" pitchFamily="2" charset="2"/>
              <a:buChar char="§"/>
              <a:defRPr/>
            </a:pPr>
            <a:r>
              <a:rPr lang="en-GB" sz="2800" dirty="0" smtClean="0"/>
              <a:t>is </a:t>
            </a:r>
            <a:r>
              <a:rPr lang="en-GB" sz="2800" dirty="0"/>
              <a:t>illegally depositing, treating or disposing of </a:t>
            </a:r>
            <a:r>
              <a:rPr lang="en-GB" sz="2800" dirty="0" smtClean="0"/>
              <a:t>waste</a:t>
            </a:r>
          </a:p>
          <a:p>
            <a:pPr marL="742950" lvl="2" indent="-342900">
              <a:lnSpc>
                <a:spcPct val="90000"/>
              </a:lnSpc>
              <a:buFont typeface="Wingdings" panose="05000000000000000000" pitchFamily="2" charset="2"/>
              <a:buChar char="§"/>
              <a:defRPr/>
            </a:pPr>
            <a:r>
              <a:rPr lang="en-GB" sz="2800" dirty="0" smtClean="0"/>
              <a:t>does </a:t>
            </a:r>
            <a:r>
              <a:rPr lang="en-GB" sz="2800" dirty="0"/>
              <a:t>not have an appropriate permit or exemption, or that they are breaching a condition of their permit or </a:t>
            </a:r>
            <a:r>
              <a:rPr lang="en-GB" sz="2800" dirty="0" smtClean="0"/>
              <a:t>exemption</a:t>
            </a:r>
          </a:p>
          <a:p>
            <a:pPr marL="0" lvl="1" indent="0">
              <a:lnSpc>
                <a:spcPct val="90000"/>
              </a:lnSpc>
              <a:buNone/>
              <a:defRPr/>
            </a:pPr>
            <a:r>
              <a:rPr lang="en-GB" dirty="0"/>
              <a:t>do not give your waste to them or take waste from them</a:t>
            </a:r>
          </a:p>
        </p:txBody>
      </p:sp>
    </p:spTree>
    <p:extLst>
      <p:ext uri="{BB962C8B-B14F-4D97-AF65-F5344CB8AC3E}">
        <p14:creationId xmlns:p14="http://schemas.microsoft.com/office/powerpoint/2010/main" val="16836694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Deposit without a permit</a:t>
            </a:r>
            <a:endParaRPr lang="en-GB" dirty="0"/>
          </a:p>
        </p:txBody>
      </p:sp>
      <p:pic>
        <p:nvPicPr>
          <p:cNvPr id="5" name="Picture 1" descr="E:\Pictures\Furnature and fibreglass among trees.JPG"/>
          <p:cNvPicPr>
            <a:picLocks noGrp="1" noChangeAspect="1" noChangeArrowheads="1"/>
          </p:cNvPicPr>
          <p:nvPr>
            <p:ph sz="half" idx="1"/>
          </p:nvPr>
        </p:nvPicPr>
        <p:blipFill>
          <a:blip r:embed="rId3" cstate="email"/>
          <a:srcRect/>
          <a:stretch>
            <a:fillRect/>
          </a:stretch>
        </p:blipFill>
        <p:spPr bwMode="auto">
          <a:xfrm>
            <a:off x="1981200" y="1990137"/>
            <a:ext cx="4038600" cy="3906441"/>
          </a:xfrm>
          <a:prstGeom prst="rect">
            <a:avLst/>
          </a:prstGeom>
          <a:noFill/>
        </p:spPr>
      </p:pic>
      <p:pic>
        <p:nvPicPr>
          <p:cNvPr id="6" name="Content Placeholder 5" descr="flytip - pavement"/>
          <p:cNvPicPr>
            <a:picLocks noGrp="1" noChangeAspect="1" noChangeArrowheads="1"/>
          </p:cNvPicPr>
          <p:nvPr>
            <p:ph sz="half" idx="2"/>
          </p:nvPr>
        </p:nvPicPr>
        <p:blipFill>
          <a:blip r:embed="rId4" cstate="email"/>
          <a:srcRect/>
          <a:stretch>
            <a:fillRect/>
          </a:stretch>
        </p:blipFill>
        <p:spPr bwMode="auto">
          <a:xfrm>
            <a:off x="6463148" y="1990137"/>
            <a:ext cx="3822989" cy="3880405"/>
          </a:xfrm>
          <a:prstGeom prst="rect">
            <a:avLst/>
          </a:prstGeom>
          <a:noFill/>
          <a:ln w="9525">
            <a:noFill/>
            <a:miter lim="800000"/>
            <a:headEnd/>
            <a:tailEnd/>
          </a:ln>
        </p:spPr>
      </p:pic>
    </p:spTree>
    <p:extLst>
      <p:ext uri="{BB962C8B-B14F-4D97-AF65-F5344CB8AC3E}">
        <p14:creationId xmlns:p14="http://schemas.microsoft.com/office/powerpoint/2010/main" val="31670086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979" y="854786"/>
            <a:ext cx="6123709" cy="663575"/>
          </a:xfrm>
        </p:spPr>
        <p:txBody>
          <a:bodyPr/>
          <a:lstStyle/>
          <a:p>
            <a:r>
              <a:rPr lang="en-GB" dirty="0" err="1" smtClean="0"/>
              <a:t>Flytipping</a:t>
            </a:r>
            <a:r>
              <a:rPr lang="en-GB" dirty="0" smtClean="0"/>
              <a:t> – what &amp; why?</a:t>
            </a:r>
            <a:endParaRPr lang="en-GB" dirty="0"/>
          </a:p>
        </p:txBody>
      </p:sp>
      <p:sp>
        <p:nvSpPr>
          <p:cNvPr id="3" name="Content Placeholder 2"/>
          <p:cNvSpPr>
            <a:spLocks noGrp="1"/>
          </p:cNvSpPr>
          <p:nvPr>
            <p:ph idx="1"/>
          </p:nvPr>
        </p:nvSpPr>
        <p:spPr>
          <a:xfrm>
            <a:off x="1169979" y="1726630"/>
            <a:ext cx="6317673" cy="4469821"/>
          </a:xfrm>
        </p:spPr>
        <p:txBody>
          <a:bodyPr/>
          <a:lstStyle/>
          <a:p>
            <a:r>
              <a:rPr lang="en-GB" sz="2800" dirty="0">
                <a:latin typeface="Century Gothic" panose="020B0502020202020204" pitchFamily="34" charset="0"/>
                <a:cs typeface="Arial" panose="020B0604020202020204" pitchFamily="34" charset="0"/>
              </a:rPr>
              <a:t>Illegal deposit of waste on land</a:t>
            </a:r>
          </a:p>
          <a:p>
            <a:r>
              <a:rPr lang="en-GB" sz="2800" dirty="0">
                <a:latin typeface="Century Gothic" panose="020B0502020202020204" pitchFamily="34" charset="0"/>
                <a:cs typeface="Arial" panose="020B0604020202020204" pitchFamily="34" charset="0"/>
              </a:rPr>
              <a:t>Offences 33(1)(a) &amp; from motor vehicle</a:t>
            </a:r>
          </a:p>
          <a:p>
            <a:r>
              <a:rPr lang="en-GB" sz="2800" dirty="0">
                <a:latin typeface="Century Gothic" panose="020B0502020202020204" pitchFamily="34" charset="0"/>
                <a:cs typeface="Arial" panose="020B0604020202020204" pitchFamily="34" charset="0"/>
              </a:rPr>
              <a:t>Causes – cost, laziness, lack of facilities</a:t>
            </a:r>
          </a:p>
          <a:p>
            <a:r>
              <a:rPr lang="en-GB" sz="2800" dirty="0">
                <a:latin typeface="Century Gothic" panose="020B0502020202020204" pitchFamily="34" charset="0"/>
                <a:cs typeface="Arial" panose="020B0604020202020204" pitchFamily="34" charset="0"/>
              </a:rPr>
              <a:t>Undermines legitimate business</a:t>
            </a:r>
          </a:p>
          <a:p>
            <a:r>
              <a:rPr lang="en-GB" sz="2800" dirty="0">
                <a:latin typeface="Century Gothic" panose="020B0502020202020204" pitchFamily="34" charset="0"/>
                <a:cs typeface="Arial" panose="020B0604020202020204" pitchFamily="34" charset="0"/>
              </a:rPr>
              <a:t>Costs to LA’s and land owners of clean up</a:t>
            </a:r>
          </a:p>
          <a:p>
            <a:r>
              <a:rPr lang="en-GB" sz="2800" dirty="0">
                <a:latin typeface="Century Gothic" panose="020B0502020202020204" pitchFamily="34" charset="0"/>
                <a:cs typeface="Arial" panose="020B0604020202020204" pitchFamily="34" charset="0"/>
              </a:rPr>
              <a:t>Seizure of vehicles (2015)</a:t>
            </a:r>
          </a:p>
        </p:txBody>
      </p:sp>
      <p:pic>
        <p:nvPicPr>
          <p:cNvPr id="4" name="Picture 3"/>
          <p:cNvPicPr/>
          <p:nvPr/>
        </p:nvPicPr>
        <p:blipFill>
          <a:blip r:embed="rId2" cstate="email"/>
          <a:stretch>
            <a:fillRect/>
          </a:stretch>
        </p:blipFill>
        <p:spPr>
          <a:xfrm>
            <a:off x="7752931" y="2130014"/>
            <a:ext cx="4220335" cy="3646883"/>
          </a:xfrm>
          <a:prstGeom prst="rect">
            <a:avLst/>
          </a:prstGeom>
        </p:spPr>
      </p:pic>
    </p:spTree>
    <p:extLst>
      <p:ext uri="{BB962C8B-B14F-4D97-AF65-F5344CB8AC3E}">
        <p14:creationId xmlns:p14="http://schemas.microsoft.com/office/powerpoint/2010/main" val="10153369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81891" y="837136"/>
            <a:ext cx="9581408" cy="735891"/>
          </a:xfrm>
        </p:spPr>
        <p:txBody>
          <a:bodyPr/>
          <a:lstStyle/>
          <a:p>
            <a:r>
              <a:rPr lang="en-GB" dirty="0" smtClean="0"/>
              <a:t>Prevent </a:t>
            </a:r>
            <a:r>
              <a:rPr lang="en-GB" dirty="0"/>
              <a:t>Contravention of s33 of the EPA 1990</a:t>
            </a:r>
            <a:endParaRPr lang="en-US" altLang="en-US" dirty="0" smtClean="0"/>
          </a:p>
        </p:txBody>
      </p:sp>
      <p:sp>
        <p:nvSpPr>
          <p:cNvPr id="12291" name="Rectangle 3"/>
          <p:cNvSpPr>
            <a:spLocks noGrp="1" noChangeArrowheads="1"/>
          </p:cNvSpPr>
          <p:nvPr>
            <p:ph type="body" idx="1"/>
          </p:nvPr>
        </p:nvSpPr>
        <p:spPr>
          <a:xfrm>
            <a:off x="1779495" y="1731502"/>
            <a:ext cx="8727140" cy="4525963"/>
          </a:xfrm>
        </p:spPr>
        <p:txBody>
          <a:bodyPr/>
          <a:lstStyle/>
          <a:p>
            <a:pPr marL="0" indent="0" algn="ctr">
              <a:lnSpc>
                <a:spcPct val="90000"/>
              </a:lnSpc>
              <a:buNone/>
            </a:pPr>
            <a:r>
              <a:rPr lang="en-US" altLang="en-US" sz="16600" b="1" dirty="0">
                <a:solidFill>
                  <a:schemeClr val="accent3"/>
                </a:solidFill>
              </a:rPr>
              <a:t>?</a:t>
            </a:r>
          </a:p>
          <a:p>
            <a:pPr marL="0" indent="0" algn="ctr">
              <a:lnSpc>
                <a:spcPct val="90000"/>
              </a:lnSpc>
              <a:buNone/>
            </a:pPr>
            <a:r>
              <a:rPr lang="en-US" altLang="en-US" dirty="0" smtClean="0"/>
              <a:t>How do you</a:t>
            </a:r>
            <a:r>
              <a:rPr lang="en-GB" altLang="en-US" dirty="0" smtClean="0"/>
              <a:t> </a:t>
            </a:r>
            <a:r>
              <a:rPr lang="en-GB" altLang="en-US" dirty="0"/>
              <a:t>prevent </a:t>
            </a:r>
            <a:r>
              <a:rPr lang="en-GB" altLang="en-US" dirty="0" smtClean="0"/>
              <a:t>contravention </a:t>
            </a:r>
            <a:r>
              <a:rPr lang="en-GB" altLang="en-US" dirty="0"/>
              <a:t>by any other person of s33 of the EPA </a:t>
            </a:r>
            <a:r>
              <a:rPr lang="en-GB" altLang="en-US" dirty="0" smtClean="0"/>
              <a:t>1990</a:t>
            </a:r>
            <a:r>
              <a:rPr lang="en-US" altLang="en-US" dirty="0" smtClean="0"/>
              <a:t>?</a:t>
            </a:r>
          </a:p>
          <a:p>
            <a:pPr marL="0" indent="0" algn="ctr">
              <a:lnSpc>
                <a:spcPct val="90000"/>
              </a:lnSpc>
              <a:buNone/>
            </a:pPr>
            <a:r>
              <a:rPr lang="en-US" altLang="en-US" dirty="0" smtClean="0"/>
              <a:t>What evidence do you need to determine compliance with this obligation?</a:t>
            </a:r>
            <a:endParaRPr lang="en-US" altLang="en-US" dirty="0"/>
          </a:p>
        </p:txBody>
      </p:sp>
      <p:sp>
        <p:nvSpPr>
          <p:cNvPr id="4" name="TextBox 3"/>
          <p:cNvSpPr txBox="1"/>
          <p:nvPr/>
        </p:nvSpPr>
        <p:spPr>
          <a:xfrm>
            <a:off x="10611762" y="232016"/>
            <a:ext cx="1248145"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P21</a:t>
            </a:r>
          </a:p>
          <a:p>
            <a:pPr algn="ctr"/>
            <a:endParaRPr lang="en-GB" dirty="0"/>
          </a:p>
        </p:txBody>
      </p:sp>
    </p:spTree>
    <p:extLst>
      <p:ext uri="{BB962C8B-B14F-4D97-AF65-F5344CB8AC3E}">
        <p14:creationId xmlns:p14="http://schemas.microsoft.com/office/powerpoint/2010/main" val="32997594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Permits and Conditions</a:t>
            </a:r>
            <a:endParaRPr lang="en-GB" dirty="0"/>
          </a:p>
        </p:txBody>
      </p:sp>
      <p:sp>
        <p:nvSpPr>
          <p:cNvPr id="3" name="Content Placeholder 2"/>
          <p:cNvSpPr>
            <a:spLocks noGrp="1"/>
          </p:cNvSpPr>
          <p:nvPr>
            <p:ph sz="half" idx="1"/>
          </p:nvPr>
        </p:nvSpPr>
        <p:spPr>
          <a:xfrm>
            <a:off x="609603" y="1768114"/>
            <a:ext cx="4149436" cy="4365358"/>
          </a:xfrm>
        </p:spPr>
        <p:txBody>
          <a:bodyPr/>
          <a:lstStyle/>
          <a:p>
            <a:r>
              <a:rPr lang="en-GB" dirty="0">
                <a:latin typeface="Century Gothic" panose="020B0502020202020204" pitchFamily="34" charset="0"/>
                <a:cs typeface="Arial" panose="020B0604020202020204" pitchFamily="34" charset="0"/>
              </a:rPr>
              <a:t>What </a:t>
            </a:r>
            <a:r>
              <a:rPr lang="en-GB" b="1" dirty="0">
                <a:latin typeface="Century Gothic" panose="020B0502020202020204" pitchFamily="34" charset="0"/>
                <a:cs typeface="Arial" panose="020B0604020202020204" pitchFamily="34" charset="0"/>
              </a:rPr>
              <a:t>kind</a:t>
            </a:r>
            <a:r>
              <a:rPr lang="en-GB" dirty="0">
                <a:latin typeface="Century Gothic" panose="020B0502020202020204" pitchFamily="34" charset="0"/>
                <a:cs typeface="Arial" panose="020B0604020202020204" pitchFamily="34" charset="0"/>
              </a:rPr>
              <a:t> of permit?</a:t>
            </a:r>
          </a:p>
          <a:p>
            <a:r>
              <a:rPr lang="en-GB" dirty="0">
                <a:latin typeface="Century Gothic" panose="020B0502020202020204" pitchFamily="34" charset="0"/>
                <a:cs typeface="Arial" panose="020B0604020202020204" pitchFamily="34" charset="0"/>
              </a:rPr>
              <a:t>What </a:t>
            </a:r>
            <a:r>
              <a:rPr lang="en-GB" b="1" dirty="0">
                <a:latin typeface="Century Gothic" panose="020B0502020202020204" pitchFamily="34" charset="0"/>
                <a:cs typeface="Arial" panose="020B0604020202020204" pitchFamily="34" charset="0"/>
              </a:rPr>
              <a:t>conditions</a:t>
            </a:r>
            <a:r>
              <a:rPr lang="en-GB" dirty="0">
                <a:latin typeface="Century Gothic" panose="020B0502020202020204" pitchFamily="34" charset="0"/>
                <a:cs typeface="Arial" panose="020B0604020202020204" pitchFamily="34" charset="0"/>
              </a:rPr>
              <a:t> might apply?</a:t>
            </a:r>
          </a:p>
          <a:p>
            <a:r>
              <a:rPr lang="en-GB" dirty="0">
                <a:latin typeface="Century Gothic" panose="020B0502020202020204" pitchFamily="34" charset="0"/>
                <a:cs typeface="Arial" panose="020B0604020202020204" pitchFamily="34" charset="0"/>
              </a:rPr>
              <a:t>How can I tell if conditions are being complied with?</a:t>
            </a:r>
          </a:p>
          <a:p>
            <a:r>
              <a:rPr lang="en-GB" dirty="0">
                <a:latin typeface="Century Gothic" panose="020B0502020202020204" pitchFamily="34" charset="0"/>
                <a:cs typeface="Arial" panose="020B0604020202020204" pitchFamily="34" charset="0"/>
              </a:rPr>
              <a:t>What should I be looking for?</a:t>
            </a:r>
          </a:p>
          <a:p>
            <a:endParaRPr lang="en-GB" dirty="0">
              <a:latin typeface="Century Gothic" panose="020B0502020202020204" pitchFamily="34" charset="0"/>
            </a:endParaRPr>
          </a:p>
        </p:txBody>
      </p:sp>
      <p:sp>
        <p:nvSpPr>
          <p:cNvPr id="4" name="Content Placeholder 3"/>
          <p:cNvSpPr>
            <a:spLocks noGrp="1"/>
          </p:cNvSpPr>
          <p:nvPr>
            <p:ph sz="half" idx="2"/>
          </p:nvPr>
        </p:nvSpPr>
        <p:spPr/>
        <p:txBody>
          <a:bodyPr/>
          <a:lstStyle/>
          <a:p>
            <a:endParaRPr lang="en-GB" dirty="0"/>
          </a:p>
        </p:txBody>
      </p:sp>
      <p:pic>
        <p:nvPicPr>
          <p:cNvPr id="5" name="Picture 9" descr="P9120003"/>
          <p:cNvPicPr>
            <a:picLocks noChangeAspect="1" noChangeArrowheads="1"/>
          </p:cNvPicPr>
          <p:nvPr/>
        </p:nvPicPr>
        <p:blipFill>
          <a:blip r:embed="rId3" cstate="email"/>
          <a:srcRect/>
          <a:stretch>
            <a:fillRect/>
          </a:stretch>
        </p:blipFill>
        <p:spPr>
          <a:xfrm>
            <a:off x="6197600" y="1619384"/>
            <a:ext cx="4267200" cy="4648200"/>
          </a:xfrm>
          <a:prstGeom prst="rect">
            <a:avLst/>
          </a:prstGeom>
          <a:noFill/>
        </p:spPr>
      </p:pic>
      <p:sp>
        <p:nvSpPr>
          <p:cNvPr id="6" name="TextBox 5"/>
          <p:cNvSpPr txBox="1"/>
          <p:nvPr/>
        </p:nvSpPr>
        <p:spPr>
          <a:xfrm>
            <a:off x="10611762" y="232016"/>
            <a:ext cx="1248145"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P22</a:t>
            </a:r>
          </a:p>
          <a:p>
            <a:pPr algn="ctr"/>
            <a:endParaRPr lang="en-GB" dirty="0"/>
          </a:p>
        </p:txBody>
      </p:sp>
    </p:spTree>
    <p:extLst>
      <p:ext uri="{BB962C8B-B14F-4D97-AF65-F5344CB8AC3E}">
        <p14:creationId xmlns:p14="http://schemas.microsoft.com/office/powerpoint/2010/main" val="9657517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um storage"/>
          <p:cNvPicPr>
            <a:picLocks noChangeAspect="1" noChangeArrowheads="1"/>
          </p:cNvPicPr>
          <p:nvPr/>
        </p:nvPicPr>
        <p:blipFill>
          <a:blip r:embed="rId4" cstate="email"/>
          <a:srcRect/>
          <a:stretch>
            <a:fillRect/>
          </a:stretch>
        </p:blipFill>
        <p:spPr>
          <a:xfrm>
            <a:off x="1406001" y="1632314"/>
            <a:ext cx="4167515" cy="4670434"/>
          </a:xfrm>
          <a:prstGeom prst="rect">
            <a:avLst/>
          </a:prstGeom>
          <a:noFill/>
        </p:spPr>
      </p:pic>
      <p:graphicFrame>
        <p:nvGraphicFramePr>
          <p:cNvPr id="2" name="Object 1"/>
          <p:cNvGraphicFramePr>
            <a:graphicFrameLocks noChangeAspect="1"/>
          </p:cNvGraphicFramePr>
          <p:nvPr>
            <p:extLst>
              <p:ext uri="{D42A27DB-BD31-4B8C-83A1-F6EECF244321}">
                <p14:modId xmlns:p14="http://schemas.microsoft.com/office/powerpoint/2010/main" val="1343432693"/>
              </p:ext>
            </p:extLst>
          </p:nvPr>
        </p:nvGraphicFramePr>
        <p:xfrm>
          <a:off x="6231077" y="1632314"/>
          <a:ext cx="4411371" cy="4670434"/>
        </p:xfrm>
        <a:graphic>
          <a:graphicData uri="http://schemas.openxmlformats.org/presentationml/2006/ole">
            <mc:AlternateContent xmlns:mc="http://schemas.openxmlformats.org/markup-compatibility/2006">
              <mc:Choice xmlns:v="urn:schemas-microsoft-com:vml" Requires="v">
                <p:oleObj spid="_x0000_s3103" name="Slide" r:id="rId5" imgW="4533840" imgH="3390840" progId="PowerPoint.Slide.8">
                  <p:embed/>
                </p:oleObj>
              </mc:Choice>
              <mc:Fallback>
                <p:oleObj name="Slide" r:id="rId5" imgW="4533840" imgH="3390840" progId="PowerPoint.Slide.8">
                  <p:embed/>
                  <p:pic>
                    <p:nvPicPr>
                      <p:cNvPr id="0"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1077" y="1632314"/>
                        <a:ext cx="4411371" cy="46704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605646" y="835519"/>
            <a:ext cx="8193975" cy="707886"/>
          </a:xfrm>
          <a:prstGeom prst="rect">
            <a:avLst/>
          </a:prstGeom>
          <a:noFill/>
        </p:spPr>
        <p:txBody>
          <a:bodyPr wrap="square" rtlCol="0">
            <a:spAutoFit/>
          </a:bodyPr>
          <a:lstStyle/>
          <a:p>
            <a:r>
              <a:rPr lang="en-GB" sz="4000" b="1" dirty="0" smtClean="0">
                <a:solidFill>
                  <a:schemeClr val="bg1"/>
                </a:solidFill>
                <a:latin typeface="Century Gothic" panose="020B0502020202020204" pitchFamily="34" charset="0"/>
              </a:rPr>
              <a:t>Activity – your thoughts?</a:t>
            </a:r>
            <a:endParaRPr lang="en-GB" sz="4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9268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09600" y="746067"/>
            <a:ext cx="10623551" cy="782089"/>
          </a:xfrm>
        </p:spPr>
        <p:txBody>
          <a:bodyPr/>
          <a:lstStyle/>
          <a:p>
            <a:pPr>
              <a:defRPr/>
            </a:pPr>
            <a:r>
              <a:rPr lang="en-GB" altLang="en-US" sz="3600" dirty="0">
                <a:latin typeface="Century Gothic" pitchFamily="34" charset="0"/>
                <a:cs typeface="Century Gothic" pitchFamily="34" charset="0"/>
              </a:rPr>
              <a:t>Recent prosecution example</a:t>
            </a:r>
          </a:p>
        </p:txBody>
      </p:sp>
      <p:sp>
        <p:nvSpPr>
          <p:cNvPr id="40963" name="Content Placeholder 2"/>
          <p:cNvSpPr>
            <a:spLocks noGrp="1"/>
          </p:cNvSpPr>
          <p:nvPr>
            <p:ph idx="1"/>
          </p:nvPr>
        </p:nvSpPr>
        <p:spPr>
          <a:xfrm>
            <a:off x="609600" y="1891145"/>
            <a:ext cx="11328400" cy="3914978"/>
          </a:xfrm>
        </p:spPr>
        <p:txBody>
          <a:bodyPr/>
          <a:lstStyle/>
          <a:p>
            <a:r>
              <a:rPr lang="en-GB" altLang="en-US" sz="2800" dirty="0" smtClean="0">
                <a:latin typeface="Century Gothic" pitchFamily="34" charset="0"/>
                <a:cs typeface="Century Gothic" pitchFamily="34" charset="0"/>
              </a:rPr>
              <a:t>The company responsible had failed to manage and operate its waste oil treatment site under the terms of its permit.</a:t>
            </a:r>
          </a:p>
          <a:p>
            <a:r>
              <a:rPr lang="en-GB" altLang="en-US" sz="2800" dirty="0" smtClean="0">
                <a:latin typeface="Century Gothic" pitchFamily="34" charset="0"/>
                <a:cs typeface="Century Gothic" pitchFamily="34" charset="0"/>
              </a:rPr>
              <a:t>Fined a total of £30,000 and ordered to pay full costs of £6,569 as well as a victim surcharge of £120.</a:t>
            </a:r>
          </a:p>
          <a:p>
            <a:r>
              <a:rPr lang="en-GB" altLang="en-US" sz="2800" dirty="0" smtClean="0">
                <a:latin typeface="Century Gothic" pitchFamily="34" charset="0"/>
                <a:cs typeface="Century Gothic" pitchFamily="34" charset="0"/>
              </a:rPr>
              <a:t>The pollution in July 2012 cost the company’s insurers £169,000 to clean up.</a:t>
            </a:r>
          </a:p>
          <a:p>
            <a:r>
              <a:rPr lang="en-GB" altLang="en-US" sz="2800" dirty="0" smtClean="0">
                <a:latin typeface="Century Gothic" pitchFamily="34" charset="0"/>
                <a:cs typeface="Century Gothic" pitchFamily="34" charset="0"/>
                <a:hlinkClick r:id="rId3"/>
              </a:rPr>
              <a:t>http://www.bbc.co.uk/news/uk-england-suffolk-26843229</a:t>
            </a:r>
            <a:endParaRPr lang="en-GB" altLang="en-US" sz="2800" dirty="0" smtClean="0">
              <a:latin typeface="Century Gothic" pitchFamily="34" charset="0"/>
              <a:cs typeface="Century Gothic" pitchFamily="34" charset="0"/>
            </a:endParaRPr>
          </a:p>
          <a:p>
            <a:endParaRPr lang="en-GB" altLang="en-US" sz="2800" dirty="0" smtClean="0">
              <a:latin typeface="Century Gothic" pitchFamily="34" charset="0"/>
              <a:cs typeface="Century Gothic" pitchFamily="34" charset="0"/>
            </a:endParaRPr>
          </a:p>
          <a:p>
            <a:pPr>
              <a:buFont typeface="Wingdings" pitchFamily="2" charset="2"/>
              <a:buNone/>
            </a:pPr>
            <a:endParaRPr lang="en-GB" altLang="en-US" dirty="0" smtClean="0">
              <a:latin typeface="Century Gothic" pitchFamily="34" charset="0"/>
              <a:cs typeface="Century Gothic" pitchFamily="34" charset="0"/>
            </a:endParaRPr>
          </a:p>
        </p:txBody>
      </p:sp>
    </p:spTree>
    <p:extLst>
      <p:ext uri="{BB962C8B-B14F-4D97-AF65-F5344CB8AC3E}">
        <p14:creationId xmlns:p14="http://schemas.microsoft.com/office/powerpoint/2010/main" val="15661467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Duty of Care Obligations</a:t>
            </a:r>
            <a:endParaRPr lang="en-GB" dirty="0"/>
          </a:p>
        </p:txBody>
      </p:sp>
      <p:sp>
        <p:nvSpPr>
          <p:cNvPr id="6" name="Content Placeholder 5"/>
          <p:cNvSpPr>
            <a:spLocks noGrp="1"/>
          </p:cNvSpPr>
          <p:nvPr>
            <p:ph idx="1"/>
          </p:nvPr>
        </p:nvSpPr>
        <p:spPr>
          <a:xfrm>
            <a:off x="3091093" y="2947804"/>
            <a:ext cx="5660571" cy="626670"/>
          </a:xfrm>
        </p:spPr>
        <p:txBody>
          <a:bodyPr/>
          <a:lstStyle/>
          <a:p>
            <a:pPr marL="0" indent="0" algn="ctr">
              <a:buNone/>
            </a:pPr>
            <a:r>
              <a:rPr lang="en-GB" sz="4800" b="1" dirty="0" smtClean="0">
                <a:solidFill>
                  <a:srgbClr val="24ABB5"/>
                </a:solidFill>
              </a:rPr>
              <a:t>Prevent Escape of Waste</a:t>
            </a:r>
            <a:endParaRPr lang="en-GB" sz="4800" b="1" dirty="0">
              <a:solidFill>
                <a:srgbClr val="24ABB5"/>
              </a:solidFill>
            </a:endParaRPr>
          </a:p>
        </p:txBody>
      </p:sp>
    </p:spTree>
    <p:extLst>
      <p:ext uri="{BB962C8B-B14F-4D97-AF65-F5344CB8AC3E}">
        <p14:creationId xmlns:p14="http://schemas.microsoft.com/office/powerpoint/2010/main" val="36607834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Prevent Escape of waste</a:t>
            </a:r>
            <a:endParaRPr lang="en-GB" dirty="0"/>
          </a:p>
        </p:txBody>
      </p:sp>
      <p:sp>
        <p:nvSpPr>
          <p:cNvPr id="3" name="Content Placeholder 2"/>
          <p:cNvSpPr>
            <a:spLocks noGrp="1"/>
          </p:cNvSpPr>
          <p:nvPr>
            <p:ph idx="1"/>
          </p:nvPr>
        </p:nvSpPr>
        <p:spPr>
          <a:xfrm>
            <a:off x="437483" y="1605954"/>
            <a:ext cx="10255623" cy="4300104"/>
          </a:xfrm>
        </p:spPr>
        <p:txBody>
          <a:bodyPr/>
          <a:lstStyle/>
          <a:p>
            <a:r>
              <a:rPr lang="en-GB" sz="2800" u="sng" dirty="0">
                <a:latin typeface="Century Gothic" panose="020B0502020202020204" pitchFamily="34" charset="0"/>
              </a:rPr>
              <a:t>Producers</a:t>
            </a:r>
            <a:r>
              <a:rPr lang="en-GB" sz="2800" dirty="0">
                <a:latin typeface="Century Gothic" panose="020B0502020202020204" pitchFamily="34" charset="0"/>
              </a:rPr>
              <a:t> bear the main responsibility for packing waste to prevent its escape in </a:t>
            </a:r>
            <a:r>
              <a:rPr lang="en-GB" sz="2800" dirty="0" smtClean="0">
                <a:latin typeface="Century Gothic" panose="020B0502020202020204" pitchFamily="34" charset="0"/>
              </a:rPr>
              <a:t>transit</a:t>
            </a:r>
          </a:p>
          <a:p>
            <a:pPr marL="0" indent="0">
              <a:buNone/>
            </a:pPr>
            <a:endParaRPr lang="en-GB" sz="1000" dirty="0">
              <a:latin typeface="Century Gothic" panose="020B0502020202020204" pitchFamily="34" charset="0"/>
            </a:endParaRPr>
          </a:p>
          <a:p>
            <a:r>
              <a:rPr lang="en-GB" sz="2800" dirty="0">
                <a:latin typeface="Century Gothic" panose="020B0502020202020204" pitchFamily="34" charset="0"/>
              </a:rPr>
              <a:t>A </a:t>
            </a:r>
            <a:r>
              <a:rPr lang="en-GB" sz="2800" u="sng" dirty="0">
                <a:latin typeface="Century Gothic" panose="020B0502020202020204" pitchFamily="34" charset="0"/>
              </a:rPr>
              <a:t>Carrier</a:t>
            </a:r>
            <a:r>
              <a:rPr lang="en-GB" sz="2800" dirty="0">
                <a:latin typeface="Century Gothic" panose="020B0502020202020204" pitchFamily="34" charset="0"/>
              </a:rPr>
              <a:t> is responsible for the adequacy of packaging whilst under his control - he should not rely totally on how it is packed or handed over by the previous </a:t>
            </a:r>
            <a:r>
              <a:rPr lang="en-GB" sz="2800" dirty="0" smtClean="0">
                <a:latin typeface="Century Gothic" panose="020B0502020202020204" pitchFamily="34" charset="0"/>
              </a:rPr>
              <a:t>holder</a:t>
            </a:r>
          </a:p>
          <a:p>
            <a:pPr marL="0" indent="0">
              <a:buNone/>
            </a:pPr>
            <a:endParaRPr lang="en-GB" sz="1000" dirty="0">
              <a:latin typeface="Century Gothic" panose="020B0502020202020204" pitchFamily="34" charset="0"/>
            </a:endParaRPr>
          </a:p>
          <a:p>
            <a:r>
              <a:rPr lang="en-GB" sz="2800" dirty="0">
                <a:latin typeface="Century Gothic" panose="020B0502020202020204" pitchFamily="34" charset="0"/>
              </a:rPr>
              <a:t>A </a:t>
            </a:r>
            <a:r>
              <a:rPr lang="en-GB" sz="2800" u="sng" dirty="0">
                <a:latin typeface="Century Gothic" panose="020B0502020202020204" pitchFamily="34" charset="0"/>
              </a:rPr>
              <a:t>Broker/Dealer</a:t>
            </a:r>
            <a:r>
              <a:rPr lang="en-GB" sz="2800" dirty="0">
                <a:latin typeface="Century Gothic" panose="020B0502020202020204" pitchFamily="34" charset="0"/>
              </a:rPr>
              <a:t> also has </a:t>
            </a:r>
            <a:r>
              <a:rPr lang="en-GB" sz="2800" dirty="0" smtClean="0">
                <a:latin typeface="Century Gothic" panose="020B0502020202020204" pitchFamily="34" charset="0"/>
              </a:rPr>
              <a:t>obligations</a:t>
            </a:r>
          </a:p>
          <a:p>
            <a:pPr marL="0" indent="0">
              <a:buNone/>
            </a:pPr>
            <a:endParaRPr lang="en-GB" sz="1000" dirty="0">
              <a:latin typeface="Century Gothic" panose="020B0502020202020204" pitchFamily="34" charset="0"/>
            </a:endParaRPr>
          </a:p>
          <a:p>
            <a:r>
              <a:rPr lang="en-GB" sz="2800" dirty="0">
                <a:latin typeface="Century Gothic" panose="020B0502020202020204" pitchFamily="34" charset="0"/>
              </a:rPr>
              <a:t>escape also happens at waste management/disposal sites</a:t>
            </a:r>
          </a:p>
        </p:txBody>
      </p:sp>
    </p:spTree>
    <p:extLst>
      <p:ext uri="{BB962C8B-B14F-4D97-AF65-F5344CB8AC3E}">
        <p14:creationId xmlns:p14="http://schemas.microsoft.com/office/powerpoint/2010/main" val="6211319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219200" y="848302"/>
            <a:ext cx="10972800" cy="751903"/>
          </a:xfrm>
        </p:spPr>
        <p:txBody>
          <a:bodyPr>
            <a:normAutofit/>
          </a:bodyPr>
          <a:lstStyle/>
          <a:p>
            <a:pPr eaLnBrk="1" hangingPunct="1"/>
            <a:r>
              <a:rPr lang="en-GB" b="0" dirty="0" smtClean="0">
                <a:latin typeface="Century Gothic" pitchFamily="34" charset="0"/>
              </a:rPr>
              <a:t>Overview</a:t>
            </a:r>
            <a:endParaRPr lang="en-US" b="0" dirty="0" smtClean="0">
              <a:latin typeface="Century Gothic" pitchFamily="34" charset="0"/>
            </a:endParaRPr>
          </a:p>
        </p:txBody>
      </p:sp>
      <p:sp>
        <p:nvSpPr>
          <p:cNvPr id="10243" name="Rectangle 3"/>
          <p:cNvSpPr>
            <a:spLocks noGrp="1" noChangeArrowheads="1"/>
          </p:cNvSpPr>
          <p:nvPr>
            <p:ph type="body" idx="1"/>
          </p:nvPr>
        </p:nvSpPr>
        <p:spPr>
          <a:xfrm>
            <a:off x="609600" y="1905924"/>
            <a:ext cx="10972800" cy="4792337"/>
          </a:xfrm>
        </p:spPr>
        <p:txBody>
          <a:bodyPr/>
          <a:lstStyle/>
          <a:p>
            <a:pPr eaLnBrk="1" hangingPunct="1"/>
            <a:r>
              <a:rPr lang="en-GB" dirty="0" smtClean="0"/>
              <a:t>Policy – National and European</a:t>
            </a:r>
          </a:p>
          <a:p>
            <a:pPr eaLnBrk="1" hangingPunct="1"/>
            <a:r>
              <a:rPr lang="en-GB" dirty="0" smtClean="0"/>
              <a:t>Pressure Groups/ Lobbying</a:t>
            </a:r>
          </a:p>
          <a:p>
            <a:pPr eaLnBrk="1" hangingPunct="1"/>
            <a:r>
              <a:rPr lang="en-GB" dirty="0" smtClean="0"/>
              <a:t>European Directives and Regulations</a:t>
            </a:r>
          </a:p>
          <a:p>
            <a:pPr eaLnBrk="1" hangingPunct="1"/>
            <a:r>
              <a:rPr lang="en-GB" dirty="0" smtClean="0"/>
              <a:t>National Acts of Parliament (Primary Legislation)</a:t>
            </a:r>
          </a:p>
          <a:p>
            <a:pPr eaLnBrk="1" hangingPunct="1"/>
            <a:r>
              <a:rPr lang="en-GB" dirty="0" smtClean="0"/>
              <a:t>Regulations and Orders (Secondary legislation)</a:t>
            </a:r>
          </a:p>
          <a:p>
            <a:pPr eaLnBrk="1" hangingPunct="1"/>
            <a:r>
              <a:rPr lang="en-GB" dirty="0" smtClean="0"/>
              <a:t>Circulars and Good Practice Guidance</a:t>
            </a:r>
            <a:endParaRPr lang="en-US" dirty="0" smtClean="0"/>
          </a:p>
        </p:txBody>
      </p:sp>
    </p:spTree>
    <p:extLst>
      <p:ext uri="{BB962C8B-B14F-4D97-AF65-F5344CB8AC3E}">
        <p14:creationId xmlns:p14="http://schemas.microsoft.com/office/powerpoint/2010/main" val="18660645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Examples of Escape</a:t>
            </a:r>
            <a:endParaRPr lang="en-GB" dirty="0"/>
          </a:p>
        </p:txBody>
      </p:sp>
      <p:sp>
        <p:nvSpPr>
          <p:cNvPr id="3" name="Content Placeholder 2"/>
          <p:cNvSpPr>
            <a:spLocks noGrp="1"/>
          </p:cNvSpPr>
          <p:nvPr>
            <p:ph sz="half" idx="1"/>
          </p:nvPr>
        </p:nvSpPr>
        <p:spPr/>
        <p:txBody>
          <a:bodyPr/>
          <a:lstStyle/>
          <a:p>
            <a:endParaRPr lang="en-GB" dirty="0"/>
          </a:p>
        </p:txBody>
      </p:sp>
      <p:pic>
        <p:nvPicPr>
          <p:cNvPr id="5" name="Picture 3" descr="20"/>
          <p:cNvPicPr>
            <a:picLocks noChangeAspect="1" noChangeArrowheads="1"/>
          </p:cNvPicPr>
          <p:nvPr/>
        </p:nvPicPr>
        <p:blipFill>
          <a:blip r:embed="rId2" cstate="email"/>
          <a:srcRect/>
          <a:stretch>
            <a:fillRect/>
          </a:stretch>
        </p:blipFill>
        <p:spPr>
          <a:xfrm>
            <a:off x="1813181" y="1760805"/>
            <a:ext cx="4206619" cy="4365358"/>
          </a:xfrm>
          <a:prstGeom prst="rect">
            <a:avLst/>
          </a:prstGeom>
          <a:noFill/>
        </p:spPr>
      </p:pic>
      <p:pic>
        <p:nvPicPr>
          <p:cNvPr id="5122" name="Picture 2"/>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bwMode="auto">
          <a:xfrm>
            <a:off x="6172458" y="1760805"/>
            <a:ext cx="4206617" cy="4365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37225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6"/>
          <p:cNvSpPr txBox="1">
            <a:spLocks noChangeArrowheads="1"/>
          </p:cNvSpPr>
          <p:nvPr/>
        </p:nvSpPr>
        <p:spPr bwMode="auto">
          <a:xfrm>
            <a:off x="4934307" y="1735344"/>
            <a:ext cx="2414865" cy="1815882"/>
          </a:xfrm>
          <a:prstGeom prst="rect">
            <a:avLst/>
          </a:prstGeom>
          <a:noFill/>
          <a:ln w="9525">
            <a:noFill/>
            <a:miter lim="800000"/>
            <a:headEnd/>
            <a:tailEnd/>
          </a:ln>
        </p:spPr>
        <p:txBody>
          <a:bodyPr wrap="square">
            <a:spAutoFit/>
          </a:bodyPr>
          <a:lstStyle/>
          <a:p>
            <a:pPr>
              <a:spcBef>
                <a:spcPct val="50000"/>
              </a:spcBef>
              <a:defRPr/>
            </a:pPr>
            <a:r>
              <a:rPr lang="en-GB" sz="2800" dirty="0">
                <a:latin typeface="Century Gothic" pitchFamily="34" charset="0"/>
              </a:rPr>
              <a:t>Wind  blown litter from a waste facility</a:t>
            </a:r>
            <a:endParaRPr lang="en-US" sz="2800" i="1" dirty="0">
              <a:latin typeface="Century Gothic" pitchFamily="34" charset="0"/>
            </a:endParaRPr>
          </a:p>
        </p:txBody>
      </p:sp>
      <p:pic>
        <p:nvPicPr>
          <p:cNvPr id="3" name="Picture 4"/>
          <p:cNvPicPr>
            <a:picLocks noChangeAspect="1" noChangeArrowheads="1"/>
          </p:cNvPicPr>
          <p:nvPr/>
        </p:nvPicPr>
        <p:blipFill>
          <a:blip r:embed="rId3" cstate="email"/>
          <a:srcRect/>
          <a:stretch>
            <a:fillRect/>
          </a:stretch>
        </p:blipFill>
        <p:spPr bwMode="auto">
          <a:xfrm>
            <a:off x="270781" y="1735342"/>
            <a:ext cx="4443739" cy="3323546"/>
          </a:xfrm>
          <a:prstGeom prst="rect">
            <a:avLst/>
          </a:prstGeom>
          <a:noFill/>
          <a:ln w="25400">
            <a:solidFill>
              <a:schemeClr val="tx2">
                <a:lumMod val="50000"/>
              </a:schemeClr>
            </a:solidFill>
            <a:miter lim="800000"/>
            <a:headEnd/>
            <a:tailEnd/>
          </a:ln>
        </p:spPr>
      </p:pic>
      <p:pic>
        <p:nvPicPr>
          <p:cNvPr id="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148947" y="3184442"/>
            <a:ext cx="4612284" cy="307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4734086" y="5243077"/>
            <a:ext cx="2414865" cy="954107"/>
          </a:xfrm>
          <a:prstGeom prst="rect">
            <a:avLst/>
          </a:prstGeom>
          <a:noFill/>
          <a:ln w="9525">
            <a:noFill/>
            <a:miter lim="800000"/>
            <a:headEnd/>
            <a:tailEnd/>
          </a:ln>
        </p:spPr>
        <p:txBody>
          <a:bodyPr wrap="square">
            <a:spAutoFit/>
          </a:bodyPr>
          <a:lstStyle/>
          <a:p>
            <a:pPr>
              <a:spcBef>
                <a:spcPct val="50000"/>
              </a:spcBef>
              <a:defRPr/>
            </a:pPr>
            <a:r>
              <a:rPr lang="en-GB" sz="2800" dirty="0">
                <a:latin typeface="Century Gothic" pitchFamily="34" charset="0"/>
              </a:rPr>
              <a:t>Over loaded skip?</a:t>
            </a:r>
            <a:endParaRPr lang="en-US" sz="2800" i="1" dirty="0">
              <a:latin typeface="Century Gothic" pitchFamily="34" charset="0"/>
            </a:endParaRPr>
          </a:p>
        </p:txBody>
      </p:sp>
    </p:spTree>
    <p:extLst>
      <p:ext uri="{BB962C8B-B14F-4D97-AF65-F5344CB8AC3E}">
        <p14:creationId xmlns:p14="http://schemas.microsoft.com/office/powerpoint/2010/main" val="30947382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3027" name="Rectangle 3"/>
          <p:cNvSpPr>
            <a:spLocks noGrp="1" noChangeArrowheads="1"/>
          </p:cNvSpPr>
          <p:nvPr>
            <p:ph type="body" idx="1"/>
          </p:nvPr>
        </p:nvSpPr>
        <p:spPr>
          <a:xfrm>
            <a:off x="935495" y="1708441"/>
            <a:ext cx="9443543" cy="4097858"/>
          </a:xfrm>
        </p:spPr>
        <p:txBody>
          <a:bodyPr/>
          <a:lstStyle/>
          <a:p>
            <a:pPr>
              <a:lnSpc>
                <a:spcPct val="90000"/>
              </a:lnSpc>
              <a:spcBef>
                <a:spcPct val="60000"/>
              </a:spcBef>
              <a:buFont typeface="Wingdings" pitchFamily="2" charset="2"/>
              <a:buNone/>
            </a:pPr>
            <a:r>
              <a:rPr lang="en-GB" altLang="en-US" dirty="0"/>
              <a:t>Duty for each holder to ensure against:</a:t>
            </a:r>
          </a:p>
          <a:p>
            <a:pPr>
              <a:lnSpc>
                <a:spcPct val="90000"/>
              </a:lnSpc>
              <a:spcBef>
                <a:spcPts val="1200"/>
              </a:spcBef>
            </a:pPr>
            <a:r>
              <a:rPr lang="en-GB" altLang="en-US" sz="2800" dirty="0"/>
              <a:t>Corrosion of containers</a:t>
            </a:r>
          </a:p>
          <a:p>
            <a:pPr>
              <a:lnSpc>
                <a:spcPct val="90000"/>
              </a:lnSpc>
              <a:spcBef>
                <a:spcPts val="1200"/>
              </a:spcBef>
            </a:pPr>
            <a:r>
              <a:rPr lang="en-GB" altLang="en-US" sz="2800" dirty="0"/>
              <a:t>Spillage/leaks/leaching from rainfall</a:t>
            </a:r>
          </a:p>
          <a:p>
            <a:pPr>
              <a:lnSpc>
                <a:spcPct val="90000"/>
              </a:lnSpc>
              <a:spcBef>
                <a:spcPts val="1200"/>
              </a:spcBef>
            </a:pPr>
            <a:r>
              <a:rPr lang="en-GB" altLang="en-US" sz="2800" dirty="0"/>
              <a:t>Accidents/weather causing damage to containers</a:t>
            </a:r>
          </a:p>
          <a:p>
            <a:pPr>
              <a:lnSpc>
                <a:spcPct val="90000"/>
              </a:lnSpc>
              <a:spcBef>
                <a:spcPts val="1200"/>
              </a:spcBef>
            </a:pPr>
            <a:r>
              <a:rPr lang="en-GB" altLang="en-US" sz="2800" dirty="0"/>
              <a:t>Wind blown waste</a:t>
            </a:r>
          </a:p>
          <a:p>
            <a:pPr>
              <a:lnSpc>
                <a:spcPct val="90000"/>
              </a:lnSpc>
              <a:spcBef>
                <a:spcPts val="1200"/>
              </a:spcBef>
            </a:pPr>
            <a:r>
              <a:rPr lang="en-GB" altLang="en-US" sz="2800" dirty="0"/>
              <a:t>Vandals, thieves, children, trespassers, animals</a:t>
            </a:r>
          </a:p>
          <a:p>
            <a:pPr marL="0" indent="0">
              <a:lnSpc>
                <a:spcPct val="90000"/>
              </a:lnSpc>
              <a:spcBef>
                <a:spcPts val="1200"/>
              </a:spcBef>
              <a:buNone/>
            </a:pPr>
            <a:r>
              <a:rPr lang="en-GB" altLang="en-US" sz="2800" dirty="0"/>
              <a:t>Correct labelling and storage of waste</a:t>
            </a:r>
          </a:p>
        </p:txBody>
      </p:sp>
      <p:sp>
        <p:nvSpPr>
          <p:cNvPr id="2" name="Title 1"/>
          <p:cNvSpPr>
            <a:spLocks noGrp="1"/>
          </p:cNvSpPr>
          <p:nvPr>
            <p:ph type="title"/>
          </p:nvPr>
        </p:nvSpPr>
        <p:spPr/>
        <p:txBody>
          <a:bodyPr/>
          <a:lstStyle/>
          <a:p>
            <a:r>
              <a:rPr lang="en-GB" dirty="0" smtClean="0"/>
              <a:t>Keeping </a:t>
            </a:r>
            <a:r>
              <a:rPr lang="en-GB" dirty="0"/>
              <a:t>waste </a:t>
            </a:r>
            <a:r>
              <a:rPr lang="en-GB" dirty="0" smtClean="0"/>
              <a:t>safely: additional guidance</a:t>
            </a:r>
            <a:endParaRPr lang="en-GB" dirty="0"/>
          </a:p>
        </p:txBody>
      </p:sp>
    </p:spTree>
    <p:extLst>
      <p:ext uri="{BB962C8B-B14F-4D97-AF65-F5344CB8AC3E}">
        <p14:creationId xmlns:p14="http://schemas.microsoft.com/office/powerpoint/2010/main" val="3484655284"/>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Duty of Care Obligations</a:t>
            </a:r>
            <a:endParaRPr lang="en-GB" dirty="0"/>
          </a:p>
        </p:txBody>
      </p:sp>
      <p:sp>
        <p:nvSpPr>
          <p:cNvPr id="6" name="Content Placeholder 5"/>
          <p:cNvSpPr>
            <a:spLocks noGrp="1"/>
          </p:cNvSpPr>
          <p:nvPr>
            <p:ph idx="1"/>
          </p:nvPr>
        </p:nvSpPr>
        <p:spPr>
          <a:xfrm>
            <a:off x="3091093" y="2947804"/>
            <a:ext cx="5660571" cy="626670"/>
          </a:xfrm>
        </p:spPr>
        <p:txBody>
          <a:bodyPr/>
          <a:lstStyle/>
          <a:p>
            <a:pPr marL="0" indent="0" algn="ctr">
              <a:buNone/>
            </a:pPr>
            <a:r>
              <a:rPr lang="en-GB" sz="4800" b="1" dirty="0" smtClean="0">
                <a:solidFill>
                  <a:srgbClr val="24ABB5"/>
                </a:solidFill>
              </a:rPr>
              <a:t>Transfer to Authorised Person</a:t>
            </a:r>
            <a:endParaRPr lang="en-GB" sz="4800" b="1" dirty="0">
              <a:solidFill>
                <a:srgbClr val="24ABB5"/>
              </a:solidFill>
            </a:endParaRPr>
          </a:p>
        </p:txBody>
      </p:sp>
    </p:spTree>
    <p:extLst>
      <p:ext uri="{BB962C8B-B14F-4D97-AF65-F5344CB8AC3E}">
        <p14:creationId xmlns:p14="http://schemas.microsoft.com/office/powerpoint/2010/main" val="11174196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a:xfrm>
            <a:off x="830131" y="1735642"/>
            <a:ext cx="8305800" cy="5029200"/>
          </a:xfrm>
        </p:spPr>
        <p:txBody>
          <a:bodyPr>
            <a:normAutofit/>
          </a:bodyPr>
          <a:lstStyle/>
          <a:p>
            <a:pPr marL="0" indent="0">
              <a:lnSpc>
                <a:spcPct val="90000"/>
              </a:lnSpc>
              <a:buNone/>
              <a:defRPr/>
            </a:pPr>
            <a:r>
              <a:rPr lang="en-GB" dirty="0" smtClean="0"/>
              <a:t>Authorised persons are:</a:t>
            </a:r>
          </a:p>
          <a:p>
            <a:pPr marL="0" indent="0">
              <a:lnSpc>
                <a:spcPct val="90000"/>
              </a:lnSpc>
              <a:buNone/>
              <a:defRPr/>
            </a:pPr>
            <a:endParaRPr lang="en-GB" dirty="0" smtClean="0"/>
          </a:p>
          <a:p>
            <a:pPr>
              <a:lnSpc>
                <a:spcPct val="90000"/>
              </a:lnSpc>
              <a:defRPr/>
            </a:pPr>
            <a:r>
              <a:rPr lang="en-GB" dirty="0" smtClean="0"/>
              <a:t>A Registered Carrier</a:t>
            </a:r>
          </a:p>
          <a:p>
            <a:pPr lvl="1">
              <a:lnSpc>
                <a:spcPct val="90000"/>
              </a:lnSpc>
              <a:defRPr/>
            </a:pPr>
            <a:r>
              <a:rPr lang="en-GB" dirty="0" smtClean="0"/>
              <a:t>Lower and Upper tier carriers</a:t>
            </a:r>
          </a:p>
          <a:p>
            <a:pPr lvl="1">
              <a:lnSpc>
                <a:spcPct val="90000"/>
              </a:lnSpc>
              <a:defRPr/>
            </a:pPr>
            <a:r>
              <a:rPr lang="en-GB" dirty="0" smtClean="0"/>
              <a:t>Brokers and Dealers in waste</a:t>
            </a:r>
          </a:p>
          <a:p>
            <a:pPr>
              <a:lnSpc>
                <a:spcPct val="90000"/>
              </a:lnSpc>
              <a:defRPr/>
            </a:pPr>
            <a:endParaRPr lang="en-GB" dirty="0" smtClean="0"/>
          </a:p>
          <a:p>
            <a:pPr>
              <a:lnSpc>
                <a:spcPct val="90000"/>
              </a:lnSpc>
              <a:defRPr/>
            </a:pPr>
            <a:r>
              <a:rPr lang="en-GB" dirty="0" smtClean="0"/>
              <a:t>Holder </a:t>
            </a:r>
            <a:r>
              <a:rPr lang="en-GB" dirty="0"/>
              <a:t>of an appropriate Environmental Permit </a:t>
            </a:r>
            <a:r>
              <a:rPr lang="en-GB" i="1" dirty="0"/>
              <a:t>or an </a:t>
            </a:r>
            <a:r>
              <a:rPr lang="en-GB" i="1" dirty="0" smtClean="0"/>
              <a:t>Exemption</a:t>
            </a:r>
          </a:p>
          <a:p>
            <a:pPr>
              <a:lnSpc>
                <a:spcPct val="90000"/>
              </a:lnSpc>
              <a:defRPr/>
            </a:pPr>
            <a:endParaRPr lang="en-GB" dirty="0"/>
          </a:p>
          <a:p>
            <a:pPr>
              <a:lnSpc>
                <a:spcPct val="90000"/>
              </a:lnSpc>
              <a:defRPr/>
            </a:pPr>
            <a:endParaRPr lang="en-GB" dirty="0"/>
          </a:p>
        </p:txBody>
      </p:sp>
      <p:sp>
        <p:nvSpPr>
          <p:cNvPr id="2" name="Title 1"/>
          <p:cNvSpPr>
            <a:spLocks noGrp="1"/>
          </p:cNvSpPr>
          <p:nvPr>
            <p:ph type="title"/>
          </p:nvPr>
        </p:nvSpPr>
        <p:spPr/>
        <p:txBody>
          <a:bodyPr/>
          <a:lstStyle/>
          <a:p>
            <a:r>
              <a:rPr lang="en-GB" dirty="0" smtClean="0"/>
              <a:t>Transfer </a:t>
            </a:r>
            <a:r>
              <a:rPr lang="en-GB" dirty="0"/>
              <a:t>waste only to an ‘Authorised person</a:t>
            </a:r>
            <a:r>
              <a:rPr lang="en-GB" dirty="0" smtClean="0"/>
              <a:t>’</a:t>
            </a:r>
            <a:endParaRPr lang="en-GB" dirty="0"/>
          </a:p>
        </p:txBody>
      </p:sp>
    </p:spTree>
    <p:extLst>
      <p:ext uri="{BB962C8B-B14F-4D97-AF65-F5344CB8AC3E}">
        <p14:creationId xmlns:p14="http://schemas.microsoft.com/office/powerpoint/2010/main" val="1213715981"/>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19549" y="1836229"/>
            <a:ext cx="10703859" cy="4553815"/>
          </a:xfrm>
          <a:prstGeom prst="rect">
            <a:avLst/>
          </a:prstGeom>
        </p:spPr>
        <p:txBody>
          <a:bodyPr/>
          <a:lstStyle/>
          <a:p>
            <a:pPr marL="342900" indent="-342900">
              <a:lnSpc>
                <a:spcPct val="90000"/>
              </a:lnSpc>
              <a:spcBef>
                <a:spcPct val="20000"/>
              </a:spcBef>
              <a:buClr>
                <a:srgbClr val="86B245"/>
              </a:buClr>
              <a:buFont typeface="Wingdings" panose="05000000000000000000" pitchFamily="2" charset="2"/>
              <a:buChar char="§"/>
              <a:defRPr/>
            </a:pPr>
            <a:r>
              <a:rPr lang="en-GB" sz="3200" dirty="0">
                <a:latin typeface="Century Gothic" pitchFamily="34" charset="0"/>
                <a:cs typeface="Century Gothic"/>
              </a:rPr>
              <a:t>Must register as a waste carrier, broker or dealer if you do any of the following as part of your business</a:t>
            </a:r>
            <a:r>
              <a:rPr lang="en-GB" sz="3200" dirty="0" smtClean="0">
                <a:latin typeface="Century Gothic" pitchFamily="34" charset="0"/>
                <a:cs typeface="Century Gothic"/>
              </a:rPr>
              <a:t>:</a:t>
            </a:r>
          </a:p>
          <a:p>
            <a:pPr>
              <a:lnSpc>
                <a:spcPct val="90000"/>
              </a:lnSpc>
              <a:spcBef>
                <a:spcPct val="20000"/>
              </a:spcBef>
              <a:buClr>
                <a:srgbClr val="86B245"/>
              </a:buClr>
              <a:defRPr/>
            </a:pPr>
            <a:endParaRPr lang="en-GB" sz="1100" dirty="0">
              <a:latin typeface="Century Gothic" pitchFamily="34" charset="0"/>
              <a:cs typeface="Century Gothic"/>
            </a:endParaRPr>
          </a:p>
          <a:p>
            <a:pPr marL="742950" lvl="1" indent="-285750">
              <a:lnSpc>
                <a:spcPct val="90000"/>
              </a:lnSpc>
              <a:spcBef>
                <a:spcPct val="20000"/>
              </a:spcBef>
              <a:buClr>
                <a:srgbClr val="86B245"/>
              </a:buClr>
              <a:buFont typeface="Arial" panose="020B0604020202020204" pitchFamily="34" charset="0"/>
              <a:buChar char="–"/>
              <a:defRPr/>
            </a:pPr>
            <a:r>
              <a:rPr lang="en-GB" sz="2800" dirty="0">
                <a:latin typeface="Century Gothic"/>
                <a:cs typeface="Century Gothic"/>
              </a:rPr>
              <a:t>Transport your own waste (lower tier except C&amp;D wastes)</a:t>
            </a:r>
          </a:p>
          <a:p>
            <a:pPr marL="742950" lvl="1" indent="-285750">
              <a:lnSpc>
                <a:spcPct val="90000"/>
              </a:lnSpc>
              <a:spcBef>
                <a:spcPct val="20000"/>
              </a:spcBef>
              <a:buClr>
                <a:srgbClr val="86B245"/>
              </a:buClr>
              <a:buFont typeface="Arial" panose="020B0604020202020204" pitchFamily="34" charset="0"/>
              <a:buChar char="–"/>
              <a:defRPr/>
            </a:pPr>
            <a:r>
              <a:rPr lang="en-GB" sz="2800" dirty="0">
                <a:latin typeface="Century Gothic"/>
                <a:cs typeface="Century Gothic"/>
              </a:rPr>
              <a:t>Transport or dispose of waste for someone else</a:t>
            </a:r>
          </a:p>
          <a:p>
            <a:pPr marL="742950" lvl="1" indent="-285750">
              <a:lnSpc>
                <a:spcPct val="90000"/>
              </a:lnSpc>
              <a:spcBef>
                <a:spcPct val="20000"/>
              </a:spcBef>
              <a:buClr>
                <a:srgbClr val="86B245"/>
              </a:buClr>
              <a:buFont typeface="Arial" panose="020B0604020202020204" pitchFamily="34" charset="0"/>
              <a:buChar char="–"/>
              <a:defRPr/>
            </a:pPr>
            <a:r>
              <a:rPr lang="en-GB" sz="2800" dirty="0">
                <a:latin typeface="Century Gothic"/>
                <a:cs typeface="Century Gothic"/>
              </a:rPr>
              <a:t>Buy or sell waste</a:t>
            </a:r>
          </a:p>
          <a:p>
            <a:pPr marL="742950" lvl="1" indent="-285750">
              <a:lnSpc>
                <a:spcPct val="90000"/>
              </a:lnSpc>
              <a:spcBef>
                <a:spcPct val="20000"/>
              </a:spcBef>
              <a:buClr>
                <a:srgbClr val="86B245"/>
              </a:buClr>
              <a:buFont typeface="Arial" panose="020B0604020202020204" pitchFamily="34" charset="0"/>
              <a:buChar char="–"/>
              <a:defRPr/>
            </a:pPr>
            <a:r>
              <a:rPr lang="en-GB" sz="2800" dirty="0">
                <a:latin typeface="Century Gothic"/>
                <a:cs typeface="Century Gothic"/>
              </a:rPr>
              <a:t>Act as a waste broker (arrange for someone to handle other people’s waste)</a:t>
            </a:r>
            <a:endParaRPr lang="en-GB" sz="3200" dirty="0">
              <a:latin typeface="Century Gothic"/>
              <a:ea typeface="MS PGothic" pitchFamily="34" charset="-128"/>
              <a:cs typeface="Century Gothic"/>
            </a:endParaRPr>
          </a:p>
          <a:p>
            <a:pPr marL="342900" indent="-342900">
              <a:lnSpc>
                <a:spcPct val="90000"/>
              </a:lnSpc>
              <a:spcBef>
                <a:spcPct val="20000"/>
              </a:spcBef>
              <a:buClr>
                <a:schemeClr val="tx1"/>
              </a:buClr>
              <a:defRPr/>
            </a:pPr>
            <a:endParaRPr lang="en-GB" sz="1600" dirty="0">
              <a:solidFill>
                <a:schemeClr val="bg1">
                  <a:lumMod val="50000"/>
                </a:schemeClr>
              </a:solidFill>
              <a:latin typeface="Century Gothic"/>
              <a:ea typeface="MS PGothic" pitchFamily="34" charset="-128"/>
              <a:cs typeface="Century Gothic"/>
            </a:endParaRPr>
          </a:p>
          <a:p>
            <a:pPr marL="342900" indent="-342900">
              <a:lnSpc>
                <a:spcPct val="90000"/>
              </a:lnSpc>
              <a:spcBef>
                <a:spcPct val="20000"/>
              </a:spcBef>
              <a:buClr>
                <a:schemeClr val="tx1"/>
              </a:buClr>
              <a:defRPr/>
            </a:pPr>
            <a:endParaRPr lang="en-GB" sz="1600" dirty="0">
              <a:solidFill>
                <a:schemeClr val="bg1">
                  <a:lumMod val="50000"/>
                </a:schemeClr>
              </a:solidFill>
              <a:latin typeface="Century Gothic"/>
              <a:ea typeface="MS PGothic" pitchFamily="34" charset="-128"/>
              <a:cs typeface="Century Gothic"/>
            </a:endParaRPr>
          </a:p>
          <a:p>
            <a:pPr marL="342900" indent="-342900">
              <a:lnSpc>
                <a:spcPct val="90000"/>
              </a:lnSpc>
              <a:spcBef>
                <a:spcPct val="20000"/>
              </a:spcBef>
              <a:buClr>
                <a:schemeClr val="tx1"/>
              </a:buClr>
              <a:defRPr/>
            </a:pPr>
            <a:endParaRPr lang="en-GB" sz="3200" dirty="0">
              <a:solidFill>
                <a:schemeClr val="bg1">
                  <a:lumMod val="50000"/>
                </a:schemeClr>
              </a:solidFill>
              <a:latin typeface="Century Gothic"/>
              <a:ea typeface="MS PGothic" pitchFamily="34" charset="-128"/>
              <a:cs typeface="Century Gothic"/>
            </a:endParaRPr>
          </a:p>
          <a:p>
            <a:pPr marL="342900" indent="-342900">
              <a:lnSpc>
                <a:spcPct val="90000"/>
              </a:lnSpc>
              <a:spcBef>
                <a:spcPct val="20000"/>
              </a:spcBef>
              <a:buClr>
                <a:schemeClr val="tx1"/>
              </a:buClr>
              <a:defRPr/>
            </a:pPr>
            <a:r>
              <a:rPr lang="en-GB" sz="3200" dirty="0">
                <a:solidFill>
                  <a:schemeClr val="bg1">
                    <a:lumMod val="50000"/>
                  </a:schemeClr>
                </a:solidFill>
                <a:latin typeface="Century Gothic"/>
                <a:ea typeface="MS PGothic" pitchFamily="34" charset="-128"/>
                <a:cs typeface="Century Gothic"/>
              </a:rPr>
              <a:t> </a:t>
            </a:r>
          </a:p>
          <a:p>
            <a:pPr marL="342900" indent="-342900">
              <a:lnSpc>
                <a:spcPct val="90000"/>
              </a:lnSpc>
              <a:spcBef>
                <a:spcPct val="20000"/>
              </a:spcBef>
              <a:buClr>
                <a:schemeClr val="tx1"/>
              </a:buClr>
              <a:defRPr/>
            </a:pPr>
            <a:endParaRPr lang="en-GB" sz="3200" dirty="0">
              <a:solidFill>
                <a:schemeClr val="bg1">
                  <a:lumMod val="50000"/>
                </a:schemeClr>
              </a:solidFill>
              <a:latin typeface="Century Gothic"/>
              <a:ea typeface="MS PGothic" pitchFamily="34" charset="-128"/>
              <a:cs typeface="Century Gothic"/>
            </a:endParaRPr>
          </a:p>
          <a:p>
            <a:pPr marL="342900" indent="-342900">
              <a:lnSpc>
                <a:spcPct val="90000"/>
              </a:lnSpc>
              <a:spcBef>
                <a:spcPct val="20000"/>
              </a:spcBef>
              <a:buClr>
                <a:schemeClr val="tx1"/>
              </a:buClr>
              <a:defRPr/>
            </a:pPr>
            <a:endParaRPr lang="en-GB" sz="3200" dirty="0">
              <a:solidFill>
                <a:schemeClr val="bg1">
                  <a:lumMod val="50000"/>
                </a:schemeClr>
              </a:solidFill>
              <a:latin typeface="Century Gothic"/>
              <a:ea typeface="MS PGothic" pitchFamily="34" charset="-128"/>
              <a:cs typeface="Century Gothic"/>
            </a:endParaRPr>
          </a:p>
        </p:txBody>
      </p:sp>
      <p:sp>
        <p:nvSpPr>
          <p:cNvPr id="3" name="Title 1"/>
          <p:cNvSpPr txBox="1">
            <a:spLocks/>
          </p:cNvSpPr>
          <p:nvPr/>
        </p:nvSpPr>
        <p:spPr>
          <a:xfrm>
            <a:off x="1034532" y="994634"/>
            <a:ext cx="7967663" cy="325438"/>
          </a:xfrm>
          <a:prstGeom prst="rect">
            <a:avLst/>
          </a:prstGeom>
        </p:spPr>
        <p:txBody>
          <a:bodyPr/>
          <a:lstStyle>
            <a:lvl1pPr algn="l" defTabSz="457200" rtl="0" eaLnBrk="1" fontAlgn="base" hangingPunct="1">
              <a:spcBef>
                <a:spcPct val="0"/>
              </a:spcBef>
              <a:spcAft>
                <a:spcPct val="0"/>
              </a:spcAft>
              <a:defRPr b="1" kern="1200">
                <a:solidFill>
                  <a:schemeClr val="bg1"/>
                </a:solidFill>
                <a:latin typeface="Century Gothic"/>
                <a:ea typeface="MS PGothic" pitchFamily="34" charset="-128"/>
                <a:cs typeface="Century Gothic"/>
              </a:defRPr>
            </a:lvl1pPr>
            <a:lvl2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2pPr>
            <a:lvl3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3pPr>
            <a:lvl4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4pPr>
            <a:lvl5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5pPr>
            <a:lvl6pPr marL="4572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6pPr>
            <a:lvl7pPr marL="9144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7pPr>
            <a:lvl8pPr marL="13716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8pPr>
            <a:lvl9pPr marL="18288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9pPr>
          </a:lstStyle>
          <a:p>
            <a:r>
              <a:rPr lang="en-GB" sz="2800" dirty="0" smtClean="0"/>
              <a:t>Carrier </a:t>
            </a:r>
            <a:r>
              <a:rPr lang="en-GB" sz="2800" dirty="0"/>
              <a:t>/ Broker / Dealer Registration</a:t>
            </a:r>
          </a:p>
        </p:txBody>
      </p:sp>
    </p:spTree>
    <p:extLst>
      <p:ext uri="{BB962C8B-B14F-4D97-AF65-F5344CB8AC3E}">
        <p14:creationId xmlns:p14="http://schemas.microsoft.com/office/powerpoint/2010/main" val="42488003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840896" y="1734670"/>
            <a:ext cx="9968753" cy="4663440"/>
          </a:xfrm>
          <a:prstGeom prst="rect">
            <a:avLst/>
          </a:prstGeom>
        </p:spPr>
        <p:txBody>
          <a:bodyPr/>
          <a:lstStyle/>
          <a:p>
            <a:pPr marL="342900" indent="-342900">
              <a:lnSpc>
                <a:spcPct val="90000"/>
              </a:lnSpc>
              <a:spcBef>
                <a:spcPct val="20000"/>
              </a:spcBef>
              <a:buClr>
                <a:srgbClr val="86B245"/>
              </a:buClr>
              <a:buFont typeface="Wingdings" panose="05000000000000000000" pitchFamily="2" charset="2"/>
              <a:buChar char="§"/>
              <a:defRPr/>
            </a:pPr>
            <a:r>
              <a:rPr lang="en-GB" sz="3200" dirty="0">
                <a:latin typeface="Century Gothic" pitchFamily="34" charset="0"/>
                <a:cs typeface="Century Gothic"/>
              </a:rPr>
              <a:t>Carrier Registration Certificate</a:t>
            </a:r>
          </a:p>
          <a:p>
            <a:pPr marL="742950" lvl="1" indent="-285750">
              <a:lnSpc>
                <a:spcPct val="90000"/>
              </a:lnSpc>
              <a:spcBef>
                <a:spcPct val="20000"/>
              </a:spcBef>
              <a:buClr>
                <a:srgbClr val="86B245"/>
              </a:buClr>
              <a:buFont typeface="Arial" panose="020B0604020202020204" pitchFamily="34" charset="0"/>
              <a:buChar char="–"/>
              <a:defRPr/>
            </a:pPr>
            <a:r>
              <a:rPr lang="en-GB" sz="2800" dirty="0">
                <a:latin typeface="Century Gothic" pitchFamily="34" charset="0"/>
                <a:cs typeface="Century Gothic"/>
              </a:rPr>
              <a:t>Depending on where the contractors main place of business is:</a:t>
            </a:r>
          </a:p>
          <a:p>
            <a:pPr marL="1200150" lvl="2" indent="-285750">
              <a:lnSpc>
                <a:spcPct val="90000"/>
              </a:lnSpc>
              <a:spcBef>
                <a:spcPct val="20000"/>
              </a:spcBef>
              <a:buClr>
                <a:srgbClr val="86B245"/>
              </a:buClr>
              <a:buFont typeface="Arial" panose="020B0604020202020204" pitchFamily="34" charset="0"/>
              <a:buChar char="–"/>
              <a:defRPr/>
            </a:pPr>
            <a:r>
              <a:rPr lang="en-GB" sz="2800" dirty="0">
                <a:latin typeface="Century Gothic" pitchFamily="34" charset="0"/>
                <a:cs typeface="Century Gothic"/>
              </a:rPr>
              <a:t>England, Wales, </a:t>
            </a:r>
            <a:r>
              <a:rPr lang="en-GB" sz="2800" dirty="0" smtClean="0">
                <a:latin typeface="Century Gothic" pitchFamily="34" charset="0"/>
                <a:cs typeface="Century Gothic"/>
              </a:rPr>
              <a:t>Scotland, Northern Ireland</a:t>
            </a:r>
          </a:p>
          <a:p>
            <a:pPr marL="1200150" lvl="2" indent="-285750">
              <a:lnSpc>
                <a:spcPct val="90000"/>
              </a:lnSpc>
              <a:spcBef>
                <a:spcPct val="20000"/>
              </a:spcBef>
              <a:buClr>
                <a:srgbClr val="86B245"/>
              </a:buClr>
              <a:buFont typeface="Arial" panose="020B0604020202020204" pitchFamily="34" charset="0"/>
              <a:buChar char="–"/>
              <a:defRPr/>
            </a:pPr>
            <a:endParaRPr lang="en-GB" sz="2800" dirty="0">
              <a:latin typeface="Century Gothic" pitchFamily="34" charset="0"/>
              <a:cs typeface="Century Gothic"/>
            </a:endParaRPr>
          </a:p>
          <a:p>
            <a:pPr marL="342900" indent="-342900">
              <a:lnSpc>
                <a:spcPct val="90000"/>
              </a:lnSpc>
              <a:spcBef>
                <a:spcPct val="20000"/>
              </a:spcBef>
              <a:buClr>
                <a:srgbClr val="86B245"/>
              </a:buClr>
              <a:buFont typeface="Wingdings" panose="05000000000000000000" pitchFamily="2" charset="2"/>
              <a:buChar char="§"/>
              <a:defRPr/>
            </a:pPr>
            <a:r>
              <a:rPr lang="en-GB" sz="3200" dirty="0">
                <a:latin typeface="Century Gothic" pitchFamily="34" charset="0"/>
                <a:cs typeface="Century Gothic"/>
              </a:rPr>
              <a:t>Registration lasts 3 years</a:t>
            </a:r>
          </a:p>
          <a:p>
            <a:pPr marL="342900" indent="-342900">
              <a:lnSpc>
                <a:spcPct val="90000"/>
              </a:lnSpc>
              <a:spcBef>
                <a:spcPct val="20000"/>
              </a:spcBef>
              <a:buClr>
                <a:srgbClr val="86B245"/>
              </a:buClr>
              <a:buFont typeface="Wingdings" panose="05000000000000000000" pitchFamily="2" charset="2"/>
              <a:buChar char="§"/>
              <a:defRPr/>
            </a:pPr>
            <a:r>
              <a:rPr lang="en-GB" sz="3200" dirty="0">
                <a:latin typeface="Century Gothic" pitchFamily="34" charset="0"/>
                <a:cs typeface="Century Gothic"/>
              </a:rPr>
              <a:t>Fee for renewal (upper tier)</a:t>
            </a:r>
          </a:p>
          <a:p>
            <a:pPr marL="342900" indent="-342900">
              <a:lnSpc>
                <a:spcPct val="90000"/>
              </a:lnSpc>
              <a:spcBef>
                <a:spcPct val="20000"/>
              </a:spcBef>
              <a:buClr>
                <a:srgbClr val="86B245"/>
              </a:buClr>
              <a:buFont typeface="Wingdings" panose="05000000000000000000" pitchFamily="2" charset="2"/>
              <a:buChar char="§"/>
              <a:defRPr/>
            </a:pPr>
            <a:r>
              <a:rPr lang="en-GB" sz="3200" dirty="0">
                <a:latin typeface="Century Gothic" pitchFamily="34" charset="0"/>
                <a:cs typeface="Century Gothic"/>
              </a:rPr>
              <a:t>Can check on Public register</a:t>
            </a:r>
          </a:p>
          <a:p>
            <a:pPr marL="742950" lvl="1" indent="-285750">
              <a:lnSpc>
                <a:spcPct val="90000"/>
              </a:lnSpc>
              <a:spcBef>
                <a:spcPct val="20000"/>
              </a:spcBef>
              <a:buClr>
                <a:srgbClr val="86B245"/>
              </a:buClr>
              <a:buFont typeface="Arial" panose="020B0604020202020204" pitchFamily="34" charset="0"/>
              <a:buChar char="–"/>
              <a:defRPr/>
            </a:pPr>
            <a:r>
              <a:rPr lang="en-GB" sz="2800" dirty="0" smtClean="0">
                <a:latin typeface="Century Gothic" pitchFamily="34" charset="0"/>
                <a:cs typeface="Century Gothic"/>
              </a:rPr>
              <a:t>‘</a:t>
            </a:r>
            <a:r>
              <a:rPr lang="en-GB" sz="2800" dirty="0">
                <a:latin typeface="Century Gothic" pitchFamily="34" charset="0"/>
                <a:cs typeface="Century Gothic"/>
              </a:rPr>
              <a:t>new’ register</a:t>
            </a:r>
          </a:p>
          <a:p>
            <a:pPr marL="342900" indent="-342900">
              <a:lnSpc>
                <a:spcPct val="90000"/>
              </a:lnSpc>
              <a:spcBef>
                <a:spcPct val="20000"/>
              </a:spcBef>
              <a:buClr>
                <a:schemeClr val="tx1"/>
              </a:buClr>
              <a:defRPr/>
            </a:pPr>
            <a:endParaRPr lang="en-GB" sz="3200" dirty="0">
              <a:solidFill>
                <a:schemeClr val="bg1">
                  <a:lumMod val="50000"/>
                </a:schemeClr>
              </a:solidFill>
              <a:latin typeface="Century Gothic"/>
              <a:ea typeface="MS PGothic" pitchFamily="34" charset="-128"/>
              <a:cs typeface="Century Gothic"/>
            </a:endParaRPr>
          </a:p>
        </p:txBody>
      </p:sp>
      <p:sp>
        <p:nvSpPr>
          <p:cNvPr id="3" name="Title 1"/>
          <p:cNvSpPr txBox="1">
            <a:spLocks/>
          </p:cNvSpPr>
          <p:nvPr/>
        </p:nvSpPr>
        <p:spPr>
          <a:xfrm>
            <a:off x="840892" y="983876"/>
            <a:ext cx="7967663" cy="325438"/>
          </a:xfrm>
          <a:prstGeom prst="rect">
            <a:avLst/>
          </a:prstGeom>
        </p:spPr>
        <p:txBody>
          <a:bodyPr/>
          <a:lstStyle>
            <a:lvl1pPr algn="l" defTabSz="457200" rtl="0" eaLnBrk="1" fontAlgn="base" hangingPunct="1">
              <a:spcBef>
                <a:spcPct val="0"/>
              </a:spcBef>
              <a:spcAft>
                <a:spcPct val="0"/>
              </a:spcAft>
              <a:defRPr b="1" kern="1200">
                <a:solidFill>
                  <a:schemeClr val="bg1"/>
                </a:solidFill>
                <a:latin typeface="Century Gothic"/>
                <a:ea typeface="MS PGothic" pitchFamily="34" charset="-128"/>
                <a:cs typeface="Century Gothic"/>
              </a:defRPr>
            </a:lvl1pPr>
            <a:lvl2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2pPr>
            <a:lvl3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3pPr>
            <a:lvl4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4pPr>
            <a:lvl5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5pPr>
            <a:lvl6pPr marL="4572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6pPr>
            <a:lvl7pPr marL="9144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7pPr>
            <a:lvl8pPr marL="13716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8pPr>
            <a:lvl9pPr marL="18288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9pPr>
          </a:lstStyle>
          <a:p>
            <a:r>
              <a:rPr lang="en-GB" sz="2800" dirty="0" smtClean="0"/>
              <a:t>Carrier </a:t>
            </a:r>
            <a:r>
              <a:rPr lang="en-GB" sz="2800" dirty="0"/>
              <a:t>Registration</a:t>
            </a:r>
          </a:p>
        </p:txBody>
      </p:sp>
    </p:spTree>
    <p:extLst>
      <p:ext uri="{BB962C8B-B14F-4D97-AF65-F5344CB8AC3E}">
        <p14:creationId xmlns:p14="http://schemas.microsoft.com/office/powerpoint/2010/main" val="17491584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Public Registers</a:t>
            </a:r>
            <a:endParaRPr lang="en-GB" dirty="0"/>
          </a:p>
        </p:txBody>
      </p:sp>
      <p:sp>
        <p:nvSpPr>
          <p:cNvPr id="3" name="Content Placeholder 2"/>
          <p:cNvSpPr>
            <a:spLocks noGrp="1"/>
          </p:cNvSpPr>
          <p:nvPr>
            <p:ph idx="1"/>
          </p:nvPr>
        </p:nvSpPr>
        <p:spPr/>
        <p:txBody>
          <a:bodyPr/>
          <a:lstStyle/>
          <a:p>
            <a:r>
              <a:rPr lang="en-GB" dirty="0" smtClean="0"/>
              <a:t>See</a:t>
            </a:r>
          </a:p>
          <a:p>
            <a:r>
              <a:rPr lang="en-GB" dirty="0" smtClean="0">
                <a:hlinkClick r:id="rId2"/>
              </a:rPr>
              <a:t>https://www.gov.uk/topic/environmental-management/environmental-permits</a:t>
            </a:r>
            <a:endParaRPr lang="en-GB" dirty="0" smtClean="0"/>
          </a:p>
          <a:p>
            <a:r>
              <a:rPr lang="en-GB" dirty="0" smtClean="0">
                <a:hlinkClick r:id="rId3"/>
              </a:rPr>
              <a:t>https://www.gov.uk/government/publications/low-risk-waste-activities-guidance</a:t>
            </a:r>
            <a:endParaRPr lang="en-GB" dirty="0" smtClean="0"/>
          </a:p>
          <a:p>
            <a:endParaRPr lang="en-GB" dirty="0" smtClean="0"/>
          </a:p>
          <a:p>
            <a:endParaRPr lang="en-GB"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4985" y="918405"/>
            <a:ext cx="7967663" cy="325438"/>
          </a:xfrm>
          <a:prstGeom prst="rect">
            <a:avLst/>
          </a:prstGeom>
        </p:spPr>
        <p:txBody>
          <a:bodyPr/>
          <a:lstStyle>
            <a:lvl1pPr algn="l" defTabSz="457200" rtl="0" eaLnBrk="1" fontAlgn="base" hangingPunct="1">
              <a:spcBef>
                <a:spcPct val="0"/>
              </a:spcBef>
              <a:spcAft>
                <a:spcPct val="0"/>
              </a:spcAft>
              <a:defRPr b="1" kern="1200">
                <a:solidFill>
                  <a:schemeClr val="bg1"/>
                </a:solidFill>
                <a:latin typeface="Century Gothic"/>
                <a:ea typeface="MS PGothic" pitchFamily="34" charset="-128"/>
                <a:cs typeface="Century Gothic"/>
              </a:defRPr>
            </a:lvl1pPr>
            <a:lvl2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2pPr>
            <a:lvl3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3pPr>
            <a:lvl4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4pPr>
            <a:lvl5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5pPr>
            <a:lvl6pPr marL="4572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6pPr>
            <a:lvl7pPr marL="9144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7pPr>
            <a:lvl8pPr marL="13716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8pPr>
            <a:lvl9pPr marL="18288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9pPr>
          </a:lstStyle>
          <a:p>
            <a:r>
              <a:rPr lang="en-GB" sz="2800" dirty="0" smtClean="0"/>
              <a:t>Public Register</a:t>
            </a:r>
            <a:endParaRPr lang="en-GB" sz="2800" dirty="0"/>
          </a:p>
        </p:txBody>
      </p:sp>
      <p:pic>
        <p:nvPicPr>
          <p:cNvPr id="5" name="Picture 4"/>
          <p:cNvPicPr/>
          <p:nvPr/>
        </p:nvPicPr>
        <p:blipFill rotWithShape="1">
          <a:blip r:embed="rId3" cstate="email"/>
          <a:srcRect/>
          <a:stretch/>
        </p:blipFill>
        <p:spPr bwMode="auto">
          <a:xfrm>
            <a:off x="0" y="2022437"/>
            <a:ext cx="6038627" cy="4270785"/>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cstate="email"/>
          <a:srcRect/>
          <a:stretch/>
        </p:blipFill>
        <p:spPr bwMode="auto">
          <a:xfrm>
            <a:off x="6038632" y="2022436"/>
            <a:ext cx="6052969" cy="4270785"/>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1172585" y="1549431"/>
            <a:ext cx="3426227" cy="523220"/>
          </a:xfrm>
          <a:prstGeom prst="rect">
            <a:avLst/>
          </a:prstGeom>
          <a:noFill/>
        </p:spPr>
        <p:txBody>
          <a:bodyPr wrap="square" rtlCol="0">
            <a:spAutoFit/>
          </a:bodyPr>
          <a:lstStyle/>
          <a:p>
            <a:r>
              <a:rPr lang="en-GB" sz="2800" b="1" dirty="0" smtClean="0">
                <a:latin typeface="Century Gothic" panose="020B0502020202020204" pitchFamily="34" charset="0"/>
              </a:rPr>
              <a:t>England</a:t>
            </a:r>
            <a:endParaRPr lang="en-GB" sz="2800" b="1" dirty="0">
              <a:latin typeface="Century Gothic" panose="020B0502020202020204" pitchFamily="34" charset="0"/>
            </a:endParaRPr>
          </a:p>
        </p:txBody>
      </p:sp>
      <p:sp>
        <p:nvSpPr>
          <p:cNvPr id="6" name="TextBox 5"/>
          <p:cNvSpPr txBox="1"/>
          <p:nvPr/>
        </p:nvSpPr>
        <p:spPr>
          <a:xfrm>
            <a:off x="6113931" y="1549431"/>
            <a:ext cx="2194560" cy="523220"/>
          </a:xfrm>
          <a:prstGeom prst="rect">
            <a:avLst/>
          </a:prstGeom>
          <a:noFill/>
        </p:spPr>
        <p:txBody>
          <a:bodyPr wrap="square" rtlCol="0">
            <a:spAutoFit/>
          </a:bodyPr>
          <a:lstStyle/>
          <a:p>
            <a:r>
              <a:rPr lang="en-GB" sz="2800" b="1" dirty="0" smtClean="0">
                <a:latin typeface="Century Gothic" panose="020B0502020202020204" pitchFamily="34" charset="0"/>
              </a:rPr>
              <a:t>Wales</a:t>
            </a:r>
            <a:endParaRPr lang="en-GB" sz="2800" b="1" dirty="0">
              <a:latin typeface="Century Gothic" panose="020B0502020202020204" pitchFamily="34" charset="0"/>
            </a:endParaRPr>
          </a:p>
        </p:txBody>
      </p:sp>
    </p:spTree>
    <p:extLst>
      <p:ext uri="{BB962C8B-B14F-4D97-AF65-F5344CB8AC3E}">
        <p14:creationId xmlns:p14="http://schemas.microsoft.com/office/powerpoint/2010/main" val="42309675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email"/>
          <a:srcRect/>
          <a:stretch/>
        </p:blipFill>
        <p:spPr bwMode="auto">
          <a:xfrm>
            <a:off x="6" y="1"/>
            <a:ext cx="12191999"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306780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Who are the Regulators</a:t>
            </a:r>
            <a:endParaRPr lang="en-GB" b="1" dirty="0"/>
          </a:p>
        </p:txBody>
      </p:sp>
      <p:pic>
        <p:nvPicPr>
          <p:cNvPr id="87042" name="Picture 2"/>
          <p:cNvPicPr>
            <a:picLocks noGrp="1" noChangeAspect="1" noChangeArrowheads="1"/>
          </p:cNvPicPr>
          <p:nvPr>
            <p:ph idx="1"/>
          </p:nvPr>
        </p:nvPicPr>
        <p:blipFill>
          <a:blip r:embed="rId2" cstate="print"/>
          <a:srcRect/>
          <a:stretch>
            <a:fillRect/>
          </a:stretch>
        </p:blipFill>
        <p:spPr bwMode="auto">
          <a:xfrm>
            <a:off x="6305275" y="1740583"/>
            <a:ext cx="4828032" cy="2175129"/>
          </a:xfrm>
          <a:prstGeom prst="rect">
            <a:avLst/>
          </a:prstGeom>
          <a:noFill/>
          <a:ln w="9525">
            <a:noFill/>
            <a:miter lim="800000"/>
            <a:headEnd/>
            <a:tailEnd/>
          </a:ln>
        </p:spPr>
      </p:pic>
      <p:pic>
        <p:nvPicPr>
          <p:cNvPr id="87043" name="Picture 3"/>
          <p:cNvPicPr>
            <a:picLocks noChangeAspect="1" noChangeArrowheads="1"/>
          </p:cNvPicPr>
          <p:nvPr/>
        </p:nvPicPr>
        <p:blipFill>
          <a:blip r:embed="rId3" cstate="print"/>
          <a:srcRect/>
          <a:stretch>
            <a:fillRect/>
          </a:stretch>
        </p:blipFill>
        <p:spPr bwMode="auto">
          <a:xfrm>
            <a:off x="335360" y="2276872"/>
            <a:ext cx="5625592" cy="917448"/>
          </a:xfrm>
          <a:prstGeom prst="rect">
            <a:avLst/>
          </a:prstGeom>
          <a:noFill/>
          <a:ln w="9525">
            <a:noFill/>
            <a:miter lim="800000"/>
            <a:headEnd/>
            <a:tailEnd/>
          </a:ln>
        </p:spPr>
      </p:pic>
      <p:pic>
        <p:nvPicPr>
          <p:cNvPr id="87044" name="Picture 4"/>
          <p:cNvPicPr>
            <a:picLocks noChangeAspect="1" noChangeArrowheads="1"/>
          </p:cNvPicPr>
          <p:nvPr/>
        </p:nvPicPr>
        <p:blipFill>
          <a:blip r:embed="rId4" cstate="print"/>
          <a:srcRect/>
          <a:stretch>
            <a:fillRect/>
          </a:stretch>
        </p:blipFill>
        <p:spPr bwMode="auto">
          <a:xfrm>
            <a:off x="1103446" y="3789043"/>
            <a:ext cx="4457700" cy="2370011"/>
          </a:xfrm>
          <a:prstGeom prst="rect">
            <a:avLst/>
          </a:prstGeom>
          <a:noFill/>
          <a:ln w="9525">
            <a:noFill/>
            <a:miter lim="800000"/>
            <a:headEnd/>
            <a:tailEnd/>
          </a:ln>
        </p:spPr>
      </p:pic>
      <p:pic>
        <p:nvPicPr>
          <p:cNvPr id="87045" name="Picture 5"/>
          <p:cNvPicPr>
            <a:picLocks noChangeAspect="1" noChangeArrowheads="1"/>
          </p:cNvPicPr>
          <p:nvPr/>
        </p:nvPicPr>
        <p:blipFill>
          <a:blip r:embed="rId5" cstate="print"/>
          <a:srcRect/>
          <a:stretch>
            <a:fillRect/>
          </a:stretch>
        </p:blipFill>
        <p:spPr bwMode="auto">
          <a:xfrm>
            <a:off x="5650452" y="4226354"/>
            <a:ext cx="6303264" cy="154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EPR 2010 </a:t>
            </a:r>
            <a:r>
              <a:rPr lang="en-GB" dirty="0"/>
              <a:t>– Types of Permit</a:t>
            </a:r>
          </a:p>
        </p:txBody>
      </p:sp>
      <p:sp>
        <p:nvSpPr>
          <p:cNvPr id="3" name="Content Placeholder 2"/>
          <p:cNvSpPr>
            <a:spLocks noGrp="1"/>
          </p:cNvSpPr>
          <p:nvPr>
            <p:ph idx="1"/>
          </p:nvPr>
        </p:nvSpPr>
        <p:spPr>
          <a:xfrm>
            <a:off x="609603" y="1754338"/>
            <a:ext cx="11083960" cy="4410941"/>
          </a:xfrm>
        </p:spPr>
        <p:txBody>
          <a:bodyPr/>
          <a:lstStyle/>
          <a:p>
            <a:pPr>
              <a:lnSpc>
                <a:spcPct val="90000"/>
              </a:lnSpc>
            </a:pPr>
            <a:r>
              <a:rPr lang="en-GB" sz="2800" dirty="0">
                <a:latin typeface="Century Gothic" panose="020B0502020202020204" pitchFamily="34" charset="0"/>
              </a:rPr>
              <a:t>Bespoke Permit</a:t>
            </a:r>
          </a:p>
          <a:p>
            <a:pPr lvl="1">
              <a:lnSpc>
                <a:spcPct val="90000"/>
              </a:lnSpc>
            </a:pPr>
            <a:r>
              <a:rPr lang="en-GB" dirty="0">
                <a:latin typeface="Century Gothic" panose="020B0502020202020204" pitchFamily="34" charset="0"/>
              </a:rPr>
              <a:t>Permit conditions</a:t>
            </a:r>
          </a:p>
          <a:p>
            <a:pPr>
              <a:lnSpc>
                <a:spcPct val="90000"/>
              </a:lnSpc>
            </a:pPr>
            <a:r>
              <a:rPr lang="en-GB" sz="2800" dirty="0">
                <a:latin typeface="Century Gothic" panose="020B0502020202020204" pitchFamily="34" charset="0"/>
              </a:rPr>
              <a:t>Standard Rules Permit</a:t>
            </a:r>
          </a:p>
          <a:p>
            <a:pPr>
              <a:lnSpc>
                <a:spcPct val="90000"/>
              </a:lnSpc>
            </a:pPr>
            <a:r>
              <a:rPr lang="en-GB" sz="2800" dirty="0">
                <a:latin typeface="Century Gothic" panose="020B0502020202020204" pitchFamily="34" charset="0"/>
              </a:rPr>
              <a:t>Exemptions, Schedule 3</a:t>
            </a:r>
          </a:p>
          <a:p>
            <a:pPr lvl="1">
              <a:lnSpc>
                <a:spcPct val="90000"/>
              </a:lnSpc>
            </a:pPr>
            <a:r>
              <a:rPr lang="en-GB" dirty="0">
                <a:latin typeface="Century Gothic" panose="020B0502020202020204" pitchFamily="34" charset="0"/>
              </a:rPr>
              <a:t>Range of requirements (Use, Treatment, Disposal and Storage)</a:t>
            </a:r>
          </a:p>
          <a:p>
            <a:pPr>
              <a:lnSpc>
                <a:spcPct val="90000"/>
              </a:lnSpc>
            </a:pPr>
            <a:r>
              <a:rPr lang="en-GB" sz="2800" dirty="0">
                <a:latin typeface="Century Gothic" panose="020B0502020202020204" pitchFamily="34" charset="0"/>
              </a:rPr>
              <a:t>Regulatory Position Statements (EA)</a:t>
            </a:r>
          </a:p>
          <a:p>
            <a:pPr>
              <a:lnSpc>
                <a:spcPct val="90000"/>
              </a:lnSpc>
            </a:pPr>
            <a:r>
              <a:rPr lang="en-GB" sz="2800" dirty="0">
                <a:latin typeface="Century Gothic" panose="020B0502020202020204" pitchFamily="34" charset="0"/>
              </a:rPr>
              <a:t>Low Risk Positions (EA)</a:t>
            </a:r>
          </a:p>
          <a:p>
            <a:pPr>
              <a:lnSpc>
                <a:spcPct val="90000"/>
              </a:lnSpc>
              <a:buNone/>
            </a:pPr>
            <a:r>
              <a:rPr lang="en-GB" sz="2600" b="1" i="1" dirty="0">
                <a:solidFill>
                  <a:srgbClr val="24ABB5"/>
                </a:solidFill>
                <a:latin typeface="Century Gothic" panose="020B0502020202020204" pitchFamily="34" charset="0"/>
              </a:rPr>
              <a:t>You need to be aware of these, especially if you operate one or send waste to one!</a:t>
            </a:r>
          </a:p>
        </p:txBody>
      </p:sp>
    </p:spTree>
    <p:extLst>
      <p:ext uri="{BB962C8B-B14F-4D97-AF65-F5344CB8AC3E}">
        <p14:creationId xmlns:p14="http://schemas.microsoft.com/office/powerpoint/2010/main" val="15265079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3" y="1676401"/>
            <a:ext cx="9775064" cy="4531217"/>
          </a:xfrm>
        </p:spPr>
        <p:txBody>
          <a:bodyPr>
            <a:normAutofit lnSpcReduction="10000"/>
          </a:bodyPr>
          <a:lstStyle/>
          <a:p>
            <a:pPr marL="609600" indent="-609600">
              <a:lnSpc>
                <a:spcPct val="80000"/>
              </a:lnSpc>
              <a:spcBef>
                <a:spcPts val="600"/>
              </a:spcBef>
              <a:defRPr/>
            </a:pPr>
            <a:r>
              <a:rPr lang="en-GB" dirty="0"/>
              <a:t>Schedule 3 of the Environmental Permitting (E &amp; W) Regulations 2010 </a:t>
            </a:r>
            <a:r>
              <a:rPr lang="en-GB" sz="1800" dirty="0"/>
              <a:t>(as amended)</a:t>
            </a:r>
          </a:p>
          <a:p>
            <a:pPr lvl="1">
              <a:lnSpc>
                <a:spcPct val="80000"/>
              </a:lnSpc>
              <a:spcBef>
                <a:spcPts val="600"/>
              </a:spcBef>
              <a:defRPr/>
            </a:pPr>
            <a:r>
              <a:rPr lang="en-GB" dirty="0"/>
              <a:t>Part 1 – Exempt waste </a:t>
            </a:r>
            <a:r>
              <a:rPr lang="en-GB" dirty="0" smtClean="0"/>
              <a:t>operations</a:t>
            </a:r>
          </a:p>
          <a:p>
            <a:pPr marL="457200" lvl="1" indent="0">
              <a:lnSpc>
                <a:spcPct val="80000"/>
              </a:lnSpc>
              <a:spcBef>
                <a:spcPts val="600"/>
              </a:spcBef>
              <a:buNone/>
              <a:defRPr/>
            </a:pPr>
            <a:endParaRPr lang="en-GB" dirty="0"/>
          </a:p>
          <a:p>
            <a:pPr marL="609600" indent="-609600">
              <a:lnSpc>
                <a:spcPct val="80000"/>
              </a:lnSpc>
              <a:spcBef>
                <a:spcPts val="1800"/>
              </a:spcBef>
              <a:defRPr/>
            </a:pPr>
            <a:r>
              <a:rPr lang="en-GB" dirty="0" smtClean="0"/>
              <a:t>All </a:t>
            </a:r>
            <a:r>
              <a:rPr lang="en-GB" dirty="0"/>
              <a:t>exemptions have descriptions and specific conditions</a:t>
            </a:r>
          </a:p>
          <a:p>
            <a:pPr lvl="1">
              <a:lnSpc>
                <a:spcPct val="80000"/>
              </a:lnSpc>
              <a:spcBef>
                <a:spcPts val="600"/>
              </a:spcBef>
              <a:defRPr/>
            </a:pPr>
            <a:r>
              <a:rPr lang="en-GB" dirty="0"/>
              <a:t>For waste operations – U, T, D &amp; S </a:t>
            </a:r>
            <a:r>
              <a:rPr lang="en-GB" dirty="0" smtClean="0"/>
              <a:t>exemptions</a:t>
            </a:r>
          </a:p>
          <a:p>
            <a:pPr marL="457200" lvl="1" indent="0">
              <a:lnSpc>
                <a:spcPct val="80000"/>
              </a:lnSpc>
              <a:spcBef>
                <a:spcPts val="600"/>
              </a:spcBef>
              <a:buNone/>
              <a:defRPr/>
            </a:pPr>
            <a:endParaRPr lang="en-GB" dirty="0" smtClean="0"/>
          </a:p>
          <a:p>
            <a:pPr marL="609600" indent="-609600">
              <a:lnSpc>
                <a:spcPct val="80000"/>
              </a:lnSpc>
              <a:spcBef>
                <a:spcPts val="1800"/>
              </a:spcBef>
              <a:defRPr/>
            </a:pPr>
            <a:r>
              <a:rPr lang="en-GB" dirty="0"/>
              <a:t>All exemptions must be </a:t>
            </a:r>
            <a:r>
              <a:rPr lang="en-GB" dirty="0" smtClean="0"/>
              <a:t>registered</a:t>
            </a:r>
          </a:p>
          <a:p>
            <a:pPr lvl="1">
              <a:lnSpc>
                <a:spcPct val="80000"/>
              </a:lnSpc>
              <a:spcBef>
                <a:spcPts val="600"/>
              </a:spcBef>
              <a:defRPr/>
            </a:pPr>
            <a:r>
              <a:rPr lang="en-GB" dirty="0"/>
              <a:t>Lasts for 3 years</a:t>
            </a:r>
          </a:p>
        </p:txBody>
      </p:sp>
      <p:sp>
        <p:nvSpPr>
          <p:cNvPr id="6" name="Title 5"/>
          <p:cNvSpPr>
            <a:spLocks noGrp="1"/>
          </p:cNvSpPr>
          <p:nvPr>
            <p:ph type="title"/>
          </p:nvPr>
        </p:nvSpPr>
        <p:spPr/>
        <p:txBody>
          <a:bodyPr/>
          <a:lstStyle/>
          <a:p>
            <a:r>
              <a:rPr lang="en-GB" dirty="0" smtClean="0"/>
              <a:t>Exemptions</a:t>
            </a:r>
            <a:endParaRPr lang="en-GB" dirty="0"/>
          </a:p>
        </p:txBody>
      </p:sp>
    </p:spTree>
    <p:extLst>
      <p:ext uri="{BB962C8B-B14F-4D97-AF65-F5344CB8AC3E}">
        <p14:creationId xmlns:p14="http://schemas.microsoft.com/office/powerpoint/2010/main" val="37920386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124" y="1692537"/>
            <a:ext cx="10230523" cy="5004098"/>
          </a:xfrm>
        </p:spPr>
        <p:txBody>
          <a:bodyPr>
            <a:normAutofit/>
          </a:bodyPr>
          <a:lstStyle/>
          <a:p>
            <a:pPr marL="609600" indent="-609600">
              <a:lnSpc>
                <a:spcPct val="80000"/>
              </a:lnSpc>
              <a:spcBef>
                <a:spcPts val="1800"/>
              </a:spcBef>
              <a:defRPr/>
            </a:pPr>
            <a:r>
              <a:rPr lang="en-GB" sz="2800" dirty="0"/>
              <a:t>Specific activity exempted</a:t>
            </a:r>
          </a:p>
          <a:p>
            <a:pPr marL="609600" indent="-609600">
              <a:lnSpc>
                <a:spcPct val="80000"/>
              </a:lnSpc>
              <a:spcBef>
                <a:spcPts val="1800"/>
              </a:spcBef>
              <a:defRPr/>
            </a:pPr>
            <a:r>
              <a:rPr lang="en-GB" sz="2800" dirty="0"/>
              <a:t>EWC </a:t>
            </a:r>
            <a:r>
              <a:rPr lang="en-GB" sz="2800" dirty="0" smtClean="0"/>
              <a:t>codes </a:t>
            </a:r>
            <a:r>
              <a:rPr lang="en-GB" sz="2800" dirty="0"/>
              <a:t>acceptable</a:t>
            </a:r>
          </a:p>
          <a:p>
            <a:pPr marL="609600" indent="-609600">
              <a:lnSpc>
                <a:spcPct val="80000"/>
              </a:lnSpc>
              <a:spcBef>
                <a:spcPts val="1800"/>
              </a:spcBef>
              <a:defRPr/>
            </a:pPr>
            <a:r>
              <a:rPr lang="en-GB" sz="2800" dirty="0"/>
              <a:t>Limiting conditions on quantities and sometimes time constraints</a:t>
            </a:r>
          </a:p>
          <a:p>
            <a:pPr marL="609600" indent="-609600">
              <a:lnSpc>
                <a:spcPct val="80000"/>
              </a:lnSpc>
              <a:spcBef>
                <a:spcPts val="1800"/>
              </a:spcBef>
              <a:defRPr/>
            </a:pPr>
            <a:r>
              <a:rPr lang="en-GB" sz="2800" dirty="0"/>
              <a:t>Storage requirements</a:t>
            </a:r>
          </a:p>
          <a:p>
            <a:pPr marL="609600" indent="-609600">
              <a:lnSpc>
                <a:spcPct val="80000"/>
              </a:lnSpc>
              <a:spcBef>
                <a:spcPts val="1800"/>
              </a:spcBef>
              <a:defRPr/>
            </a:pPr>
            <a:r>
              <a:rPr lang="en-GB" sz="2800" dirty="0"/>
              <a:t>Waste type specific </a:t>
            </a:r>
            <a:r>
              <a:rPr lang="en-GB" sz="2800" dirty="0" smtClean="0"/>
              <a:t>requirements</a:t>
            </a:r>
          </a:p>
          <a:p>
            <a:pPr marL="0" indent="0">
              <a:lnSpc>
                <a:spcPct val="80000"/>
              </a:lnSpc>
              <a:spcBef>
                <a:spcPts val="1800"/>
              </a:spcBef>
              <a:buNone/>
              <a:defRPr/>
            </a:pPr>
            <a:r>
              <a:rPr lang="en-GB" sz="2800" b="1" i="1" dirty="0" smtClean="0"/>
              <a:t>If you are sending your waste to an exempt activity … duty of care still applies</a:t>
            </a:r>
          </a:p>
          <a:p>
            <a:pPr marL="0" indent="0">
              <a:lnSpc>
                <a:spcPct val="80000"/>
              </a:lnSpc>
              <a:spcBef>
                <a:spcPts val="1800"/>
              </a:spcBef>
              <a:buNone/>
              <a:defRPr/>
            </a:pPr>
            <a:r>
              <a:rPr lang="en-GB" sz="2800" b="1" i="1" dirty="0" smtClean="0"/>
              <a:t>Ask questions and remember </a:t>
            </a:r>
            <a:r>
              <a:rPr lang="en-GB" sz="2800" b="1" i="1" dirty="0"/>
              <a:t>‘relevant objectives’</a:t>
            </a:r>
          </a:p>
          <a:p>
            <a:pPr marL="0" indent="0">
              <a:lnSpc>
                <a:spcPct val="80000"/>
              </a:lnSpc>
              <a:spcBef>
                <a:spcPts val="1800"/>
              </a:spcBef>
              <a:buNone/>
              <a:defRPr/>
            </a:pPr>
            <a:endParaRPr lang="en-GB" b="1" i="1" dirty="0"/>
          </a:p>
        </p:txBody>
      </p:sp>
      <p:sp>
        <p:nvSpPr>
          <p:cNvPr id="2" name="Title 1"/>
          <p:cNvSpPr>
            <a:spLocks noGrp="1"/>
          </p:cNvSpPr>
          <p:nvPr>
            <p:ph type="title"/>
          </p:nvPr>
        </p:nvSpPr>
        <p:spPr/>
        <p:txBody>
          <a:bodyPr/>
          <a:lstStyle/>
          <a:p>
            <a:r>
              <a:rPr lang="en-GB" dirty="0" smtClean="0"/>
              <a:t>Exemptions </a:t>
            </a:r>
            <a:r>
              <a:rPr lang="en-GB" dirty="0"/>
              <a:t>detail …</a:t>
            </a:r>
          </a:p>
        </p:txBody>
      </p:sp>
    </p:spTree>
    <p:extLst>
      <p:ext uri="{BB962C8B-B14F-4D97-AF65-F5344CB8AC3E}">
        <p14:creationId xmlns:p14="http://schemas.microsoft.com/office/powerpoint/2010/main" val="40838636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Waste Exemptions – cause of concern</a:t>
            </a:r>
            <a:endParaRPr lang="en-GB" dirty="0"/>
          </a:p>
        </p:txBody>
      </p:sp>
      <p:sp>
        <p:nvSpPr>
          <p:cNvPr id="3" name="Content Placeholder 2"/>
          <p:cNvSpPr>
            <a:spLocks noGrp="1"/>
          </p:cNvSpPr>
          <p:nvPr>
            <p:ph idx="1"/>
          </p:nvPr>
        </p:nvSpPr>
        <p:spPr>
          <a:xfrm>
            <a:off x="516368" y="1768187"/>
            <a:ext cx="9828415" cy="4341668"/>
          </a:xfrm>
        </p:spPr>
        <p:txBody>
          <a:bodyPr/>
          <a:lstStyle/>
          <a:p>
            <a:pPr marL="457200" lvl="1" indent="0">
              <a:buNone/>
            </a:pPr>
            <a:r>
              <a:rPr lang="en-GB" sz="2400" dirty="0">
                <a:latin typeface="Century Gothic" panose="020B0502020202020204" pitchFamily="34" charset="0"/>
              </a:rPr>
              <a:t>EPR 2010</a:t>
            </a:r>
            <a:r>
              <a:rPr lang="en-GB" sz="2400" b="1" dirty="0">
                <a:solidFill>
                  <a:srgbClr val="C00000"/>
                </a:solidFill>
                <a:latin typeface="Century Gothic" panose="020B0502020202020204" pitchFamily="34" charset="0"/>
              </a:rPr>
              <a:t>	</a:t>
            </a:r>
            <a:r>
              <a:rPr lang="en-GB" sz="2400" b="1" dirty="0">
                <a:solidFill>
                  <a:srgbClr val="86B245"/>
                </a:solidFill>
                <a:latin typeface="Century Gothic" panose="020B0502020202020204" pitchFamily="34" charset="0"/>
              </a:rPr>
              <a:t>S</a:t>
            </a:r>
            <a:r>
              <a:rPr lang="en-GB" sz="2400" dirty="0">
                <a:latin typeface="Century Gothic" panose="020B0502020202020204" pitchFamily="34" charset="0"/>
              </a:rPr>
              <a:t>torage, </a:t>
            </a:r>
            <a:r>
              <a:rPr lang="en-GB" sz="2400" b="1" dirty="0">
                <a:solidFill>
                  <a:srgbClr val="86B245"/>
                </a:solidFill>
                <a:latin typeface="Century Gothic" panose="020B0502020202020204" pitchFamily="34" charset="0"/>
              </a:rPr>
              <a:t>T</a:t>
            </a:r>
            <a:r>
              <a:rPr lang="en-GB" sz="2400" dirty="0">
                <a:latin typeface="Century Gothic" panose="020B0502020202020204" pitchFamily="34" charset="0"/>
              </a:rPr>
              <a:t>reatment, </a:t>
            </a:r>
            <a:r>
              <a:rPr lang="en-GB" sz="2400" b="1" dirty="0">
                <a:solidFill>
                  <a:srgbClr val="86B245"/>
                </a:solidFill>
                <a:latin typeface="Century Gothic" panose="020B0502020202020204" pitchFamily="34" charset="0"/>
              </a:rPr>
              <a:t>U</a:t>
            </a:r>
            <a:r>
              <a:rPr lang="en-GB" sz="2400" dirty="0">
                <a:latin typeface="Century Gothic" panose="020B0502020202020204" pitchFamily="34" charset="0"/>
              </a:rPr>
              <a:t>se and </a:t>
            </a:r>
            <a:r>
              <a:rPr lang="en-GB" sz="2400" b="1" dirty="0">
                <a:solidFill>
                  <a:srgbClr val="86B245"/>
                </a:solidFill>
                <a:latin typeface="Century Gothic" panose="020B0502020202020204" pitchFamily="34" charset="0"/>
              </a:rPr>
              <a:t>D</a:t>
            </a:r>
            <a:r>
              <a:rPr lang="en-GB" sz="2400" dirty="0">
                <a:latin typeface="Century Gothic" panose="020B0502020202020204" pitchFamily="34" charset="0"/>
              </a:rPr>
              <a:t>isposal</a:t>
            </a:r>
          </a:p>
          <a:p>
            <a:pPr marL="0" indent="0">
              <a:buNone/>
            </a:pPr>
            <a:r>
              <a:rPr lang="en-GB" sz="2400" dirty="0">
                <a:latin typeface="Century Gothic" panose="020B0502020202020204" pitchFamily="34" charset="0"/>
              </a:rPr>
              <a:t>Designed for limited</a:t>
            </a:r>
          </a:p>
          <a:p>
            <a:r>
              <a:rPr lang="en-GB" sz="2400" dirty="0">
                <a:latin typeface="Century Gothic" panose="020B0502020202020204" pitchFamily="34" charset="0"/>
              </a:rPr>
              <a:t>Waste quantities </a:t>
            </a:r>
          </a:p>
          <a:p>
            <a:r>
              <a:rPr lang="en-GB" sz="2400" dirty="0">
                <a:latin typeface="Century Gothic" panose="020B0502020202020204" pitchFamily="34" charset="0"/>
              </a:rPr>
              <a:t>types of waste</a:t>
            </a:r>
          </a:p>
          <a:p>
            <a:r>
              <a:rPr lang="en-GB" sz="2400" dirty="0">
                <a:latin typeface="Century Gothic" panose="020B0502020202020204" pitchFamily="34" charset="0"/>
              </a:rPr>
              <a:t>range of activities</a:t>
            </a:r>
          </a:p>
          <a:p>
            <a:pPr>
              <a:buNone/>
            </a:pPr>
            <a:r>
              <a:rPr lang="en-GB" sz="2400" dirty="0">
                <a:latin typeface="Century Gothic" panose="020B0502020202020204" pitchFamily="34" charset="0"/>
                <a:hlinkClick r:id="rId2"/>
              </a:rPr>
              <a:t>https://www.gov.uk/waste-exemptions-disposing-of-waste</a:t>
            </a:r>
            <a:r>
              <a:rPr lang="en-GB" sz="2400" dirty="0">
                <a:latin typeface="Century Gothic" panose="020B0502020202020204" pitchFamily="34" charset="0"/>
              </a:rPr>
              <a:t> </a:t>
            </a:r>
          </a:p>
          <a:p>
            <a:pPr>
              <a:buNone/>
            </a:pPr>
            <a:r>
              <a:rPr lang="en-GB" sz="2400" b="1" dirty="0">
                <a:solidFill>
                  <a:srgbClr val="86B245"/>
                </a:solidFill>
                <a:latin typeface="Century Gothic" panose="020B0502020202020204" pitchFamily="34" charset="0"/>
              </a:rPr>
              <a:t>Caution</a:t>
            </a:r>
          </a:p>
          <a:p>
            <a:r>
              <a:rPr lang="en-GB" sz="2400" dirty="0">
                <a:latin typeface="Century Gothic" panose="020B0502020202020204" pitchFamily="34" charset="0"/>
              </a:rPr>
              <a:t>Check if your waste is going to an Exemption</a:t>
            </a:r>
          </a:p>
          <a:p>
            <a:r>
              <a:rPr lang="en-GB" sz="2400" dirty="0">
                <a:latin typeface="Century Gothic" panose="020B0502020202020204" pitchFamily="34" charset="0"/>
              </a:rPr>
              <a:t>ask questions, remember ‘</a:t>
            </a:r>
            <a:r>
              <a:rPr lang="en-GB" sz="2400" i="1" dirty="0">
                <a:latin typeface="Century Gothic" panose="020B0502020202020204" pitchFamily="34" charset="0"/>
              </a:rPr>
              <a:t>relevant objectives</a:t>
            </a:r>
            <a:r>
              <a:rPr lang="en-GB" sz="2400" dirty="0">
                <a:latin typeface="Century Gothic" panose="020B0502020202020204" pitchFamily="34" charset="0"/>
              </a:rPr>
              <a:t>’</a:t>
            </a:r>
          </a:p>
          <a:p>
            <a:pPr algn="ctr">
              <a:buNone/>
            </a:pPr>
            <a:r>
              <a:rPr lang="en-GB" sz="2400" b="1" i="1" dirty="0">
                <a:solidFill>
                  <a:srgbClr val="86B245"/>
                </a:solidFill>
                <a:latin typeface="Century Gothic" panose="020B0502020202020204" pitchFamily="34" charset="0"/>
              </a:rPr>
              <a:t>Exemptions under review</a:t>
            </a:r>
          </a:p>
          <a:p>
            <a:endParaRPr lang="en-GB" dirty="0">
              <a:latin typeface="Century Gothic" panose="020B0502020202020204" pitchFamily="34" charset="0"/>
            </a:endParaRPr>
          </a:p>
        </p:txBody>
      </p:sp>
    </p:spTree>
    <p:extLst>
      <p:ext uri="{BB962C8B-B14F-4D97-AF65-F5344CB8AC3E}">
        <p14:creationId xmlns:p14="http://schemas.microsoft.com/office/powerpoint/2010/main" val="32066840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Examples of Exemptions</a:t>
            </a:r>
            <a:endParaRPr lang="en-GB" dirty="0"/>
          </a:p>
        </p:txBody>
      </p:sp>
      <p:pic>
        <p:nvPicPr>
          <p:cNvPr id="11266" name="Picture 2"/>
          <p:cNvPicPr>
            <a:picLocks noGrp="1" noChangeAspect="1" noChangeArrowheads="1"/>
          </p:cNvPicPr>
          <p:nvPr>
            <p:ph sz="half" idx="1"/>
          </p:nvPr>
        </p:nvPicPr>
        <p:blipFill>
          <a:blip r:embed="rId2" cstate="email">
            <a:extLst>
              <a:ext uri="{28A0092B-C50C-407E-A947-70E740481C1C}">
                <a14:useLocalDpi xmlns:a14="http://schemas.microsoft.com/office/drawing/2010/main" val="0"/>
              </a:ext>
            </a:extLst>
          </a:blip>
          <a:srcRect/>
          <a:stretch>
            <a:fillRect/>
          </a:stretch>
        </p:blipFill>
        <p:spPr bwMode="auto">
          <a:xfrm>
            <a:off x="1981200" y="2052882"/>
            <a:ext cx="4038600" cy="378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bwMode="auto">
          <a:xfrm>
            <a:off x="6380959" y="2052882"/>
            <a:ext cx="4100207" cy="378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092279" y="2052885"/>
            <a:ext cx="492443" cy="461665"/>
          </a:xfrm>
          <a:prstGeom prst="rect">
            <a:avLst/>
          </a:prstGeom>
          <a:noFill/>
        </p:spPr>
        <p:txBody>
          <a:bodyPr wrap="none" rtlCol="0">
            <a:spAutoFit/>
          </a:bodyPr>
          <a:lstStyle/>
          <a:p>
            <a:r>
              <a:rPr lang="en-GB" sz="2400" b="1" dirty="0"/>
              <a:t>T8</a:t>
            </a:r>
          </a:p>
        </p:txBody>
      </p:sp>
      <p:sp>
        <p:nvSpPr>
          <p:cNvPr id="4" name="TextBox 3"/>
          <p:cNvSpPr txBox="1"/>
          <p:nvPr/>
        </p:nvSpPr>
        <p:spPr>
          <a:xfrm>
            <a:off x="2549236" y="2052885"/>
            <a:ext cx="647934" cy="461665"/>
          </a:xfrm>
          <a:prstGeom prst="rect">
            <a:avLst/>
          </a:prstGeom>
          <a:noFill/>
        </p:spPr>
        <p:txBody>
          <a:bodyPr wrap="none" rtlCol="0">
            <a:spAutoFit/>
          </a:bodyPr>
          <a:lstStyle/>
          <a:p>
            <a:r>
              <a:rPr lang="en-GB" sz="2400" b="1" dirty="0"/>
              <a:t>T23</a:t>
            </a:r>
          </a:p>
        </p:txBody>
      </p:sp>
      <p:sp>
        <p:nvSpPr>
          <p:cNvPr id="7" name="TextBox 6"/>
          <p:cNvSpPr txBox="1"/>
          <p:nvPr/>
        </p:nvSpPr>
        <p:spPr>
          <a:xfrm>
            <a:off x="10611762" y="232016"/>
            <a:ext cx="1248145"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P24</a:t>
            </a:r>
          </a:p>
          <a:p>
            <a:pPr algn="ctr"/>
            <a:endParaRPr lang="en-GB" dirty="0"/>
          </a:p>
        </p:txBody>
      </p:sp>
    </p:spTree>
    <p:extLst>
      <p:ext uri="{BB962C8B-B14F-4D97-AF65-F5344CB8AC3E}">
        <p14:creationId xmlns:p14="http://schemas.microsoft.com/office/powerpoint/2010/main" val="35674077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Examples of Exemption</a:t>
            </a:r>
            <a:endParaRPr lang="en-GB" dirty="0"/>
          </a:p>
        </p:txBody>
      </p:sp>
      <p:sp>
        <p:nvSpPr>
          <p:cNvPr id="4" name="Content Placeholder 3"/>
          <p:cNvSpPr>
            <a:spLocks noGrp="1"/>
          </p:cNvSpPr>
          <p:nvPr>
            <p:ph sz="half" idx="2"/>
          </p:nvPr>
        </p:nvSpPr>
        <p:spPr/>
        <p:txBody>
          <a:bodyPr/>
          <a:lstStyle/>
          <a:p>
            <a:endParaRPr lang="en-GB" dirty="0"/>
          </a:p>
        </p:txBody>
      </p:sp>
      <p:pic>
        <p:nvPicPr>
          <p:cNvPr id="6" name="Picture 2" descr="E:\Pictures\Unprocessed wood.jpg"/>
          <p:cNvPicPr>
            <a:picLocks noChangeAspect="1" noChangeArrowheads="1"/>
          </p:cNvPicPr>
          <p:nvPr/>
        </p:nvPicPr>
        <p:blipFill>
          <a:blip r:embed="rId2" cstate="email"/>
          <a:srcRect/>
          <a:stretch>
            <a:fillRect/>
          </a:stretch>
        </p:blipFill>
        <p:spPr bwMode="auto">
          <a:xfrm>
            <a:off x="6172200" y="1760807"/>
            <a:ext cx="4250432" cy="4365357"/>
          </a:xfrm>
          <a:prstGeom prst="rect">
            <a:avLst/>
          </a:prstGeom>
          <a:noFill/>
        </p:spPr>
      </p:pic>
      <p:sp>
        <p:nvSpPr>
          <p:cNvPr id="5" name="TextBox 4"/>
          <p:cNvSpPr txBox="1"/>
          <p:nvPr/>
        </p:nvSpPr>
        <p:spPr>
          <a:xfrm>
            <a:off x="6525494" y="1771595"/>
            <a:ext cx="498764" cy="461665"/>
          </a:xfrm>
          <a:prstGeom prst="rect">
            <a:avLst/>
          </a:prstGeom>
          <a:noFill/>
        </p:spPr>
        <p:txBody>
          <a:bodyPr wrap="square" rtlCol="0">
            <a:spAutoFit/>
          </a:bodyPr>
          <a:lstStyle/>
          <a:p>
            <a:r>
              <a:rPr lang="en-GB" sz="2400" b="1" dirty="0">
                <a:solidFill>
                  <a:srgbClr val="FF0000"/>
                </a:solidFill>
              </a:rPr>
              <a:t>T6</a:t>
            </a:r>
          </a:p>
        </p:txBody>
      </p:sp>
      <p:pic>
        <p:nvPicPr>
          <p:cNvPr id="7170" name="Picture 2"/>
          <p:cNvPicPr>
            <a:picLocks noGrp="1" noChangeAspect="1" noChangeArrowheads="1"/>
          </p:cNvPicPr>
          <p:nvPr>
            <p:ph sz="half" idx="1"/>
          </p:nvPr>
        </p:nvPicPr>
        <p:blipFill>
          <a:blip r:embed="rId3" cstate="email">
            <a:extLst>
              <a:ext uri="{28A0092B-C50C-407E-A947-70E740481C1C}">
                <a14:useLocalDpi xmlns:a14="http://schemas.microsoft.com/office/drawing/2010/main" val="0"/>
              </a:ext>
            </a:extLst>
          </a:blip>
          <a:srcRect/>
          <a:stretch>
            <a:fillRect/>
          </a:stretch>
        </p:blipFill>
        <p:spPr bwMode="auto">
          <a:xfrm>
            <a:off x="2009623" y="1760806"/>
            <a:ext cx="3893279" cy="436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589152" y="1705740"/>
            <a:ext cx="696024" cy="461665"/>
          </a:xfrm>
          <a:prstGeom prst="rect">
            <a:avLst/>
          </a:prstGeom>
          <a:noFill/>
        </p:spPr>
        <p:txBody>
          <a:bodyPr wrap="none" rtlCol="0">
            <a:spAutoFit/>
          </a:bodyPr>
          <a:lstStyle/>
          <a:p>
            <a:r>
              <a:rPr lang="en-GB" sz="2400" b="1" dirty="0"/>
              <a:t>U10</a:t>
            </a:r>
          </a:p>
        </p:txBody>
      </p:sp>
    </p:spTree>
    <p:extLst>
      <p:ext uri="{BB962C8B-B14F-4D97-AF65-F5344CB8AC3E}">
        <p14:creationId xmlns:p14="http://schemas.microsoft.com/office/powerpoint/2010/main" val="168063440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More examples of exemptions</a:t>
            </a:r>
            <a:endParaRPr lang="en-GB" dirty="0"/>
          </a:p>
        </p:txBody>
      </p:sp>
      <p:pic>
        <p:nvPicPr>
          <p:cNvPr id="12290" name="Picture 2"/>
          <p:cNvPicPr>
            <a:picLocks noGrp="1" noChangeAspect="1" noChangeArrowheads="1"/>
          </p:cNvPicPr>
          <p:nvPr>
            <p:ph sz="half" idx="1"/>
          </p:nvPr>
        </p:nvPicPr>
        <p:blipFill>
          <a:blip r:embed="rId2" cstate="email">
            <a:extLst>
              <a:ext uri="{28A0092B-C50C-407E-A947-70E740481C1C}">
                <a14:useLocalDpi xmlns:a14="http://schemas.microsoft.com/office/drawing/2010/main" val="0"/>
              </a:ext>
            </a:extLst>
          </a:blip>
          <a:srcRect/>
          <a:stretch>
            <a:fillRect/>
          </a:stretch>
        </p:blipFill>
        <p:spPr bwMode="auto">
          <a:xfrm>
            <a:off x="2174639" y="2026622"/>
            <a:ext cx="3785896" cy="3974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bwMode="auto">
          <a:xfrm>
            <a:off x="6282470" y="1998130"/>
            <a:ext cx="3928335" cy="4002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421966" y="1539877"/>
            <a:ext cx="526903" cy="461665"/>
          </a:xfrm>
          <a:prstGeom prst="rect">
            <a:avLst/>
          </a:prstGeom>
          <a:noFill/>
        </p:spPr>
        <p:txBody>
          <a:bodyPr wrap="square" rtlCol="0">
            <a:spAutoFit/>
          </a:bodyPr>
          <a:lstStyle/>
          <a:p>
            <a:r>
              <a:rPr lang="en-GB" sz="2400" b="1" dirty="0"/>
              <a:t>T9</a:t>
            </a:r>
          </a:p>
        </p:txBody>
      </p:sp>
      <p:sp>
        <p:nvSpPr>
          <p:cNvPr id="5" name="TextBox 4"/>
          <p:cNvSpPr txBox="1"/>
          <p:nvPr/>
        </p:nvSpPr>
        <p:spPr>
          <a:xfrm>
            <a:off x="2109058" y="1564957"/>
            <a:ext cx="492443" cy="461665"/>
          </a:xfrm>
          <a:prstGeom prst="rect">
            <a:avLst/>
          </a:prstGeom>
          <a:noFill/>
        </p:spPr>
        <p:txBody>
          <a:bodyPr wrap="none" rtlCol="0">
            <a:spAutoFit/>
          </a:bodyPr>
          <a:lstStyle/>
          <a:p>
            <a:r>
              <a:rPr lang="en-GB" sz="2400" b="1" dirty="0">
                <a:solidFill>
                  <a:srgbClr val="C00000"/>
                </a:solidFill>
              </a:rPr>
              <a:t>T4</a:t>
            </a:r>
          </a:p>
        </p:txBody>
      </p:sp>
    </p:spTree>
    <p:extLst>
      <p:ext uri="{BB962C8B-B14F-4D97-AF65-F5344CB8AC3E}">
        <p14:creationId xmlns:p14="http://schemas.microsoft.com/office/powerpoint/2010/main" val="2581547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Non </a:t>
            </a:r>
            <a:r>
              <a:rPr lang="en-GB" dirty="0" err="1" smtClean="0"/>
              <a:t>registerable</a:t>
            </a:r>
            <a:r>
              <a:rPr lang="en-GB" dirty="0" smtClean="0"/>
              <a:t> exemptions</a:t>
            </a:r>
            <a:endParaRPr lang="en-GB" dirty="0"/>
          </a:p>
        </p:txBody>
      </p:sp>
      <p:sp>
        <p:nvSpPr>
          <p:cNvPr id="3" name="Content Placeholder 2"/>
          <p:cNvSpPr>
            <a:spLocks noGrp="1"/>
          </p:cNvSpPr>
          <p:nvPr>
            <p:ph idx="1"/>
          </p:nvPr>
        </p:nvSpPr>
        <p:spPr/>
        <p:txBody>
          <a:bodyPr/>
          <a:lstStyle/>
          <a:p>
            <a:r>
              <a:rPr lang="en-GB" dirty="0" smtClean="0"/>
              <a:t>Storage on sites</a:t>
            </a:r>
          </a:p>
          <a:p>
            <a:r>
              <a:rPr lang="en-GB" dirty="0" smtClean="0">
                <a:hlinkClick r:id="rId2"/>
              </a:rPr>
              <a:t>https://www.gov.uk/government/collections/waste-exemptions-storing-waste#storing-waste-exemptions-s1-s2-s3</a:t>
            </a:r>
            <a:endParaRPr lang="en-GB" dirty="0" smtClean="0"/>
          </a:p>
          <a:p>
            <a:endParaRPr lang="en-GB"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Duty of Care Obligations</a:t>
            </a:r>
            <a:endParaRPr lang="en-GB" dirty="0"/>
          </a:p>
        </p:txBody>
      </p:sp>
      <p:sp>
        <p:nvSpPr>
          <p:cNvPr id="6" name="Content Placeholder 5"/>
          <p:cNvSpPr>
            <a:spLocks noGrp="1"/>
          </p:cNvSpPr>
          <p:nvPr>
            <p:ph idx="1"/>
          </p:nvPr>
        </p:nvSpPr>
        <p:spPr>
          <a:xfrm>
            <a:off x="3091093" y="2947804"/>
            <a:ext cx="5660571" cy="626670"/>
          </a:xfrm>
        </p:spPr>
        <p:txBody>
          <a:bodyPr/>
          <a:lstStyle/>
          <a:p>
            <a:pPr marL="0" indent="0" algn="ctr">
              <a:buNone/>
            </a:pPr>
            <a:r>
              <a:rPr lang="en-GB" sz="4800" b="1" dirty="0" smtClean="0">
                <a:solidFill>
                  <a:srgbClr val="24ABB5"/>
                </a:solidFill>
              </a:rPr>
              <a:t>Adequate Written Description</a:t>
            </a:r>
            <a:endParaRPr lang="en-GB" sz="4800" b="1" dirty="0">
              <a:solidFill>
                <a:srgbClr val="24ABB5"/>
              </a:solidFill>
            </a:endParaRPr>
          </a:p>
        </p:txBody>
      </p:sp>
    </p:spTree>
    <p:extLst>
      <p:ext uri="{BB962C8B-B14F-4D97-AF65-F5344CB8AC3E}">
        <p14:creationId xmlns:p14="http://schemas.microsoft.com/office/powerpoint/2010/main" val="63148607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idx="1"/>
          </p:nvPr>
        </p:nvSpPr>
        <p:spPr>
          <a:xfrm>
            <a:off x="193637" y="1783080"/>
            <a:ext cx="10424160" cy="4262718"/>
          </a:xfrm>
          <a:solidFill>
            <a:schemeClr val="bg1"/>
          </a:solidFill>
        </p:spPr>
        <p:txBody>
          <a:bodyPr>
            <a:normAutofit/>
          </a:bodyPr>
          <a:lstStyle/>
          <a:p>
            <a:pPr>
              <a:lnSpc>
                <a:spcPct val="90000"/>
              </a:lnSpc>
              <a:spcBef>
                <a:spcPts val="1800"/>
              </a:spcBef>
              <a:defRPr/>
            </a:pPr>
            <a:r>
              <a:rPr lang="en-GB" sz="2800" dirty="0">
                <a:latin typeface="Century Gothic" pitchFamily="34" charset="0"/>
              </a:rPr>
              <a:t>Waste transfer </a:t>
            </a:r>
            <a:r>
              <a:rPr lang="en-GB" sz="2800" dirty="0" smtClean="0">
                <a:latin typeface="Century Gothic" pitchFamily="34" charset="0"/>
              </a:rPr>
              <a:t>notes / written information</a:t>
            </a:r>
            <a:endParaRPr lang="en-GB" sz="2800" dirty="0">
              <a:latin typeface="Century Gothic" pitchFamily="34" charset="0"/>
            </a:endParaRPr>
          </a:p>
          <a:p>
            <a:pPr lvl="1">
              <a:lnSpc>
                <a:spcPct val="90000"/>
              </a:lnSpc>
              <a:spcBef>
                <a:spcPts val="1800"/>
              </a:spcBef>
              <a:defRPr/>
            </a:pPr>
            <a:r>
              <a:rPr lang="en-GB" dirty="0">
                <a:latin typeface="Century Gothic" pitchFamily="34" charset="0"/>
              </a:rPr>
              <a:t>Must accompany any transfer of waste between </a:t>
            </a:r>
            <a:r>
              <a:rPr lang="en-GB" i="1" dirty="0">
                <a:latin typeface="Century Gothic" pitchFamily="34" charset="0"/>
              </a:rPr>
              <a:t>different</a:t>
            </a:r>
            <a:r>
              <a:rPr lang="en-GB" dirty="0">
                <a:latin typeface="Century Gothic" pitchFamily="34" charset="0"/>
              </a:rPr>
              <a:t> holders</a:t>
            </a:r>
          </a:p>
          <a:p>
            <a:pPr>
              <a:lnSpc>
                <a:spcPct val="90000"/>
              </a:lnSpc>
              <a:spcBef>
                <a:spcPts val="1800"/>
              </a:spcBef>
              <a:defRPr/>
            </a:pPr>
            <a:r>
              <a:rPr lang="en-GB" sz="2800" dirty="0">
                <a:latin typeface="Century Gothic" pitchFamily="34" charset="0"/>
              </a:rPr>
              <a:t>Regulations require parties on transfer of waste to complete, sign and retain </a:t>
            </a:r>
            <a:r>
              <a:rPr lang="en-GB" sz="2800" dirty="0" smtClean="0">
                <a:latin typeface="Century Gothic" pitchFamily="34" charset="0"/>
              </a:rPr>
              <a:t>copy (2 years) </a:t>
            </a:r>
          </a:p>
          <a:p>
            <a:pPr>
              <a:lnSpc>
                <a:spcPct val="90000"/>
              </a:lnSpc>
              <a:spcBef>
                <a:spcPts val="1800"/>
              </a:spcBef>
              <a:defRPr/>
            </a:pPr>
            <a:r>
              <a:rPr lang="en-GB" sz="2800" dirty="0" smtClean="0">
                <a:latin typeface="Century Gothic" pitchFamily="34" charset="0"/>
              </a:rPr>
              <a:t>Transfer </a:t>
            </a:r>
            <a:r>
              <a:rPr lang="en-GB" sz="2800" dirty="0">
                <a:latin typeface="Century Gothic" pitchFamily="34" charset="0"/>
              </a:rPr>
              <a:t>note should contain [sufficient] information about the waste and about the parties to the </a:t>
            </a:r>
            <a:r>
              <a:rPr lang="en-GB" sz="2800" dirty="0" smtClean="0">
                <a:latin typeface="Century Gothic" pitchFamily="34" charset="0"/>
              </a:rPr>
              <a:t>transfer</a:t>
            </a:r>
          </a:p>
        </p:txBody>
      </p:sp>
      <p:sp>
        <p:nvSpPr>
          <p:cNvPr id="2" name="Title 1"/>
          <p:cNvSpPr>
            <a:spLocks noGrp="1"/>
          </p:cNvSpPr>
          <p:nvPr>
            <p:ph type="title"/>
          </p:nvPr>
        </p:nvSpPr>
        <p:spPr/>
        <p:txBody>
          <a:bodyPr/>
          <a:lstStyle/>
          <a:p>
            <a:r>
              <a:rPr lang="en-GB" dirty="0" smtClean="0"/>
              <a:t>To </a:t>
            </a:r>
            <a:r>
              <a:rPr lang="en-GB" dirty="0"/>
              <a:t>ensure written description of the waste on transfer </a:t>
            </a:r>
          </a:p>
        </p:txBody>
      </p:sp>
    </p:spTree>
    <p:extLst>
      <p:ext uri="{BB962C8B-B14F-4D97-AF65-F5344CB8AC3E}">
        <p14:creationId xmlns:p14="http://schemas.microsoft.com/office/powerpoint/2010/main" val="412877591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6313" y="2698759"/>
            <a:ext cx="7772400" cy="1362075"/>
          </a:xfrm>
        </p:spPr>
        <p:txBody>
          <a:bodyPr rtlCol="0">
            <a:normAutofit fontScale="90000"/>
          </a:bodyPr>
          <a:lstStyle/>
          <a:p>
            <a:pPr algn="ctr" fontAlgn="auto">
              <a:spcAft>
                <a:spcPts val="0"/>
              </a:spcAft>
              <a:defRPr/>
            </a:pPr>
            <a:r>
              <a:rPr lang="en-GB" sz="5300" dirty="0">
                <a:solidFill>
                  <a:srgbClr val="24ABB5"/>
                </a:solidFill>
                <a:latin typeface="Century Gothic" pitchFamily="34" charset="0"/>
                <a:cs typeface="Century Gothic" pitchFamily="34" charset="0"/>
              </a:rPr>
              <a:t>setting the scene for Duty of Care</a:t>
            </a:r>
            <a:endParaRPr lang="en-GB" dirty="0">
              <a:solidFill>
                <a:schemeClr val="tx2">
                  <a:lumMod val="75000"/>
                </a:schemeClr>
              </a:solidFill>
            </a:endParaRPr>
          </a:p>
        </p:txBody>
      </p:sp>
    </p:spTree>
    <p:extLst>
      <p:ext uri="{BB962C8B-B14F-4D97-AF65-F5344CB8AC3E}">
        <p14:creationId xmlns:p14="http://schemas.microsoft.com/office/powerpoint/2010/main" val="95337185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Regulation 35 requirements</a:t>
            </a:r>
            <a:endParaRPr lang="en-GB" dirty="0"/>
          </a:p>
        </p:txBody>
      </p:sp>
      <p:sp>
        <p:nvSpPr>
          <p:cNvPr id="3" name="Content Placeholder 2"/>
          <p:cNvSpPr>
            <a:spLocks noGrp="1"/>
          </p:cNvSpPr>
          <p:nvPr>
            <p:ph idx="1"/>
          </p:nvPr>
        </p:nvSpPr>
        <p:spPr>
          <a:xfrm>
            <a:off x="609604" y="1854581"/>
            <a:ext cx="9373823" cy="4164013"/>
          </a:xfrm>
        </p:spPr>
        <p:txBody>
          <a:bodyPr/>
          <a:lstStyle/>
          <a:p>
            <a:pPr>
              <a:buClr>
                <a:schemeClr val="tx1"/>
              </a:buClr>
              <a:buNone/>
              <a:defRPr/>
            </a:pPr>
            <a:r>
              <a:rPr lang="en-US" sz="2800" dirty="0">
                <a:latin typeface="Century Gothic" panose="020B0502020202020204" pitchFamily="34" charset="0"/>
              </a:rPr>
              <a:t>Transfer Notes – </a:t>
            </a:r>
            <a:r>
              <a:rPr lang="en-US" sz="2800" i="1" u="sng" dirty="0">
                <a:solidFill>
                  <a:srgbClr val="CC0000"/>
                </a:solidFill>
                <a:effectLst>
                  <a:outerShdw blurRad="38100" dist="38100" dir="2700000" algn="tl">
                    <a:srgbClr val="C0C0C0"/>
                  </a:outerShdw>
                </a:effectLst>
                <a:latin typeface="Century Gothic" panose="020B0502020202020204" pitchFamily="34" charset="0"/>
              </a:rPr>
              <a:t>minimum</a:t>
            </a:r>
            <a:r>
              <a:rPr lang="en-US" sz="2800" u="sng" dirty="0">
                <a:solidFill>
                  <a:srgbClr val="CC0000"/>
                </a:solidFill>
                <a:effectLst>
                  <a:outerShdw blurRad="38100" dist="38100" dir="2700000" algn="tl">
                    <a:srgbClr val="C0C0C0"/>
                  </a:outerShdw>
                </a:effectLst>
                <a:latin typeface="Century Gothic" panose="020B0502020202020204" pitchFamily="34" charset="0"/>
              </a:rPr>
              <a:t> info</a:t>
            </a:r>
          </a:p>
          <a:p>
            <a:pPr lvl="1">
              <a:buClr>
                <a:schemeClr val="tx1"/>
              </a:buClr>
              <a:defRPr/>
            </a:pPr>
            <a:r>
              <a:rPr lang="en-US" dirty="0">
                <a:latin typeface="Century Gothic" panose="020B0502020202020204" pitchFamily="34" charset="0"/>
              </a:rPr>
              <a:t>completed and signed</a:t>
            </a:r>
          </a:p>
          <a:p>
            <a:pPr lvl="1">
              <a:buClr>
                <a:schemeClr val="tx1"/>
              </a:buClr>
              <a:defRPr/>
            </a:pPr>
            <a:r>
              <a:rPr lang="en-US" dirty="0">
                <a:latin typeface="Century Gothic" panose="020B0502020202020204" pitchFamily="34" charset="0"/>
              </a:rPr>
              <a:t>contain information on nature of waste, containment, place and time of transfer</a:t>
            </a:r>
          </a:p>
          <a:p>
            <a:pPr lvl="1">
              <a:buClr>
                <a:schemeClr val="tx1"/>
              </a:buClr>
              <a:defRPr/>
            </a:pPr>
            <a:r>
              <a:rPr lang="en-US" dirty="0">
                <a:latin typeface="Century Gothic" panose="020B0502020202020204" pitchFamily="34" charset="0"/>
              </a:rPr>
              <a:t>details of transferor and transferee</a:t>
            </a:r>
          </a:p>
          <a:p>
            <a:pPr lvl="1">
              <a:buClr>
                <a:schemeClr val="tx1"/>
              </a:buClr>
              <a:defRPr/>
            </a:pPr>
            <a:r>
              <a:rPr lang="en-US" dirty="0">
                <a:latin typeface="Century Gothic" panose="020B0502020202020204" pitchFamily="34" charset="0"/>
              </a:rPr>
              <a:t>List of Waste code </a:t>
            </a:r>
            <a:r>
              <a:rPr lang="en-US" dirty="0" smtClean="0">
                <a:latin typeface="Century Gothic" panose="020B0502020202020204" pitchFamily="34" charset="0"/>
              </a:rPr>
              <a:t>(EWC) </a:t>
            </a:r>
            <a:endParaRPr lang="en-US" dirty="0">
              <a:latin typeface="Century Gothic" panose="020B0502020202020204" pitchFamily="34" charset="0"/>
            </a:endParaRPr>
          </a:p>
          <a:p>
            <a:pPr lvl="1">
              <a:buClr>
                <a:schemeClr val="tx1"/>
              </a:buClr>
              <a:defRPr/>
            </a:pPr>
            <a:r>
              <a:rPr lang="en-US" dirty="0">
                <a:latin typeface="Century Gothic" panose="020B0502020202020204" pitchFamily="34" charset="0"/>
              </a:rPr>
              <a:t>SIC code (2007)</a:t>
            </a:r>
          </a:p>
          <a:p>
            <a:pPr lvl="1">
              <a:buClr>
                <a:schemeClr val="tx1"/>
              </a:buClr>
              <a:defRPr/>
            </a:pPr>
            <a:r>
              <a:rPr lang="en-US" dirty="0">
                <a:latin typeface="Century Gothic" panose="020B0502020202020204" pitchFamily="34" charset="0"/>
              </a:rPr>
              <a:t>Hierarchy Declaration</a:t>
            </a:r>
          </a:p>
        </p:txBody>
      </p:sp>
    </p:spTree>
    <p:extLst>
      <p:ext uri="{BB962C8B-B14F-4D97-AF65-F5344CB8AC3E}">
        <p14:creationId xmlns:p14="http://schemas.microsoft.com/office/powerpoint/2010/main" val="26743527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312" y="874770"/>
            <a:ext cx="6977319" cy="663575"/>
          </a:xfrm>
        </p:spPr>
        <p:txBody>
          <a:bodyPr/>
          <a:lstStyle/>
          <a:p>
            <a:r>
              <a:rPr lang="en-GB" dirty="0" smtClean="0"/>
              <a:t>Transfer note/ Written Information</a:t>
            </a:r>
            <a:endParaRPr lang="en-GB" dirty="0"/>
          </a:p>
        </p:txBody>
      </p:sp>
      <p:sp>
        <p:nvSpPr>
          <p:cNvPr id="3" name="Content Placeholder 2"/>
          <p:cNvSpPr>
            <a:spLocks noGrp="1"/>
          </p:cNvSpPr>
          <p:nvPr>
            <p:ph sz="half" idx="1"/>
          </p:nvPr>
        </p:nvSpPr>
        <p:spPr>
          <a:xfrm>
            <a:off x="733315" y="1685501"/>
            <a:ext cx="4488873" cy="4365358"/>
          </a:xfrm>
        </p:spPr>
        <p:txBody>
          <a:bodyPr/>
          <a:lstStyle/>
          <a:p>
            <a:r>
              <a:rPr lang="en-GB" dirty="0" smtClean="0">
                <a:latin typeface="Century Gothic" panose="020B0502020202020204" pitchFamily="34" charset="0"/>
              </a:rPr>
              <a:t>List of waste code (EWC)</a:t>
            </a:r>
          </a:p>
          <a:p>
            <a:r>
              <a:rPr lang="en-GB" dirty="0" smtClean="0">
                <a:latin typeface="Century Gothic" panose="020B0502020202020204" pitchFamily="34" charset="0"/>
              </a:rPr>
              <a:t>Written description</a:t>
            </a:r>
          </a:p>
          <a:p>
            <a:r>
              <a:rPr lang="en-GB" dirty="0" smtClean="0">
                <a:latin typeface="Century Gothic" panose="020B0502020202020204" pitchFamily="34" charset="0"/>
              </a:rPr>
              <a:t>Hierarchy declaration</a:t>
            </a:r>
          </a:p>
          <a:p>
            <a:r>
              <a:rPr lang="en-GB" dirty="0" smtClean="0">
                <a:latin typeface="Century Gothic" panose="020B0502020202020204" pitchFamily="34" charset="0"/>
              </a:rPr>
              <a:t>SIC</a:t>
            </a:r>
          </a:p>
          <a:p>
            <a:r>
              <a:rPr lang="en-GB" dirty="0" smtClean="0">
                <a:latin typeface="Century Gothic" panose="020B0502020202020204" pitchFamily="34" charset="0"/>
              </a:rPr>
              <a:t>Receiving holder</a:t>
            </a:r>
          </a:p>
          <a:p>
            <a:r>
              <a:rPr lang="en-GB" dirty="0" smtClean="0">
                <a:latin typeface="Century Gothic" panose="020B0502020202020204" pitchFamily="34" charset="0"/>
              </a:rPr>
              <a:t>Season ticket</a:t>
            </a:r>
          </a:p>
          <a:p>
            <a:r>
              <a:rPr lang="en-GB" dirty="0" smtClean="0">
                <a:latin typeface="Century Gothic" panose="020B0502020202020204" pitchFamily="34" charset="0"/>
              </a:rPr>
              <a:t>Signatures</a:t>
            </a:r>
          </a:p>
          <a:p>
            <a:r>
              <a:rPr lang="en-GB" b="1" dirty="0" err="1">
                <a:solidFill>
                  <a:srgbClr val="24ABB5"/>
                </a:solidFill>
                <a:latin typeface="Century Gothic" panose="020B0502020202020204" pitchFamily="34" charset="0"/>
              </a:rPr>
              <a:t>e</a:t>
            </a:r>
            <a:r>
              <a:rPr lang="en-GB" b="1" dirty="0" err="1" smtClean="0">
                <a:solidFill>
                  <a:srgbClr val="24ABB5"/>
                </a:solidFill>
                <a:latin typeface="Century Gothic" panose="020B0502020202020204" pitchFamily="34" charset="0"/>
              </a:rPr>
              <a:t>doc</a:t>
            </a:r>
            <a:endParaRPr lang="en-GB" b="1" dirty="0">
              <a:solidFill>
                <a:srgbClr val="24ABB5"/>
              </a:solidFill>
              <a:latin typeface="Century Gothic" panose="020B0502020202020204" pitchFamily="34" charset="0"/>
            </a:endParaRPr>
          </a:p>
        </p:txBody>
      </p:sp>
      <p:pic>
        <p:nvPicPr>
          <p:cNvPr id="10242" name="Picture 2"/>
          <p:cNvPicPr>
            <a:picLocks noGrp="1" noChangeAspect="1" noChangeArrowheads="1"/>
          </p:cNvPicPr>
          <p:nvPr>
            <p:ph sz="half" idx="2"/>
          </p:nvPr>
        </p:nvPicPr>
        <p:blipFill>
          <a:blip r:embed="rId2" cstate="email">
            <a:extLst>
              <a:ext uri="{28A0092B-C50C-407E-A947-70E740481C1C}">
                <a14:useLocalDpi xmlns:a14="http://schemas.microsoft.com/office/drawing/2010/main" val="0"/>
              </a:ext>
            </a:extLst>
          </a:blip>
          <a:srcRect/>
          <a:stretch>
            <a:fillRect/>
          </a:stretch>
        </p:blipFill>
        <p:spPr bwMode="auto">
          <a:xfrm>
            <a:off x="6874136" y="0"/>
            <a:ext cx="5317864" cy="7040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52226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762896" y="1628890"/>
            <a:ext cx="8199120" cy="4676459"/>
          </a:xfrm>
          <a:solidFill>
            <a:schemeClr val="bg1"/>
          </a:solidFill>
        </p:spPr>
        <p:txBody>
          <a:bodyPr>
            <a:normAutofit/>
          </a:bodyPr>
          <a:lstStyle/>
          <a:p>
            <a:pPr marL="381000" indent="-381000">
              <a:lnSpc>
                <a:spcPct val="90000"/>
              </a:lnSpc>
              <a:defRPr/>
            </a:pPr>
            <a:r>
              <a:rPr lang="en-GB" sz="3000" dirty="0"/>
              <a:t>SIC code of transferor is also required – 2007 SIC codes</a:t>
            </a:r>
          </a:p>
          <a:p>
            <a:pPr marL="381000" indent="-381000">
              <a:lnSpc>
                <a:spcPct val="90000"/>
              </a:lnSpc>
              <a:defRPr/>
            </a:pPr>
            <a:r>
              <a:rPr lang="en-GB" sz="3000" dirty="0"/>
              <a:t>Example SIC codes:</a:t>
            </a:r>
          </a:p>
          <a:p>
            <a:pPr marL="781050" lvl="1" indent="-381000">
              <a:lnSpc>
                <a:spcPct val="90000"/>
              </a:lnSpc>
              <a:spcBef>
                <a:spcPts val="1800"/>
              </a:spcBef>
              <a:defRPr/>
            </a:pPr>
            <a:r>
              <a:rPr lang="en-GB" dirty="0" smtClean="0"/>
              <a:t>38.11 </a:t>
            </a:r>
            <a:r>
              <a:rPr lang="en-GB" dirty="0"/>
              <a:t>Collection of non-hazardous waste </a:t>
            </a:r>
          </a:p>
          <a:p>
            <a:pPr marL="781050" lvl="1" indent="-381000">
              <a:lnSpc>
                <a:spcPct val="90000"/>
              </a:lnSpc>
              <a:spcBef>
                <a:spcPts val="1800"/>
              </a:spcBef>
              <a:defRPr/>
            </a:pPr>
            <a:r>
              <a:rPr lang="en-GB" dirty="0"/>
              <a:t>38.12 Collection of hazardous </a:t>
            </a:r>
            <a:r>
              <a:rPr lang="en-GB" dirty="0" smtClean="0"/>
              <a:t>waste</a:t>
            </a:r>
          </a:p>
          <a:p>
            <a:pPr marL="781050" lvl="1" indent="-381000">
              <a:lnSpc>
                <a:spcPct val="90000"/>
              </a:lnSpc>
              <a:spcBef>
                <a:spcPts val="1800"/>
              </a:spcBef>
              <a:defRPr/>
            </a:pPr>
            <a:r>
              <a:rPr lang="en-GB" dirty="0"/>
              <a:t>39.00 Asbestos removal </a:t>
            </a:r>
            <a:r>
              <a:rPr lang="en-GB" dirty="0" smtClean="0"/>
              <a:t>work</a:t>
            </a:r>
          </a:p>
          <a:p>
            <a:pPr marL="781050" lvl="1" indent="-381000">
              <a:lnSpc>
                <a:spcPct val="90000"/>
              </a:lnSpc>
              <a:spcBef>
                <a:spcPts val="1800"/>
              </a:spcBef>
              <a:defRPr/>
            </a:pPr>
            <a:r>
              <a:rPr lang="en-GB" dirty="0" smtClean="0"/>
              <a:t>28.11 Industrial engine parts (manufacture)</a:t>
            </a:r>
            <a:endParaRPr lang="en-US" dirty="0"/>
          </a:p>
        </p:txBody>
      </p:sp>
      <p:sp>
        <p:nvSpPr>
          <p:cNvPr id="2" name="Title 1"/>
          <p:cNvSpPr>
            <a:spLocks noGrp="1"/>
          </p:cNvSpPr>
          <p:nvPr>
            <p:ph type="title"/>
          </p:nvPr>
        </p:nvSpPr>
        <p:spPr>
          <a:xfrm>
            <a:off x="762896" y="876305"/>
            <a:ext cx="10623551" cy="663575"/>
          </a:xfrm>
        </p:spPr>
        <p:txBody>
          <a:bodyPr/>
          <a:lstStyle/>
          <a:p>
            <a:r>
              <a:rPr lang="en-GB" dirty="0"/>
              <a:t>Waste Transfer </a:t>
            </a:r>
            <a:r>
              <a:rPr lang="en-GB" dirty="0" smtClean="0"/>
              <a:t>Note/ Written Information</a:t>
            </a:r>
            <a:endParaRPr lang="en-GB" dirty="0"/>
          </a:p>
        </p:txBody>
      </p:sp>
      <p:sp>
        <p:nvSpPr>
          <p:cNvPr id="4" name="TextBox 3"/>
          <p:cNvSpPr txBox="1"/>
          <p:nvPr/>
        </p:nvSpPr>
        <p:spPr>
          <a:xfrm>
            <a:off x="10611762" y="232016"/>
            <a:ext cx="1248145"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P27</a:t>
            </a:r>
          </a:p>
          <a:p>
            <a:pPr algn="ctr"/>
            <a:endParaRPr lang="en-GB" dirty="0"/>
          </a:p>
        </p:txBody>
      </p:sp>
    </p:spTree>
    <p:extLst>
      <p:ext uri="{BB962C8B-B14F-4D97-AF65-F5344CB8AC3E}">
        <p14:creationId xmlns:p14="http://schemas.microsoft.com/office/powerpoint/2010/main" val="18988849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a:xfrm>
            <a:off x="776345" y="1715846"/>
            <a:ext cx="8244840" cy="4663441"/>
          </a:xfrm>
          <a:solidFill>
            <a:schemeClr val="bg1"/>
          </a:solidFill>
        </p:spPr>
        <p:txBody>
          <a:bodyPr>
            <a:normAutofit/>
          </a:bodyPr>
          <a:lstStyle/>
          <a:p>
            <a:pPr marL="457200" indent="-457200">
              <a:lnSpc>
                <a:spcPct val="80000"/>
              </a:lnSpc>
              <a:spcBef>
                <a:spcPts val="1200"/>
              </a:spcBef>
              <a:defRPr/>
            </a:pPr>
            <a:r>
              <a:rPr lang="en-US" dirty="0" smtClean="0"/>
              <a:t>Certificate number of any waste carrier / brokers registrations</a:t>
            </a:r>
          </a:p>
          <a:p>
            <a:pPr marL="457200" indent="-457200">
              <a:lnSpc>
                <a:spcPct val="80000"/>
              </a:lnSpc>
              <a:spcBef>
                <a:spcPts val="1200"/>
              </a:spcBef>
              <a:defRPr/>
            </a:pPr>
            <a:endParaRPr lang="en-US" dirty="0" smtClean="0"/>
          </a:p>
          <a:p>
            <a:pPr marL="457200" indent="-457200">
              <a:lnSpc>
                <a:spcPct val="80000"/>
              </a:lnSpc>
              <a:spcBef>
                <a:spcPts val="1200"/>
              </a:spcBef>
              <a:defRPr/>
            </a:pPr>
            <a:r>
              <a:rPr lang="en-US" dirty="0" smtClean="0"/>
              <a:t>Environmental permit / exemption numbers if relevant </a:t>
            </a:r>
          </a:p>
          <a:p>
            <a:pPr marL="457200" indent="-457200">
              <a:lnSpc>
                <a:spcPct val="80000"/>
              </a:lnSpc>
              <a:spcBef>
                <a:spcPts val="1200"/>
              </a:spcBef>
              <a:defRPr/>
            </a:pPr>
            <a:endParaRPr lang="en-US" dirty="0" smtClean="0"/>
          </a:p>
          <a:p>
            <a:pPr marL="457200" indent="-457200">
              <a:lnSpc>
                <a:spcPct val="80000"/>
              </a:lnSpc>
              <a:spcBef>
                <a:spcPts val="1200"/>
              </a:spcBef>
              <a:defRPr/>
            </a:pPr>
            <a:r>
              <a:rPr lang="en-US" dirty="0" smtClean="0"/>
              <a:t>Confirm that the transferor has </a:t>
            </a:r>
            <a:r>
              <a:rPr lang="en-US" b="1" dirty="0" smtClean="0"/>
              <a:t>applied the waste hierarchy</a:t>
            </a:r>
            <a:r>
              <a:rPr lang="en-US" dirty="0" smtClean="0"/>
              <a:t> as a priority order</a:t>
            </a:r>
          </a:p>
        </p:txBody>
      </p:sp>
      <p:sp>
        <p:nvSpPr>
          <p:cNvPr id="4" name="Title 1"/>
          <p:cNvSpPr txBox="1">
            <a:spLocks/>
          </p:cNvSpPr>
          <p:nvPr/>
        </p:nvSpPr>
        <p:spPr bwMode="auto">
          <a:xfrm>
            <a:off x="776350" y="994634"/>
            <a:ext cx="9142207"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lvl1pPr algn="l" defTabSz="457200" rtl="0" eaLnBrk="1" fontAlgn="base" hangingPunct="1">
              <a:spcBef>
                <a:spcPct val="0"/>
              </a:spcBef>
              <a:spcAft>
                <a:spcPct val="0"/>
              </a:spcAft>
              <a:defRPr b="1" kern="1200">
                <a:solidFill>
                  <a:schemeClr val="bg1"/>
                </a:solidFill>
                <a:latin typeface="Century Gothic"/>
                <a:ea typeface="MS PGothic" pitchFamily="34" charset="-128"/>
                <a:cs typeface="Century Gothic"/>
              </a:defRPr>
            </a:lvl1pPr>
            <a:lvl2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2pPr>
            <a:lvl3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3pPr>
            <a:lvl4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4pPr>
            <a:lvl5pPr algn="l" defTabSz="457200" rtl="0" eaLnBrk="1" fontAlgn="base" hangingPunct="1">
              <a:spcBef>
                <a:spcPct val="0"/>
              </a:spcBef>
              <a:spcAft>
                <a:spcPct val="0"/>
              </a:spcAft>
              <a:defRPr b="1">
                <a:solidFill>
                  <a:schemeClr val="bg1"/>
                </a:solidFill>
                <a:latin typeface="Century Gothic" pitchFamily="34" charset="0"/>
                <a:ea typeface="MS PGothic" pitchFamily="34" charset="-128"/>
                <a:cs typeface="Century Gothic" panose="020B0502020202020204" pitchFamily="34" charset="0"/>
              </a:defRPr>
            </a:lvl5pPr>
            <a:lvl6pPr marL="4572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6pPr>
            <a:lvl7pPr marL="9144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7pPr>
            <a:lvl8pPr marL="13716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8pPr>
            <a:lvl9pPr marL="1828800" algn="l" defTabSz="457200" rtl="0" eaLnBrk="1" fontAlgn="base" hangingPunct="1">
              <a:spcBef>
                <a:spcPct val="0"/>
              </a:spcBef>
              <a:spcAft>
                <a:spcPct val="0"/>
              </a:spcAft>
              <a:defRPr sz="1400">
                <a:solidFill>
                  <a:schemeClr val="bg1"/>
                </a:solidFill>
                <a:latin typeface="Century Gothic" pitchFamily="34" charset="0"/>
                <a:ea typeface="MS PGothic" pitchFamily="34" charset="-128"/>
              </a:defRPr>
            </a:lvl9pPr>
          </a:lstStyle>
          <a:p>
            <a:r>
              <a:rPr lang="en-GB" sz="3600" dirty="0"/>
              <a:t>Waste Transfer </a:t>
            </a:r>
            <a:r>
              <a:rPr lang="en-GB" sz="3600" dirty="0" smtClean="0"/>
              <a:t>Note/ Written information</a:t>
            </a:r>
            <a:endParaRPr lang="en-GB" sz="3600" dirty="0"/>
          </a:p>
        </p:txBody>
      </p:sp>
    </p:spTree>
    <p:extLst>
      <p:ext uri="{BB962C8B-B14F-4D97-AF65-F5344CB8AC3E}">
        <p14:creationId xmlns:p14="http://schemas.microsoft.com/office/powerpoint/2010/main" val="5162711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Adequate written description </a:t>
            </a:r>
            <a:endParaRPr lang="en-GB" dirty="0"/>
          </a:p>
        </p:txBody>
      </p:sp>
      <p:sp>
        <p:nvSpPr>
          <p:cNvPr id="3" name="Content Placeholder 2"/>
          <p:cNvSpPr>
            <a:spLocks noGrp="1"/>
          </p:cNvSpPr>
          <p:nvPr>
            <p:ph idx="1"/>
          </p:nvPr>
        </p:nvSpPr>
        <p:spPr>
          <a:xfrm>
            <a:off x="441070" y="1745678"/>
            <a:ext cx="9935991" cy="4516581"/>
          </a:xfrm>
        </p:spPr>
        <p:txBody>
          <a:bodyPr/>
          <a:lstStyle/>
          <a:p>
            <a:pPr defTabSz="914400" fontAlgn="auto">
              <a:lnSpc>
                <a:spcPct val="80000"/>
              </a:lnSpc>
              <a:spcAft>
                <a:spcPts val="0"/>
              </a:spcAft>
              <a:buClr>
                <a:srgbClr val="00B050"/>
              </a:buClr>
              <a:buFont typeface="Arial" pitchFamily="34" charset="0"/>
              <a:buChar char="•"/>
              <a:defRPr/>
            </a:pPr>
            <a:endParaRPr lang="en-GB" sz="2400" dirty="0" smtClean="0">
              <a:solidFill>
                <a:prstClr val="black"/>
              </a:solidFill>
              <a:latin typeface="Arial" panose="020B0604020202020204" pitchFamily="34" charset="0"/>
              <a:ea typeface="Verdana" pitchFamily="34" charset="0"/>
              <a:cs typeface="Arial" panose="020B0604020202020204" pitchFamily="34" charset="0"/>
            </a:endParaRPr>
          </a:p>
          <a:p>
            <a:pPr defTabSz="914400" fontAlgn="auto">
              <a:lnSpc>
                <a:spcPct val="80000"/>
              </a:lnSpc>
              <a:spcAft>
                <a:spcPts val="0"/>
              </a:spcAft>
              <a:buClr>
                <a:srgbClr val="00B050"/>
              </a:buClr>
              <a:buFont typeface="Arial" pitchFamily="34" charset="0"/>
              <a:buChar char="•"/>
              <a:defRPr/>
            </a:pPr>
            <a:r>
              <a:rPr lang="en-GB" sz="2800" dirty="0" smtClean="0">
                <a:solidFill>
                  <a:prstClr val="black"/>
                </a:solidFill>
                <a:latin typeface="Century Gothic" panose="020B0502020202020204" pitchFamily="34" charset="0"/>
                <a:ea typeface="Verdana" pitchFamily="34" charset="0"/>
                <a:cs typeface="Arial" panose="020B0604020202020204" pitchFamily="34" charset="0"/>
              </a:rPr>
              <a:t>Attach </a:t>
            </a:r>
            <a:r>
              <a:rPr lang="en-GB" sz="2800" dirty="0">
                <a:solidFill>
                  <a:prstClr val="black"/>
                </a:solidFill>
                <a:latin typeface="Century Gothic" panose="020B0502020202020204" pitchFamily="34" charset="0"/>
                <a:ea typeface="Verdana" pitchFamily="34" charset="0"/>
                <a:cs typeface="Arial" panose="020B0604020202020204" pitchFamily="34" charset="0"/>
              </a:rPr>
              <a:t>further information e.g. lists, </a:t>
            </a:r>
            <a:r>
              <a:rPr lang="en-GB" sz="2800" dirty="0" smtClean="0">
                <a:solidFill>
                  <a:prstClr val="black"/>
                </a:solidFill>
                <a:latin typeface="Century Gothic" panose="020B0502020202020204" pitchFamily="34" charset="0"/>
                <a:ea typeface="Verdana" pitchFamily="34" charset="0"/>
                <a:cs typeface="Arial" panose="020B0604020202020204" pitchFamily="34" charset="0"/>
              </a:rPr>
              <a:t>analysis</a:t>
            </a:r>
          </a:p>
          <a:p>
            <a:pPr defTabSz="914400" fontAlgn="auto">
              <a:lnSpc>
                <a:spcPct val="80000"/>
              </a:lnSpc>
              <a:spcAft>
                <a:spcPts val="0"/>
              </a:spcAft>
              <a:buClr>
                <a:srgbClr val="00B050"/>
              </a:buClr>
              <a:buFont typeface="Arial" pitchFamily="34" charset="0"/>
              <a:buChar char="•"/>
              <a:defRPr/>
            </a:pPr>
            <a:endParaRPr lang="en-GB" sz="2800" dirty="0">
              <a:solidFill>
                <a:prstClr val="black"/>
              </a:solidFill>
              <a:latin typeface="Century Gothic" panose="020B0502020202020204" pitchFamily="34" charset="0"/>
              <a:ea typeface="Verdana" pitchFamily="34" charset="0"/>
              <a:cs typeface="Arial" panose="020B0604020202020204" pitchFamily="34" charset="0"/>
            </a:endParaRPr>
          </a:p>
          <a:p>
            <a:pPr defTabSz="914400" fontAlgn="auto">
              <a:lnSpc>
                <a:spcPct val="80000"/>
              </a:lnSpc>
              <a:spcAft>
                <a:spcPts val="0"/>
              </a:spcAft>
              <a:buClr>
                <a:srgbClr val="00B050"/>
              </a:buClr>
              <a:buFont typeface="Arial" pitchFamily="34" charset="0"/>
              <a:buChar char="•"/>
              <a:defRPr/>
            </a:pPr>
            <a:r>
              <a:rPr lang="en-GB" sz="2800" dirty="0" err="1">
                <a:solidFill>
                  <a:srgbClr val="24ABB5"/>
                </a:solidFill>
                <a:latin typeface="Century Gothic" panose="020B0502020202020204" pitchFamily="34" charset="0"/>
                <a:ea typeface="Verdana" pitchFamily="34" charset="0"/>
                <a:cs typeface="Arial" panose="020B0604020202020204" pitchFamily="34" charset="0"/>
              </a:rPr>
              <a:t>Mis</a:t>
            </a:r>
            <a:r>
              <a:rPr lang="en-GB" sz="2800" dirty="0">
                <a:solidFill>
                  <a:srgbClr val="24ABB5"/>
                </a:solidFill>
                <a:latin typeface="Century Gothic" panose="020B0502020202020204" pitchFamily="34" charset="0"/>
                <a:ea typeface="Verdana" pitchFamily="34" charset="0"/>
                <a:cs typeface="Arial" panose="020B0604020202020204" pitchFamily="34" charset="0"/>
              </a:rPr>
              <a:t>-description and coding issues are </a:t>
            </a:r>
            <a:r>
              <a:rPr lang="en-GB" sz="2800" dirty="0" smtClean="0">
                <a:solidFill>
                  <a:srgbClr val="24ABB5"/>
                </a:solidFill>
                <a:latin typeface="Century Gothic" panose="020B0502020202020204" pitchFamily="34" charset="0"/>
                <a:ea typeface="Verdana" pitchFamily="34" charset="0"/>
                <a:cs typeface="Arial" panose="020B0604020202020204" pitchFamily="34" charset="0"/>
              </a:rPr>
              <a:t>common</a:t>
            </a:r>
          </a:p>
          <a:p>
            <a:pPr defTabSz="914400" fontAlgn="auto">
              <a:lnSpc>
                <a:spcPct val="80000"/>
              </a:lnSpc>
              <a:spcAft>
                <a:spcPts val="0"/>
              </a:spcAft>
              <a:buClr>
                <a:srgbClr val="00B050"/>
              </a:buClr>
              <a:buFont typeface="Arial" pitchFamily="34" charset="0"/>
              <a:buChar char="•"/>
              <a:defRPr/>
            </a:pPr>
            <a:endParaRPr lang="en-GB" sz="2800" dirty="0">
              <a:solidFill>
                <a:srgbClr val="C00000"/>
              </a:solidFill>
              <a:latin typeface="Century Gothic" panose="020B0502020202020204" pitchFamily="34" charset="0"/>
              <a:ea typeface="Verdana" pitchFamily="34" charset="0"/>
              <a:cs typeface="Arial" panose="020B0604020202020204" pitchFamily="34" charset="0"/>
            </a:endParaRPr>
          </a:p>
          <a:p>
            <a:pPr defTabSz="914400" fontAlgn="auto">
              <a:lnSpc>
                <a:spcPct val="80000"/>
              </a:lnSpc>
              <a:spcAft>
                <a:spcPts val="0"/>
              </a:spcAft>
              <a:buClr>
                <a:srgbClr val="00B050"/>
              </a:buClr>
              <a:buFont typeface="Arial" pitchFamily="34" charset="0"/>
              <a:buChar char="•"/>
              <a:defRPr/>
            </a:pPr>
            <a:r>
              <a:rPr lang="en-GB" sz="2800" dirty="0">
                <a:solidFill>
                  <a:prstClr val="black"/>
                </a:solidFill>
                <a:latin typeface="Century Gothic" panose="020B0502020202020204" pitchFamily="34" charset="0"/>
                <a:ea typeface="Verdana" pitchFamily="34" charset="0"/>
                <a:cs typeface="Arial" panose="020B0604020202020204" pitchFamily="34" charset="0"/>
              </a:rPr>
              <a:t>Brokers and Dealers are holders </a:t>
            </a:r>
            <a:r>
              <a:rPr lang="en-GB" sz="2800" dirty="0" smtClean="0">
                <a:solidFill>
                  <a:prstClr val="black"/>
                </a:solidFill>
                <a:latin typeface="Century Gothic" panose="020B0502020202020204" pitchFamily="34" charset="0"/>
                <a:ea typeface="Verdana" pitchFamily="34" charset="0"/>
                <a:cs typeface="Arial" panose="020B0604020202020204" pitchFamily="34" charset="0"/>
              </a:rPr>
              <a:t>too</a:t>
            </a:r>
          </a:p>
          <a:p>
            <a:pPr defTabSz="914400" fontAlgn="auto">
              <a:lnSpc>
                <a:spcPct val="80000"/>
              </a:lnSpc>
              <a:spcAft>
                <a:spcPts val="0"/>
              </a:spcAft>
              <a:buClr>
                <a:srgbClr val="00B050"/>
              </a:buClr>
              <a:buFont typeface="Arial" pitchFamily="34" charset="0"/>
              <a:buChar char="•"/>
              <a:defRPr/>
            </a:pPr>
            <a:endParaRPr lang="en-GB" sz="2800" dirty="0" smtClean="0">
              <a:solidFill>
                <a:prstClr val="black"/>
              </a:solidFill>
              <a:latin typeface="Century Gothic" panose="020B0502020202020204" pitchFamily="34" charset="0"/>
              <a:ea typeface="Verdana" pitchFamily="34" charset="0"/>
              <a:cs typeface="Arial" panose="020B0604020202020204" pitchFamily="34" charset="0"/>
            </a:endParaRPr>
          </a:p>
          <a:p>
            <a:pPr defTabSz="914400" fontAlgn="auto">
              <a:lnSpc>
                <a:spcPct val="80000"/>
              </a:lnSpc>
              <a:spcAft>
                <a:spcPts val="0"/>
              </a:spcAft>
              <a:buClr>
                <a:srgbClr val="00B050"/>
              </a:buClr>
              <a:buFont typeface="Arial" pitchFamily="34" charset="0"/>
              <a:buChar char="•"/>
              <a:defRPr/>
            </a:pPr>
            <a:r>
              <a:rPr lang="en-GB" sz="2800" dirty="0">
                <a:solidFill>
                  <a:prstClr val="black"/>
                </a:solidFill>
                <a:latin typeface="Century Gothic" panose="020B0502020202020204" pitchFamily="34" charset="0"/>
                <a:ea typeface="Verdana" pitchFamily="34" charset="0"/>
                <a:cs typeface="Arial" panose="020B0604020202020204" pitchFamily="34" charset="0"/>
              </a:rPr>
              <a:t>Follow </a:t>
            </a:r>
            <a:r>
              <a:rPr lang="en-GB" sz="2800" b="1" dirty="0">
                <a:solidFill>
                  <a:prstClr val="black"/>
                </a:solidFill>
                <a:latin typeface="Century Gothic" panose="020B0502020202020204" pitchFamily="34" charset="0"/>
                <a:ea typeface="Verdana" pitchFamily="34" charset="0"/>
                <a:cs typeface="Arial" panose="020B0604020202020204" pitchFamily="34" charset="0"/>
              </a:rPr>
              <a:t>Code of </a:t>
            </a:r>
            <a:r>
              <a:rPr lang="en-GB" sz="2800" b="1" dirty="0" smtClean="0">
                <a:solidFill>
                  <a:prstClr val="black"/>
                </a:solidFill>
                <a:latin typeface="Century Gothic" panose="020B0502020202020204" pitchFamily="34" charset="0"/>
                <a:ea typeface="Verdana" pitchFamily="34" charset="0"/>
                <a:cs typeface="Arial" panose="020B0604020202020204" pitchFamily="34" charset="0"/>
              </a:rPr>
              <a:t>Practice</a:t>
            </a:r>
          </a:p>
          <a:p>
            <a:pPr defTabSz="914400" fontAlgn="auto">
              <a:lnSpc>
                <a:spcPct val="80000"/>
              </a:lnSpc>
              <a:spcAft>
                <a:spcPts val="0"/>
              </a:spcAft>
              <a:buClr>
                <a:srgbClr val="00B050"/>
              </a:buClr>
              <a:buFont typeface="Arial" pitchFamily="34" charset="0"/>
              <a:buChar char="•"/>
              <a:defRPr/>
            </a:pPr>
            <a:endParaRPr lang="en-GB" sz="2800" dirty="0">
              <a:solidFill>
                <a:prstClr val="black"/>
              </a:solidFill>
              <a:latin typeface="Century Gothic" panose="020B0502020202020204" pitchFamily="34" charset="0"/>
              <a:ea typeface="Verdana" pitchFamily="34" charset="0"/>
              <a:cs typeface="Arial" panose="020B0604020202020204" pitchFamily="34" charset="0"/>
            </a:endParaRPr>
          </a:p>
          <a:p>
            <a:pPr defTabSz="914400" fontAlgn="auto">
              <a:lnSpc>
                <a:spcPct val="80000"/>
              </a:lnSpc>
              <a:spcAft>
                <a:spcPts val="0"/>
              </a:spcAft>
              <a:buClr>
                <a:srgbClr val="00B050"/>
              </a:buClr>
              <a:buFont typeface="Arial" pitchFamily="34" charset="0"/>
              <a:buChar char="•"/>
              <a:defRPr/>
            </a:pPr>
            <a:r>
              <a:rPr lang="en-GB" sz="2800" dirty="0">
                <a:solidFill>
                  <a:prstClr val="black"/>
                </a:solidFill>
                <a:latin typeface="Century Gothic" panose="020B0502020202020204" pitchFamily="34" charset="0"/>
                <a:ea typeface="Verdana" pitchFamily="34" charset="0"/>
                <a:cs typeface="Arial" panose="020B0604020202020204" pitchFamily="34" charset="0"/>
              </a:rPr>
              <a:t>What other documentation might have these </a:t>
            </a:r>
            <a:r>
              <a:rPr lang="en-GB" sz="2800" dirty="0" smtClean="0">
                <a:solidFill>
                  <a:prstClr val="black"/>
                </a:solidFill>
                <a:latin typeface="Century Gothic" panose="020B0502020202020204" pitchFamily="34" charset="0"/>
                <a:ea typeface="Verdana" pitchFamily="34" charset="0"/>
                <a:cs typeface="Arial" panose="020B0604020202020204" pitchFamily="34" charset="0"/>
              </a:rPr>
              <a:t>features</a:t>
            </a:r>
          </a:p>
          <a:p>
            <a:pPr marL="0" indent="0" defTabSz="914400" fontAlgn="auto">
              <a:lnSpc>
                <a:spcPct val="80000"/>
              </a:lnSpc>
              <a:spcAft>
                <a:spcPts val="0"/>
              </a:spcAft>
              <a:buClr>
                <a:srgbClr val="00B050"/>
              </a:buClr>
              <a:buNone/>
              <a:defRPr/>
            </a:pPr>
            <a:endParaRPr lang="en-GB" sz="2400" dirty="0" smtClean="0">
              <a:solidFill>
                <a:prstClr val="black"/>
              </a:solidFill>
              <a:latin typeface="Century Gothic" panose="020B0502020202020204" pitchFamily="34" charset="0"/>
              <a:ea typeface="Verdana" pitchFamily="34" charset="0"/>
              <a:cs typeface="Arial" panose="020B0604020202020204" pitchFamily="34" charset="0"/>
            </a:endParaRPr>
          </a:p>
          <a:p>
            <a:pPr defTabSz="914400" fontAlgn="auto">
              <a:lnSpc>
                <a:spcPct val="80000"/>
              </a:lnSpc>
              <a:spcAft>
                <a:spcPts val="0"/>
              </a:spcAft>
              <a:buClr>
                <a:srgbClr val="00B050"/>
              </a:buClr>
              <a:buFont typeface="Arial" pitchFamily="34" charset="0"/>
              <a:buChar char="•"/>
              <a:defRPr/>
            </a:pPr>
            <a:r>
              <a:rPr lang="en-GB" sz="2400" i="1" dirty="0">
                <a:solidFill>
                  <a:prstClr val="black"/>
                </a:solidFill>
                <a:effectLst>
                  <a:outerShdw blurRad="38100" dist="38100" dir="2700000" algn="tl">
                    <a:srgbClr val="C0C0C0"/>
                  </a:outerShdw>
                </a:effectLst>
                <a:latin typeface="Optima"/>
                <a:ea typeface="Verdana" pitchFamily="34" charset="0"/>
                <a:cs typeface="Verdana" pitchFamily="34" charset="0"/>
              </a:rPr>
              <a:t>	</a:t>
            </a:r>
            <a:endParaRPr lang="en-GB" sz="2400" dirty="0">
              <a:solidFill>
                <a:srgbClr val="CC3300"/>
              </a:solidFill>
              <a:latin typeface="Optima"/>
              <a:ea typeface="Verdana" pitchFamily="34" charset="0"/>
              <a:cs typeface="Verdana" pitchFamily="34" charset="0"/>
            </a:endParaRPr>
          </a:p>
        </p:txBody>
      </p:sp>
      <p:sp>
        <p:nvSpPr>
          <p:cNvPr id="4" name="TextBox 3"/>
          <p:cNvSpPr txBox="1"/>
          <p:nvPr/>
        </p:nvSpPr>
        <p:spPr>
          <a:xfrm>
            <a:off x="10611762" y="232016"/>
            <a:ext cx="1248145"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P29</a:t>
            </a:r>
          </a:p>
          <a:p>
            <a:pPr algn="ctr"/>
            <a:endParaRPr lang="en-GB" dirty="0"/>
          </a:p>
        </p:txBody>
      </p:sp>
    </p:spTree>
    <p:extLst>
      <p:ext uri="{BB962C8B-B14F-4D97-AF65-F5344CB8AC3E}">
        <p14:creationId xmlns:p14="http://schemas.microsoft.com/office/powerpoint/2010/main" val="2598206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948467" y="833830"/>
            <a:ext cx="8229600" cy="735891"/>
          </a:xfrm>
        </p:spPr>
        <p:txBody>
          <a:bodyPr/>
          <a:lstStyle/>
          <a:p>
            <a:r>
              <a:rPr lang="en-GB" altLang="en-US" dirty="0" smtClean="0"/>
              <a:t>‘Adequate’ waste description</a:t>
            </a:r>
            <a:endParaRPr lang="en-US" altLang="en-US" dirty="0" smtClean="0"/>
          </a:p>
        </p:txBody>
      </p:sp>
      <p:sp>
        <p:nvSpPr>
          <p:cNvPr id="12291" name="Rectangle 3"/>
          <p:cNvSpPr>
            <a:spLocks noGrp="1" noChangeArrowheads="1"/>
          </p:cNvSpPr>
          <p:nvPr>
            <p:ph type="body" idx="1"/>
          </p:nvPr>
        </p:nvSpPr>
        <p:spPr>
          <a:xfrm>
            <a:off x="948467" y="1569720"/>
            <a:ext cx="8229600" cy="4907280"/>
          </a:xfrm>
        </p:spPr>
        <p:txBody>
          <a:bodyPr/>
          <a:lstStyle/>
          <a:p>
            <a:pPr>
              <a:lnSpc>
                <a:spcPct val="90000"/>
              </a:lnSpc>
            </a:pPr>
            <a:r>
              <a:rPr lang="en-US" altLang="en-US" dirty="0" smtClean="0"/>
              <a:t>What makes up an adequate waste description?</a:t>
            </a:r>
          </a:p>
          <a:p>
            <a:pPr lvl="1">
              <a:spcBef>
                <a:spcPct val="60000"/>
              </a:spcBef>
            </a:pPr>
            <a:r>
              <a:rPr lang="en-GB" altLang="en-US" dirty="0" smtClean="0"/>
              <a:t>Are </a:t>
            </a:r>
            <a:r>
              <a:rPr lang="en-GB" altLang="en-US" dirty="0"/>
              <a:t>the </a:t>
            </a:r>
            <a:r>
              <a:rPr lang="en-GB" altLang="en-US" dirty="0" smtClean="0"/>
              <a:t>following adequate descriptions</a:t>
            </a:r>
            <a:r>
              <a:rPr lang="en-GB" altLang="en-US" dirty="0"/>
              <a:t>?</a:t>
            </a:r>
          </a:p>
          <a:p>
            <a:pPr lvl="2">
              <a:spcBef>
                <a:spcPct val="60000"/>
              </a:spcBef>
            </a:pPr>
            <a:r>
              <a:rPr lang="en-GB" altLang="en-US" dirty="0"/>
              <a:t>Mixed </a:t>
            </a:r>
            <a:r>
              <a:rPr lang="en-GB" altLang="en-US" dirty="0" smtClean="0"/>
              <a:t>waste</a:t>
            </a:r>
            <a:endParaRPr lang="en-GB" altLang="en-US" dirty="0"/>
          </a:p>
          <a:p>
            <a:pPr lvl="2">
              <a:spcBef>
                <a:spcPct val="60000"/>
              </a:spcBef>
            </a:pPr>
            <a:r>
              <a:rPr lang="en-GB" altLang="en-US" dirty="0"/>
              <a:t>Contaminated </a:t>
            </a:r>
            <a:r>
              <a:rPr lang="en-GB" altLang="en-US" dirty="0" smtClean="0"/>
              <a:t>soil</a:t>
            </a:r>
            <a:endParaRPr lang="en-GB" altLang="en-US" dirty="0"/>
          </a:p>
          <a:p>
            <a:pPr lvl="2">
              <a:spcBef>
                <a:spcPct val="60000"/>
              </a:spcBef>
            </a:pPr>
            <a:r>
              <a:rPr lang="en-GB" altLang="en-US" dirty="0"/>
              <a:t>Oily </a:t>
            </a:r>
            <a:r>
              <a:rPr lang="en-GB" altLang="en-US" dirty="0" smtClean="0"/>
              <a:t>waste</a:t>
            </a:r>
          </a:p>
          <a:p>
            <a:pPr lvl="2">
              <a:spcBef>
                <a:spcPct val="60000"/>
              </a:spcBef>
            </a:pPr>
            <a:r>
              <a:rPr lang="en-GB" altLang="en-US" dirty="0" smtClean="0"/>
              <a:t>Non-hazardous general waste</a:t>
            </a:r>
          </a:p>
          <a:p>
            <a:pPr lvl="2">
              <a:spcBef>
                <a:spcPct val="60000"/>
              </a:spcBef>
            </a:pPr>
            <a:r>
              <a:rPr lang="en-GB" altLang="en-US" dirty="0" smtClean="0"/>
              <a:t>Off specification product (XBL54)</a:t>
            </a:r>
            <a:endParaRPr lang="en-GB" altLang="en-US" dirty="0"/>
          </a:p>
          <a:p>
            <a:pPr marL="0" indent="0" algn="ctr">
              <a:lnSpc>
                <a:spcPct val="90000"/>
              </a:lnSpc>
              <a:buNone/>
            </a:pPr>
            <a:endParaRPr lang="en-US" altLang="en-US" dirty="0"/>
          </a:p>
        </p:txBody>
      </p:sp>
    </p:spTree>
    <p:extLst>
      <p:ext uri="{BB962C8B-B14F-4D97-AF65-F5344CB8AC3E}">
        <p14:creationId xmlns:p14="http://schemas.microsoft.com/office/powerpoint/2010/main" val="36528017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851648" y="832246"/>
            <a:ext cx="8229600" cy="735891"/>
          </a:xfrm>
        </p:spPr>
        <p:txBody>
          <a:bodyPr/>
          <a:lstStyle/>
          <a:p>
            <a:r>
              <a:rPr lang="en-GB" dirty="0" smtClean="0"/>
              <a:t>Season tickets</a:t>
            </a:r>
            <a:endParaRPr lang="en-US" altLang="en-US" dirty="0" smtClean="0"/>
          </a:p>
        </p:txBody>
      </p:sp>
      <p:sp>
        <p:nvSpPr>
          <p:cNvPr id="12291" name="Rectangle 3"/>
          <p:cNvSpPr>
            <a:spLocks noGrp="1" noChangeArrowheads="1"/>
          </p:cNvSpPr>
          <p:nvPr>
            <p:ph type="body" idx="1"/>
          </p:nvPr>
        </p:nvSpPr>
        <p:spPr>
          <a:xfrm>
            <a:off x="1981200" y="1731502"/>
            <a:ext cx="8229600" cy="4525963"/>
          </a:xfrm>
        </p:spPr>
        <p:txBody>
          <a:bodyPr/>
          <a:lstStyle/>
          <a:p>
            <a:pPr marL="0" indent="0" algn="ctr">
              <a:lnSpc>
                <a:spcPct val="90000"/>
              </a:lnSpc>
              <a:buNone/>
            </a:pPr>
            <a:r>
              <a:rPr lang="en-US" altLang="en-US" sz="19900" b="1" dirty="0">
                <a:solidFill>
                  <a:schemeClr val="accent3"/>
                </a:solidFill>
              </a:rPr>
              <a:t>?</a:t>
            </a:r>
          </a:p>
          <a:p>
            <a:pPr marL="0" indent="0" algn="ctr">
              <a:lnSpc>
                <a:spcPct val="90000"/>
              </a:lnSpc>
              <a:buNone/>
            </a:pPr>
            <a:r>
              <a:rPr lang="en-GB" altLang="en-US" dirty="0"/>
              <a:t>In what circumstances could a season ticket be used?</a:t>
            </a:r>
          </a:p>
        </p:txBody>
      </p:sp>
    </p:spTree>
    <p:extLst>
      <p:ext uri="{BB962C8B-B14F-4D97-AF65-F5344CB8AC3E}">
        <p14:creationId xmlns:p14="http://schemas.microsoft.com/office/powerpoint/2010/main" val="322826163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Written information - issues</a:t>
            </a:r>
            <a:endParaRPr lang="en-GB" dirty="0"/>
          </a:p>
        </p:txBody>
      </p:sp>
      <p:sp>
        <p:nvSpPr>
          <p:cNvPr id="3" name="Content Placeholder 2"/>
          <p:cNvSpPr>
            <a:spLocks noGrp="1"/>
          </p:cNvSpPr>
          <p:nvPr>
            <p:ph idx="1"/>
          </p:nvPr>
        </p:nvSpPr>
        <p:spPr>
          <a:xfrm>
            <a:off x="258183" y="1765790"/>
            <a:ext cx="11758108" cy="4164013"/>
          </a:xfrm>
        </p:spPr>
        <p:txBody>
          <a:bodyPr/>
          <a:lstStyle/>
          <a:p>
            <a:r>
              <a:rPr lang="en-GB" sz="2400" dirty="0" smtClean="0">
                <a:latin typeface="Century Gothic" panose="020B0502020202020204" pitchFamily="34" charset="0"/>
              </a:rPr>
              <a:t>25 Million</a:t>
            </a:r>
          </a:p>
          <a:p>
            <a:r>
              <a:rPr lang="en-GB" sz="2400" dirty="0" smtClean="0">
                <a:latin typeface="Century Gothic" panose="020B0502020202020204" pitchFamily="34" charset="0"/>
              </a:rPr>
              <a:t>Non completion</a:t>
            </a:r>
          </a:p>
          <a:p>
            <a:r>
              <a:rPr lang="en-GB" sz="2400" dirty="0" smtClean="0">
                <a:latin typeface="Century Gothic" panose="020B0502020202020204" pitchFamily="34" charset="0"/>
              </a:rPr>
              <a:t>Descriptions </a:t>
            </a:r>
            <a:r>
              <a:rPr lang="en-GB" sz="2400" dirty="0">
                <a:latin typeface="Century Gothic" panose="020B0502020202020204" pitchFamily="34" charset="0"/>
              </a:rPr>
              <a:t>“Factory rubbish!” “Skip waste</a:t>
            </a:r>
            <a:r>
              <a:rPr lang="en-GB" sz="2400" dirty="0" smtClean="0">
                <a:latin typeface="Century Gothic" panose="020B0502020202020204" pitchFamily="34" charset="0"/>
              </a:rPr>
              <a:t>” (</a:t>
            </a:r>
            <a:r>
              <a:rPr lang="en-GB" sz="2400" dirty="0" err="1" smtClean="0">
                <a:latin typeface="Century Gothic" panose="020B0502020202020204" pitchFamily="34" charset="0"/>
              </a:rPr>
              <a:t>mis</a:t>
            </a:r>
            <a:r>
              <a:rPr lang="en-GB" sz="2400" dirty="0" smtClean="0">
                <a:latin typeface="Century Gothic" panose="020B0502020202020204" pitchFamily="34" charset="0"/>
              </a:rPr>
              <a:t>-description or lack of written description</a:t>
            </a:r>
            <a:endParaRPr lang="en-GB" sz="2400" dirty="0">
              <a:latin typeface="Century Gothic" panose="020B0502020202020204" pitchFamily="34" charset="0"/>
            </a:endParaRPr>
          </a:p>
          <a:p>
            <a:r>
              <a:rPr lang="en-GB" sz="2400" dirty="0">
                <a:latin typeface="Century Gothic" panose="020B0502020202020204" pitchFamily="34" charset="0"/>
              </a:rPr>
              <a:t>List of Waste code</a:t>
            </a:r>
          </a:p>
          <a:p>
            <a:r>
              <a:rPr lang="en-GB" sz="2400" dirty="0">
                <a:latin typeface="Century Gothic" panose="020B0502020202020204" pitchFamily="34" charset="0"/>
              </a:rPr>
              <a:t>Segregation of wastes</a:t>
            </a:r>
          </a:p>
          <a:p>
            <a:r>
              <a:rPr lang="en-GB" sz="2400" dirty="0">
                <a:latin typeface="Century Gothic" panose="020B0502020202020204" pitchFamily="34" charset="0"/>
              </a:rPr>
              <a:t>Further information  e.g. testing and analysis</a:t>
            </a:r>
          </a:p>
          <a:p>
            <a:r>
              <a:rPr lang="en-GB" sz="2400" dirty="0">
                <a:latin typeface="Century Gothic" panose="020B0502020202020204" pitchFamily="34" charset="0"/>
              </a:rPr>
              <a:t>Landfill requirements i.e. WAC</a:t>
            </a:r>
          </a:p>
          <a:p>
            <a:r>
              <a:rPr lang="en-GB" sz="2400" dirty="0">
                <a:latin typeface="Century Gothic" panose="020B0502020202020204" pitchFamily="34" charset="0"/>
              </a:rPr>
              <a:t>Pre-treatment </a:t>
            </a:r>
          </a:p>
          <a:p>
            <a:r>
              <a:rPr lang="en-GB" sz="2400" dirty="0">
                <a:latin typeface="Century Gothic" panose="020B0502020202020204" pitchFamily="34" charset="0"/>
              </a:rPr>
              <a:t>Waste Hierarchy compliance</a:t>
            </a:r>
          </a:p>
        </p:txBody>
      </p:sp>
    </p:spTree>
    <p:extLst>
      <p:ext uri="{BB962C8B-B14F-4D97-AF65-F5344CB8AC3E}">
        <p14:creationId xmlns:p14="http://schemas.microsoft.com/office/powerpoint/2010/main" val="20288914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b="0" dirty="0" err="1">
                <a:latin typeface="Century Gothic" panose="020B0502020202020204" pitchFamily="34" charset="0"/>
                <a:ea typeface="+mj-ea"/>
                <a:cs typeface="+mj-cs"/>
              </a:rPr>
              <a:t>e</a:t>
            </a:r>
            <a:r>
              <a:rPr lang="en-GB" sz="4400" b="0" dirty="0" err="1" smtClean="0">
                <a:latin typeface="Century Gothic" panose="020B0502020202020204" pitchFamily="34" charset="0"/>
                <a:ea typeface="+mj-ea"/>
                <a:cs typeface="+mj-cs"/>
              </a:rPr>
              <a:t>doc</a:t>
            </a:r>
            <a:r>
              <a:rPr lang="en-GB" sz="4400" b="0" dirty="0" smtClean="0">
                <a:latin typeface="Century Gothic" panose="020B0502020202020204" pitchFamily="34" charset="0"/>
                <a:ea typeface="+mj-ea"/>
                <a:cs typeface="+mj-cs"/>
              </a:rPr>
              <a:t> </a:t>
            </a:r>
            <a:r>
              <a:rPr lang="en-GB" sz="4400" b="0" dirty="0">
                <a:latin typeface="Century Gothic" panose="020B0502020202020204" pitchFamily="34" charset="0"/>
                <a:ea typeface="+mj-ea"/>
                <a:cs typeface="+mj-cs"/>
              </a:rPr>
              <a:t>(www.edoconline.co.uk)</a:t>
            </a:r>
            <a:endParaRPr lang="en-GB" dirty="0">
              <a:latin typeface="Century Gothic" panose="020B0502020202020204" pitchFamily="34" charset="0"/>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86117" y="1582540"/>
            <a:ext cx="9144000" cy="4923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511833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3" y="865543"/>
            <a:ext cx="3934692" cy="663575"/>
          </a:xfrm>
        </p:spPr>
        <p:txBody>
          <a:bodyPr/>
          <a:lstStyle/>
          <a:p>
            <a:r>
              <a:rPr lang="en-GB" sz="3600" dirty="0" err="1"/>
              <a:t>e</a:t>
            </a:r>
            <a:r>
              <a:rPr lang="en-GB" sz="3600" dirty="0" err="1" smtClean="0"/>
              <a:t>doc</a:t>
            </a:r>
            <a:endParaRPr lang="en-GB" sz="3600" dirty="0"/>
          </a:p>
        </p:txBody>
      </p:sp>
      <p:sp>
        <p:nvSpPr>
          <p:cNvPr id="3" name="Content Placeholder 2"/>
          <p:cNvSpPr>
            <a:spLocks noGrp="1"/>
          </p:cNvSpPr>
          <p:nvPr>
            <p:ph idx="1"/>
          </p:nvPr>
        </p:nvSpPr>
        <p:spPr>
          <a:xfrm>
            <a:off x="609600" y="1703969"/>
            <a:ext cx="10972800" cy="4164013"/>
          </a:xfrm>
        </p:spPr>
        <p:txBody>
          <a:bodyPr/>
          <a:lstStyle/>
          <a:p>
            <a:r>
              <a:rPr lang="en-GB" dirty="0">
                <a:latin typeface="Century Gothic" panose="020B0502020202020204" pitchFamily="34" charset="0"/>
              </a:rPr>
              <a:t>Electronic Duty of </a:t>
            </a:r>
            <a:r>
              <a:rPr lang="en-GB" dirty="0" smtClean="0">
                <a:latin typeface="Century Gothic" panose="020B0502020202020204" pitchFamily="34" charset="0"/>
              </a:rPr>
              <a:t>Care</a:t>
            </a:r>
          </a:p>
          <a:p>
            <a:r>
              <a:rPr lang="en-GB" dirty="0" smtClean="0">
                <a:latin typeface="Century Gothic" panose="020B0502020202020204" pitchFamily="34" charset="0"/>
              </a:rPr>
              <a:t>Endorsed by industry</a:t>
            </a:r>
            <a:endParaRPr lang="en-GB" dirty="0">
              <a:latin typeface="Century Gothic" panose="020B0502020202020204" pitchFamily="34" charset="0"/>
            </a:endParaRPr>
          </a:p>
          <a:p>
            <a:r>
              <a:rPr lang="en-GB" dirty="0">
                <a:latin typeface="Century Gothic" panose="020B0502020202020204" pitchFamily="34" charset="0"/>
              </a:rPr>
              <a:t>Replace up to 25m </a:t>
            </a:r>
            <a:r>
              <a:rPr lang="en-GB" dirty="0" smtClean="0">
                <a:latin typeface="Century Gothic" panose="020B0502020202020204" pitchFamily="34" charset="0"/>
              </a:rPr>
              <a:t>paper CWTN</a:t>
            </a:r>
            <a:endParaRPr lang="en-GB" dirty="0">
              <a:latin typeface="Century Gothic" panose="020B0502020202020204" pitchFamily="34" charset="0"/>
            </a:endParaRPr>
          </a:p>
          <a:p>
            <a:r>
              <a:rPr lang="en-GB" dirty="0">
                <a:latin typeface="Century Gothic" panose="020B0502020202020204" pitchFamily="34" charset="0"/>
              </a:rPr>
              <a:t>80% use sought</a:t>
            </a:r>
          </a:p>
          <a:p>
            <a:r>
              <a:rPr lang="en-GB" dirty="0" smtClean="0">
                <a:latin typeface="Century Gothic" panose="020B0502020202020204" pitchFamily="34" charset="0"/>
              </a:rPr>
              <a:t>Incorporates season ticket</a:t>
            </a:r>
            <a:endParaRPr lang="en-GB" dirty="0">
              <a:latin typeface="Century Gothic" panose="020B0502020202020204" pitchFamily="34" charset="0"/>
            </a:endParaRPr>
          </a:p>
          <a:p>
            <a:r>
              <a:rPr lang="en-GB" dirty="0" smtClean="0">
                <a:latin typeface="Century Gothic" panose="020B0502020202020204" pitchFamily="34" charset="0"/>
              </a:rPr>
              <a:t>Remember </a:t>
            </a:r>
            <a:r>
              <a:rPr lang="en-GB" dirty="0">
                <a:latin typeface="Century Gothic" panose="020B0502020202020204" pitchFamily="34" charset="0"/>
              </a:rPr>
              <a:t>minimum </a:t>
            </a:r>
            <a:r>
              <a:rPr lang="en-GB" dirty="0" err="1">
                <a:latin typeface="Century Gothic" panose="020B0502020202020204" pitchFamily="34" charset="0"/>
              </a:rPr>
              <a:t>reqd</a:t>
            </a:r>
            <a:r>
              <a:rPr lang="en-GB" dirty="0">
                <a:latin typeface="Century Gothic" panose="020B0502020202020204" pitchFamily="34" charset="0"/>
              </a:rPr>
              <a:t> information</a:t>
            </a:r>
            <a:r>
              <a:rPr lang="en-GB" dirty="0" smtClean="0">
                <a:latin typeface="Century Gothic" panose="020B0502020202020204" pitchFamily="34" charset="0"/>
              </a:rPr>
              <a:t>!</a:t>
            </a:r>
          </a:p>
          <a:p>
            <a:r>
              <a:rPr lang="en-GB" dirty="0" smtClean="0">
                <a:latin typeface="Century Gothic" panose="020B0502020202020204" pitchFamily="34" charset="0"/>
              </a:rPr>
              <a:t>How it works</a:t>
            </a:r>
            <a:endParaRPr lang="en-GB" dirty="0">
              <a:latin typeface="Century Gothic" panose="020B0502020202020204" pitchFamily="34" charset="0"/>
            </a:endParaRPr>
          </a:p>
        </p:txBody>
      </p:sp>
    </p:spTree>
    <p:extLst>
      <p:ext uri="{BB962C8B-B14F-4D97-AF65-F5344CB8AC3E}">
        <p14:creationId xmlns:p14="http://schemas.microsoft.com/office/powerpoint/2010/main" val="15647163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Overview and background</a:t>
            </a:r>
            <a:endParaRPr lang="en-GB" dirty="0"/>
          </a:p>
        </p:txBody>
      </p:sp>
      <p:sp>
        <p:nvSpPr>
          <p:cNvPr id="3" name="Content Placeholder 2"/>
          <p:cNvSpPr>
            <a:spLocks noGrp="1"/>
          </p:cNvSpPr>
          <p:nvPr>
            <p:ph idx="1"/>
          </p:nvPr>
        </p:nvSpPr>
        <p:spPr>
          <a:xfrm>
            <a:off x="413463" y="1884120"/>
            <a:ext cx="8145265" cy="2900305"/>
          </a:xfrm>
        </p:spPr>
        <p:txBody>
          <a:bodyPr/>
          <a:lstStyle/>
          <a:p>
            <a:r>
              <a:rPr lang="en-GB" dirty="0"/>
              <a:t>Why do we have a ‘Duty of Care …… with respect to wastes management</a:t>
            </a:r>
            <a:r>
              <a:rPr lang="en-GB" dirty="0" smtClean="0"/>
              <a:t>’?</a:t>
            </a:r>
          </a:p>
          <a:p>
            <a:pPr marL="0" indent="0">
              <a:buNone/>
            </a:pPr>
            <a:endParaRPr lang="en-GB" sz="900" dirty="0" smtClean="0"/>
          </a:p>
          <a:p>
            <a:r>
              <a:rPr lang="en-GB" dirty="0" smtClean="0"/>
              <a:t>Does Duty of Care work?</a:t>
            </a:r>
          </a:p>
          <a:p>
            <a:pPr marL="0" indent="0">
              <a:buNone/>
            </a:pPr>
            <a:endParaRPr lang="en-GB" sz="900" dirty="0"/>
          </a:p>
          <a:p>
            <a:r>
              <a:rPr lang="en-GB" dirty="0"/>
              <a:t>What might be the </a:t>
            </a:r>
            <a:r>
              <a:rPr lang="en-GB" dirty="0" smtClean="0"/>
              <a:t>weaknesses of Duty of Care?</a:t>
            </a:r>
          </a:p>
          <a:p>
            <a:pPr marL="0" indent="0">
              <a:buNone/>
            </a:pPr>
            <a:endParaRPr lang="en-GB" sz="900" dirty="0"/>
          </a:p>
          <a:p>
            <a:r>
              <a:rPr lang="en-GB" dirty="0" smtClean="0"/>
              <a:t>What </a:t>
            </a:r>
            <a:r>
              <a:rPr lang="en-GB" dirty="0"/>
              <a:t>influences behaviours?</a:t>
            </a:r>
          </a:p>
          <a:p>
            <a:endParaRPr lang="en-GB" dirty="0"/>
          </a:p>
        </p:txBody>
      </p:sp>
      <p:sp>
        <p:nvSpPr>
          <p:cNvPr id="4" name="Oval Callout 3"/>
          <p:cNvSpPr/>
          <p:nvPr/>
        </p:nvSpPr>
        <p:spPr>
          <a:xfrm>
            <a:off x="8558731" y="2683484"/>
            <a:ext cx="3204519" cy="1301578"/>
          </a:xfrm>
          <a:prstGeom prst="wedgeEllipseCallout">
            <a:avLst>
              <a:gd name="adj1" fmla="val -47568"/>
              <a:gd name="adj2" fmla="val 92880"/>
            </a:avLst>
          </a:prstGeom>
          <a:solidFill>
            <a:srgbClr val="24ABB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000" dirty="0" smtClean="0">
                <a:latin typeface="Century Gothic" panose="020B0502020202020204" pitchFamily="34" charset="0"/>
              </a:rPr>
              <a:t>Discuss</a:t>
            </a:r>
            <a:endParaRPr lang="en-GB" sz="4000" dirty="0">
              <a:latin typeface="Century Gothic" panose="020B0502020202020204" pitchFamily="34" charset="0"/>
            </a:endParaRPr>
          </a:p>
        </p:txBody>
      </p:sp>
      <p:sp>
        <p:nvSpPr>
          <p:cNvPr id="5" name="TextBox 4"/>
          <p:cNvSpPr txBox="1"/>
          <p:nvPr/>
        </p:nvSpPr>
        <p:spPr>
          <a:xfrm>
            <a:off x="10699845" y="232016"/>
            <a:ext cx="1160059" cy="954107"/>
          </a:xfrm>
          <a:prstGeom prst="rect">
            <a:avLst/>
          </a:prstGeom>
          <a:solidFill>
            <a:srgbClr val="24ABB5"/>
          </a:solidFill>
          <a:ln w="762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dirty="0"/>
          </a:p>
          <a:p>
            <a:pPr algn="ctr"/>
            <a:r>
              <a:rPr lang="en-GB" sz="2000" b="1" dirty="0" smtClean="0">
                <a:latin typeface="Century Gothic" panose="020B0502020202020204" pitchFamily="34" charset="0"/>
              </a:rPr>
              <a:t>W/B P3</a:t>
            </a:r>
          </a:p>
          <a:p>
            <a:pPr algn="ctr"/>
            <a:endParaRPr lang="en-GB" dirty="0"/>
          </a:p>
        </p:txBody>
      </p:sp>
    </p:spTree>
    <p:extLst>
      <p:ext uri="{BB962C8B-B14F-4D97-AF65-F5344CB8AC3E}">
        <p14:creationId xmlns:p14="http://schemas.microsoft.com/office/powerpoint/2010/main" val="11868766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699" y="919335"/>
            <a:ext cx="3768436" cy="663575"/>
          </a:xfrm>
        </p:spPr>
        <p:txBody>
          <a:bodyPr/>
          <a:lstStyle/>
          <a:p>
            <a:r>
              <a:rPr lang="en-GB" sz="3600" dirty="0" err="1" smtClean="0">
                <a:latin typeface="Optima"/>
              </a:rPr>
              <a:t>edoc</a:t>
            </a:r>
            <a:endParaRPr lang="en-GB" sz="3600" dirty="0"/>
          </a:p>
        </p:txBody>
      </p:sp>
      <p:sp>
        <p:nvSpPr>
          <p:cNvPr id="3" name="Content Placeholder 2"/>
          <p:cNvSpPr>
            <a:spLocks noGrp="1"/>
          </p:cNvSpPr>
          <p:nvPr>
            <p:ph idx="1"/>
          </p:nvPr>
        </p:nvSpPr>
        <p:spPr>
          <a:xfrm>
            <a:off x="834696" y="1962156"/>
            <a:ext cx="10972800" cy="4164013"/>
          </a:xfrm>
        </p:spPr>
        <p:txBody>
          <a:bodyPr/>
          <a:lstStyle/>
          <a:p>
            <a:pPr marL="0" indent="0">
              <a:buNone/>
            </a:pPr>
            <a:r>
              <a:rPr lang="en-GB" dirty="0">
                <a:latin typeface="Century Gothic" panose="020B0502020202020204" pitchFamily="34" charset="0"/>
              </a:rPr>
              <a:t>Allows (amongst other things):</a:t>
            </a:r>
          </a:p>
          <a:p>
            <a:r>
              <a:rPr lang="en-GB" dirty="0">
                <a:latin typeface="Century Gothic" panose="020B0502020202020204" pitchFamily="34" charset="0"/>
              </a:rPr>
              <a:t>Online completion and signing of transfer notes</a:t>
            </a:r>
          </a:p>
          <a:p>
            <a:r>
              <a:rPr lang="en-GB" dirty="0">
                <a:latin typeface="Century Gothic" panose="020B0502020202020204" pitchFamily="34" charset="0"/>
              </a:rPr>
              <a:t>Single use or season tickets</a:t>
            </a:r>
          </a:p>
          <a:p>
            <a:r>
              <a:rPr lang="en-GB" dirty="0">
                <a:latin typeface="Century Gothic" panose="020B0502020202020204" pitchFamily="34" charset="0"/>
              </a:rPr>
              <a:t>Inbuilt weight conversion</a:t>
            </a:r>
          </a:p>
          <a:p>
            <a:r>
              <a:rPr lang="en-GB" dirty="0">
                <a:latin typeface="Century Gothic" panose="020B0502020202020204" pitchFamily="34" charset="0"/>
              </a:rPr>
              <a:t>Report compilation</a:t>
            </a:r>
          </a:p>
          <a:p>
            <a:r>
              <a:rPr lang="en-GB" dirty="0">
                <a:latin typeface="Century Gothic" panose="020B0502020202020204" pitchFamily="34" charset="0"/>
              </a:rPr>
              <a:t>Fully compliant with Duty of Care</a:t>
            </a:r>
          </a:p>
        </p:txBody>
      </p:sp>
    </p:spTree>
    <p:extLst>
      <p:ext uri="{BB962C8B-B14F-4D97-AF65-F5344CB8AC3E}">
        <p14:creationId xmlns:p14="http://schemas.microsoft.com/office/powerpoint/2010/main" val="385050013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18160" y="799975"/>
            <a:ext cx="8229600" cy="735891"/>
          </a:xfrm>
        </p:spPr>
        <p:txBody>
          <a:bodyPr/>
          <a:lstStyle/>
          <a:p>
            <a:r>
              <a:rPr lang="en-GB" altLang="en-US" dirty="0" smtClean="0"/>
              <a:t>Remember…</a:t>
            </a:r>
            <a:endParaRPr lang="en-US" altLang="en-US" dirty="0" smtClean="0"/>
          </a:p>
        </p:txBody>
      </p:sp>
      <p:sp>
        <p:nvSpPr>
          <p:cNvPr id="2" name="Content Placeholder 1"/>
          <p:cNvSpPr>
            <a:spLocks noGrp="1"/>
          </p:cNvSpPr>
          <p:nvPr>
            <p:ph idx="1"/>
          </p:nvPr>
        </p:nvSpPr>
        <p:spPr>
          <a:xfrm>
            <a:off x="518160" y="1714725"/>
            <a:ext cx="10972800" cy="4164013"/>
          </a:xfrm>
        </p:spPr>
        <p:txBody>
          <a:bodyPr/>
          <a:lstStyle/>
          <a:p>
            <a:pPr marL="0" indent="0" algn="ctr">
              <a:lnSpc>
                <a:spcPct val="90000"/>
              </a:lnSpc>
              <a:buNone/>
            </a:pPr>
            <a:r>
              <a:rPr lang="en-US" altLang="en-US" sz="13800" b="1" dirty="0">
                <a:solidFill>
                  <a:schemeClr val="accent3"/>
                </a:solidFill>
              </a:rPr>
              <a:t>!</a:t>
            </a:r>
          </a:p>
          <a:p>
            <a:pPr marL="0" indent="0" algn="ctr">
              <a:lnSpc>
                <a:spcPct val="90000"/>
              </a:lnSpc>
              <a:buNone/>
            </a:pPr>
            <a:r>
              <a:rPr lang="en-US" altLang="en-US" dirty="0" smtClean="0"/>
              <a:t>Duty of Care applies to all ‘wastes’</a:t>
            </a:r>
          </a:p>
          <a:p>
            <a:pPr marL="0" indent="0" algn="ctr">
              <a:lnSpc>
                <a:spcPct val="90000"/>
              </a:lnSpc>
              <a:buNone/>
            </a:pPr>
            <a:endParaRPr lang="en-US" altLang="en-US" dirty="0" smtClean="0"/>
          </a:p>
          <a:p>
            <a:pPr marL="0" indent="0" algn="ctr">
              <a:lnSpc>
                <a:spcPct val="90000"/>
              </a:lnSpc>
              <a:buNone/>
            </a:pPr>
            <a:r>
              <a:rPr lang="en-US" altLang="en-US" dirty="0" smtClean="0"/>
              <a:t>For hazardous wastes the transfer note requirements are covered by using a hazardous waste consignment note</a:t>
            </a:r>
          </a:p>
        </p:txBody>
      </p:sp>
    </p:spTree>
    <p:extLst>
      <p:ext uri="{BB962C8B-B14F-4D97-AF65-F5344CB8AC3E}">
        <p14:creationId xmlns:p14="http://schemas.microsoft.com/office/powerpoint/2010/main" val="194222034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18056" y="1470991"/>
            <a:ext cx="6483927" cy="1787510"/>
          </a:xfrm>
        </p:spPr>
        <p:txBody>
          <a:bodyPr/>
          <a:lstStyle/>
          <a:p>
            <a:pPr algn="ctr">
              <a:defRPr/>
            </a:pPr>
            <a:r>
              <a:rPr lang="en-GB" sz="3600" dirty="0">
                <a:solidFill>
                  <a:srgbClr val="24ABB5"/>
                </a:solidFill>
                <a:latin typeface="Century Gothic" pitchFamily="34" charset="0"/>
                <a:cs typeface="Century Gothic" pitchFamily="34" charset="0"/>
              </a:rPr>
              <a:t>Guidance – for determining whether a waste is hazardous</a:t>
            </a:r>
            <a:endParaRPr lang="en-US" sz="3600" dirty="0">
              <a:solidFill>
                <a:srgbClr val="24ABB5"/>
              </a:solidFill>
              <a:latin typeface="Century Gothic" pitchFamily="34" charset="0"/>
              <a:cs typeface="Century Gothic" pitchFamily="34" charset="0"/>
            </a:endParaRPr>
          </a:p>
        </p:txBody>
      </p:sp>
      <p:sp>
        <p:nvSpPr>
          <p:cNvPr id="57347" name="Rectangle 3"/>
          <p:cNvSpPr>
            <a:spLocks noGrp="1" noChangeArrowheads="1"/>
          </p:cNvSpPr>
          <p:nvPr>
            <p:ph idx="1"/>
          </p:nvPr>
        </p:nvSpPr>
        <p:spPr>
          <a:xfrm>
            <a:off x="609606" y="3457284"/>
            <a:ext cx="5971617" cy="2801302"/>
          </a:xfrm>
        </p:spPr>
        <p:txBody>
          <a:bodyPr/>
          <a:lstStyle/>
          <a:p>
            <a:pPr>
              <a:defRPr/>
            </a:pPr>
            <a:r>
              <a:rPr lang="en-GB" sz="2800" dirty="0"/>
              <a:t>Environment Agency / SEPA / NRW</a:t>
            </a:r>
          </a:p>
          <a:p>
            <a:pPr marL="742950" lvl="2" indent="-342900">
              <a:buFont typeface="Wingdings" panose="05000000000000000000" pitchFamily="2" charset="2"/>
              <a:buChar char="§"/>
              <a:defRPr/>
            </a:pPr>
            <a:r>
              <a:rPr lang="en-GB" dirty="0"/>
              <a:t>Technical guidance </a:t>
            </a:r>
            <a:r>
              <a:rPr lang="en-GB" dirty="0" smtClean="0"/>
              <a:t>WM3</a:t>
            </a:r>
            <a:endParaRPr lang="en-GB" dirty="0"/>
          </a:p>
          <a:p>
            <a:pPr marL="742950" lvl="2" indent="-342900">
              <a:buFont typeface="Wingdings" panose="05000000000000000000" pitchFamily="2" charset="2"/>
              <a:buChar char="§"/>
              <a:defRPr/>
            </a:pPr>
            <a:r>
              <a:rPr lang="en-GB" dirty="0" smtClean="0"/>
              <a:t>1st </a:t>
            </a:r>
            <a:r>
              <a:rPr lang="en-GB" dirty="0"/>
              <a:t>Edition (</a:t>
            </a:r>
            <a:r>
              <a:rPr lang="en-GB" dirty="0" smtClean="0"/>
              <a:t>2015)</a:t>
            </a:r>
            <a:endParaRPr lang="en-GB" dirty="0"/>
          </a:p>
          <a:p>
            <a:pPr>
              <a:defRPr/>
            </a:pPr>
            <a:r>
              <a:rPr lang="en-GB" dirty="0"/>
              <a:t>Consult a specialist</a:t>
            </a:r>
            <a:endParaRPr lang="en-US" dirty="0"/>
          </a:p>
        </p:txBody>
      </p:sp>
      <p:pic>
        <p:nvPicPr>
          <p:cNvPr id="2" name="Picture 1"/>
          <p:cNvPicPr>
            <a:picLocks noChangeAspect="1"/>
          </p:cNvPicPr>
          <p:nvPr/>
        </p:nvPicPr>
        <p:blipFill>
          <a:blip r:embed="rId3" cstate="email"/>
          <a:stretch>
            <a:fillRect/>
          </a:stretch>
        </p:blipFill>
        <p:spPr>
          <a:xfrm>
            <a:off x="7462237" y="1584959"/>
            <a:ext cx="4526563" cy="4785359"/>
          </a:xfrm>
          <a:prstGeom prst="rect">
            <a:avLst/>
          </a:prstGeom>
          <a:ln w="12700">
            <a:solidFill>
              <a:schemeClr val="accent1">
                <a:shade val="50000"/>
              </a:schemeClr>
            </a:solidFill>
          </a:ln>
        </p:spPr>
      </p:pic>
    </p:spTree>
    <p:extLst>
      <p:ext uri="{BB962C8B-B14F-4D97-AF65-F5344CB8AC3E}">
        <p14:creationId xmlns:p14="http://schemas.microsoft.com/office/powerpoint/2010/main" val="97758444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64160" y="658389"/>
            <a:ext cx="11927840" cy="1041999"/>
          </a:xfrm>
        </p:spPr>
        <p:txBody>
          <a:bodyPr/>
          <a:lstStyle/>
          <a:p>
            <a:pPr>
              <a:defRPr/>
            </a:pPr>
            <a:r>
              <a:rPr lang="en-US" sz="3600" dirty="0">
                <a:latin typeface="Century Gothic" pitchFamily="34" charset="0"/>
                <a:cs typeface="Century Gothic" pitchFamily="34" charset="0"/>
              </a:rPr>
              <a:t>Hazardous Waste Controls – </a:t>
            </a:r>
            <a:r>
              <a:rPr lang="en-US" sz="3600" dirty="0" err="1" smtClean="0">
                <a:latin typeface="Century Gothic" pitchFamily="34" charset="0"/>
                <a:cs typeface="Century Gothic" pitchFamily="34" charset="0"/>
              </a:rPr>
              <a:t>Eng</a:t>
            </a:r>
            <a:r>
              <a:rPr lang="en-US" sz="3600" dirty="0" smtClean="0">
                <a:latin typeface="Century Gothic" pitchFamily="34" charset="0"/>
                <a:cs typeface="Century Gothic" pitchFamily="34" charset="0"/>
              </a:rPr>
              <a:t> </a:t>
            </a:r>
            <a:r>
              <a:rPr lang="en-US" sz="3600" dirty="0">
                <a:latin typeface="Century Gothic" pitchFamily="34" charset="0"/>
                <a:cs typeface="Century Gothic" pitchFamily="34" charset="0"/>
              </a:rPr>
              <a:t>&amp; Wales</a:t>
            </a:r>
          </a:p>
        </p:txBody>
      </p:sp>
      <p:sp>
        <p:nvSpPr>
          <p:cNvPr id="46083" name="Rectangle 3"/>
          <p:cNvSpPr>
            <a:spLocks noGrp="1" noChangeArrowheads="1"/>
          </p:cNvSpPr>
          <p:nvPr>
            <p:ph idx="1"/>
          </p:nvPr>
        </p:nvSpPr>
        <p:spPr>
          <a:xfrm>
            <a:off x="879546" y="1700386"/>
            <a:ext cx="9696449" cy="3793454"/>
          </a:xfrm>
        </p:spPr>
        <p:txBody>
          <a:bodyPr/>
          <a:lstStyle/>
          <a:p>
            <a:pPr>
              <a:defRPr/>
            </a:pPr>
            <a:r>
              <a:rPr lang="en-US" dirty="0"/>
              <a:t>Premises registration – for hazardous waste </a:t>
            </a:r>
            <a:r>
              <a:rPr lang="en-US" dirty="0" smtClean="0"/>
              <a:t>producers </a:t>
            </a:r>
            <a:r>
              <a:rPr lang="en-US" b="1" i="1" dirty="0" smtClean="0"/>
              <a:t>(</a:t>
            </a:r>
            <a:r>
              <a:rPr lang="en-US" b="1" i="1" dirty="0"/>
              <a:t>W</a:t>
            </a:r>
            <a:r>
              <a:rPr lang="en-US" b="1" i="1" dirty="0" smtClean="0"/>
              <a:t>ales only)</a:t>
            </a:r>
            <a:endParaRPr lang="en-US" b="1" i="1" dirty="0"/>
          </a:p>
          <a:p>
            <a:pPr>
              <a:defRPr/>
            </a:pPr>
            <a:r>
              <a:rPr lang="en-US" dirty="0"/>
              <a:t>Consignment notes</a:t>
            </a:r>
          </a:p>
          <a:p>
            <a:pPr>
              <a:defRPr/>
            </a:pPr>
            <a:r>
              <a:rPr lang="en-US" dirty="0"/>
              <a:t>Quarterly returns</a:t>
            </a:r>
          </a:p>
          <a:p>
            <a:pPr>
              <a:defRPr/>
            </a:pPr>
            <a:r>
              <a:rPr lang="en-GB" dirty="0"/>
              <a:t>Record keeping and registers for hazardous wastes</a:t>
            </a:r>
            <a:endParaRPr lang="en-US" dirty="0"/>
          </a:p>
        </p:txBody>
      </p:sp>
    </p:spTree>
    <p:extLst>
      <p:ext uri="{BB962C8B-B14F-4D97-AF65-F5344CB8AC3E}">
        <p14:creationId xmlns:p14="http://schemas.microsoft.com/office/powerpoint/2010/main" val="19479573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86437" y="804999"/>
            <a:ext cx="10972800" cy="735566"/>
          </a:xfrm>
        </p:spPr>
        <p:txBody>
          <a:bodyPr/>
          <a:lstStyle/>
          <a:p>
            <a:pPr>
              <a:defRPr/>
            </a:pPr>
            <a:r>
              <a:rPr lang="en-US" sz="3600" dirty="0">
                <a:latin typeface="Century Gothic" pitchFamily="34" charset="0"/>
                <a:cs typeface="Century Gothic" pitchFamily="34" charset="0"/>
              </a:rPr>
              <a:t>Premises </a:t>
            </a:r>
            <a:r>
              <a:rPr lang="en-US" sz="3600" dirty="0" smtClean="0">
                <a:latin typeface="Century Gothic" pitchFamily="34" charset="0"/>
                <a:cs typeface="Century Gothic" pitchFamily="34" charset="0"/>
              </a:rPr>
              <a:t>registration - Wales</a:t>
            </a:r>
            <a:endParaRPr lang="en-US" sz="3600" dirty="0">
              <a:latin typeface="Century Gothic" pitchFamily="34" charset="0"/>
              <a:cs typeface="Century Gothic" pitchFamily="34" charset="0"/>
            </a:endParaRPr>
          </a:p>
        </p:txBody>
      </p:sp>
      <p:sp>
        <p:nvSpPr>
          <p:cNvPr id="46083" name="Rectangle 3"/>
          <p:cNvSpPr>
            <a:spLocks noGrp="1" noChangeArrowheads="1"/>
          </p:cNvSpPr>
          <p:nvPr>
            <p:ph idx="1"/>
          </p:nvPr>
        </p:nvSpPr>
        <p:spPr>
          <a:xfrm>
            <a:off x="941738" y="1769165"/>
            <a:ext cx="9696449" cy="3896138"/>
          </a:xfrm>
        </p:spPr>
        <p:txBody>
          <a:bodyPr/>
          <a:lstStyle/>
          <a:p>
            <a:pPr marL="342900" lvl="1" indent="-342900">
              <a:buSzPct val="75000"/>
              <a:buFont typeface="Wingdings" panose="05000000000000000000" pitchFamily="2" charset="2"/>
              <a:buChar char="§"/>
              <a:defRPr/>
            </a:pPr>
            <a:r>
              <a:rPr lang="en-GB" sz="3200" dirty="0"/>
              <a:t>All hazardous waste producers in </a:t>
            </a:r>
            <a:r>
              <a:rPr lang="en-GB" sz="3200" dirty="0" smtClean="0"/>
              <a:t>Wales </a:t>
            </a:r>
            <a:r>
              <a:rPr lang="en-GB" sz="3200" dirty="0"/>
              <a:t>must register their premises with </a:t>
            </a:r>
            <a:r>
              <a:rPr lang="en-GB" sz="3200" dirty="0" smtClean="0"/>
              <a:t>NRW</a:t>
            </a:r>
            <a:endParaRPr lang="en-GB" sz="3200" dirty="0"/>
          </a:p>
          <a:p>
            <a:pPr marL="800100" lvl="3" indent="-342900">
              <a:buClr>
                <a:srgbClr val="86B245"/>
              </a:buClr>
              <a:buFont typeface="Wingdings" panose="05000000000000000000" pitchFamily="2" charset="2"/>
              <a:buChar char="§"/>
              <a:defRPr/>
            </a:pPr>
            <a:r>
              <a:rPr lang="en-GB" sz="2800" dirty="0"/>
              <a:t>Premises generating 500kg or more in a 12 month period</a:t>
            </a:r>
          </a:p>
          <a:p>
            <a:pPr marL="800100" lvl="3" indent="-342900">
              <a:buClr>
                <a:srgbClr val="86B245"/>
              </a:buClr>
              <a:buFont typeface="Wingdings" panose="05000000000000000000" pitchFamily="2" charset="2"/>
              <a:buChar char="§"/>
              <a:defRPr/>
            </a:pPr>
            <a:r>
              <a:rPr lang="en-GB" sz="2800" dirty="0"/>
              <a:t>Premises code ‘ABC123’</a:t>
            </a:r>
          </a:p>
          <a:p>
            <a:pPr eaLnBrk="1" hangingPunct="1">
              <a:buClr>
                <a:schemeClr val="tx1"/>
              </a:buClr>
              <a:defRPr/>
            </a:pPr>
            <a:endParaRPr lang="en-US" dirty="0" smtClean="0"/>
          </a:p>
        </p:txBody>
      </p:sp>
      <p:sp>
        <p:nvSpPr>
          <p:cNvPr id="2" name="TextBox 1"/>
          <p:cNvSpPr txBox="1"/>
          <p:nvPr/>
        </p:nvSpPr>
        <p:spPr>
          <a:xfrm>
            <a:off x="609600" y="5547360"/>
            <a:ext cx="10708640" cy="400110"/>
          </a:xfrm>
          <a:prstGeom prst="rect">
            <a:avLst/>
          </a:prstGeom>
          <a:noFill/>
        </p:spPr>
        <p:txBody>
          <a:bodyPr wrap="square" rtlCol="0">
            <a:spAutoFit/>
          </a:bodyPr>
          <a:lstStyle/>
          <a:p>
            <a:r>
              <a:rPr lang="en-GB" sz="2000" dirty="0" smtClean="0">
                <a:latin typeface="Century Gothic" panose="020B0502020202020204" pitchFamily="34" charset="0"/>
              </a:rPr>
              <a:t>NB: producers in England no longer need to register with the Environment Agency. </a:t>
            </a:r>
            <a:endParaRPr lang="en-GB" sz="2000" dirty="0">
              <a:latin typeface="Century Gothic" panose="020B0502020202020204" pitchFamily="34" charset="0"/>
            </a:endParaRPr>
          </a:p>
        </p:txBody>
      </p:sp>
    </p:spTree>
    <p:extLst>
      <p:ext uri="{BB962C8B-B14F-4D97-AF65-F5344CB8AC3E}">
        <p14:creationId xmlns:p14="http://schemas.microsoft.com/office/powerpoint/2010/main" val="32308979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09600" y="841828"/>
            <a:ext cx="10972800" cy="735566"/>
          </a:xfrm>
        </p:spPr>
        <p:txBody>
          <a:bodyPr/>
          <a:lstStyle/>
          <a:p>
            <a:pPr>
              <a:defRPr/>
            </a:pPr>
            <a:r>
              <a:rPr lang="en-US" sz="3600" dirty="0">
                <a:latin typeface="Century Gothic" pitchFamily="34" charset="0"/>
                <a:cs typeface="Century Gothic" pitchFamily="34" charset="0"/>
              </a:rPr>
              <a:t>Hazardous waste consignment notes</a:t>
            </a:r>
          </a:p>
        </p:txBody>
      </p:sp>
      <p:sp>
        <p:nvSpPr>
          <p:cNvPr id="46083" name="Rectangle 3"/>
          <p:cNvSpPr>
            <a:spLocks noGrp="1" noChangeArrowheads="1"/>
          </p:cNvSpPr>
          <p:nvPr>
            <p:ph idx="1"/>
          </p:nvPr>
        </p:nvSpPr>
        <p:spPr>
          <a:xfrm>
            <a:off x="609600" y="1745034"/>
            <a:ext cx="11370365" cy="3316994"/>
          </a:xfrm>
        </p:spPr>
        <p:txBody>
          <a:bodyPr/>
          <a:lstStyle/>
          <a:p>
            <a:pPr>
              <a:defRPr/>
            </a:pPr>
            <a:r>
              <a:rPr lang="en-US" dirty="0"/>
              <a:t>A consignment note must be completed to accompany ALL hazardous waste when it is moved from any premises</a:t>
            </a:r>
          </a:p>
          <a:p>
            <a:pPr marL="857250" lvl="1" indent="-342900">
              <a:buFont typeface="Wingdings" panose="05000000000000000000" pitchFamily="2" charset="2"/>
              <a:buChar char="§"/>
              <a:defRPr/>
            </a:pPr>
            <a:r>
              <a:rPr lang="en-US" dirty="0" smtClean="0"/>
              <a:t>Includes </a:t>
            </a:r>
            <a:r>
              <a:rPr lang="en-US" dirty="0"/>
              <a:t>premises exempt from registration</a:t>
            </a:r>
          </a:p>
          <a:p>
            <a:pPr marL="857250" lvl="1" indent="-342900">
              <a:buFont typeface="Wingdings" panose="05000000000000000000" pitchFamily="2" charset="2"/>
              <a:buChar char="§"/>
              <a:defRPr/>
            </a:pPr>
            <a:r>
              <a:rPr lang="en-US" dirty="0" smtClean="0"/>
              <a:t>Movements </a:t>
            </a:r>
            <a:r>
              <a:rPr lang="en-US" dirty="0"/>
              <a:t>between premises belonging to same company</a:t>
            </a:r>
          </a:p>
          <a:p>
            <a:pPr marL="857250" lvl="1" indent="-342900">
              <a:buFont typeface="Wingdings" panose="05000000000000000000" pitchFamily="2" charset="2"/>
              <a:buChar char="§"/>
              <a:defRPr/>
            </a:pPr>
            <a:r>
              <a:rPr lang="en-US" dirty="0" smtClean="0"/>
              <a:t>No </a:t>
            </a:r>
            <a:r>
              <a:rPr lang="en-US" dirty="0"/>
              <a:t>de </a:t>
            </a:r>
            <a:r>
              <a:rPr lang="en-US" dirty="0" err="1"/>
              <a:t>minimis</a:t>
            </a:r>
            <a:r>
              <a:rPr lang="en-US" dirty="0"/>
              <a:t> quantity</a:t>
            </a:r>
          </a:p>
          <a:p>
            <a:pPr eaLnBrk="1" hangingPunct="1">
              <a:buClr>
                <a:schemeClr val="tx1"/>
              </a:buClr>
              <a:defRPr/>
            </a:pPr>
            <a:endParaRPr lang="en-US" dirty="0" smtClean="0"/>
          </a:p>
        </p:txBody>
      </p:sp>
    </p:spTree>
    <p:extLst>
      <p:ext uri="{BB962C8B-B14F-4D97-AF65-F5344CB8AC3E}">
        <p14:creationId xmlns:p14="http://schemas.microsoft.com/office/powerpoint/2010/main" val="427823276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
          <p:cNvSpPr>
            <a:spLocks noGrp="1" noRot="1" noChangeArrowheads="1"/>
          </p:cNvSpPr>
          <p:nvPr>
            <p:ph type="title"/>
          </p:nvPr>
        </p:nvSpPr>
        <p:spPr>
          <a:xfrm>
            <a:off x="442383" y="921092"/>
            <a:ext cx="11326284" cy="573169"/>
          </a:xfrm>
        </p:spPr>
        <p:txBody>
          <a:bodyPr/>
          <a:lstStyle/>
          <a:p>
            <a:pPr>
              <a:defRPr/>
            </a:pPr>
            <a:r>
              <a:rPr lang="en-GB" sz="3600" dirty="0">
                <a:latin typeface="Century Gothic" pitchFamily="34" charset="0"/>
                <a:cs typeface="Century Gothic" pitchFamily="34" charset="0"/>
              </a:rPr>
              <a:t>Notification details</a:t>
            </a:r>
          </a:p>
        </p:txBody>
      </p:sp>
      <p:sp>
        <p:nvSpPr>
          <p:cNvPr id="461830" name="Rectangle 6"/>
          <p:cNvSpPr>
            <a:spLocks noChangeArrowheads="1"/>
          </p:cNvSpPr>
          <p:nvPr/>
        </p:nvSpPr>
        <p:spPr bwMode="auto">
          <a:xfrm>
            <a:off x="442387" y="4526921"/>
            <a:ext cx="11326284" cy="1571838"/>
          </a:xfrm>
          <a:prstGeom prst="rect">
            <a:avLst/>
          </a:prstGeom>
          <a:solidFill>
            <a:schemeClr val="bg1"/>
          </a:solidFill>
          <a:ln w="9525">
            <a:solidFill>
              <a:schemeClr val="tx1"/>
            </a:solidFill>
            <a:miter lim="800000"/>
            <a:headEnd/>
            <a:tailEnd/>
          </a:ln>
          <a:effectLst/>
        </p:spPr>
        <p:txBody>
          <a:bodyPr wrap="square" lIns="89997" tIns="46798" rIns="89997" bIns="46798" anchor="ctr">
            <a:spAutoFit/>
          </a:bodyPr>
          <a:lstStyle/>
          <a:p>
            <a:pPr marL="236529" indent="-236529">
              <a:spcBef>
                <a:spcPct val="20000"/>
              </a:spcBef>
              <a:spcAft>
                <a:spcPct val="20000"/>
              </a:spcAft>
              <a:buFont typeface="Arial" charset="0"/>
              <a:buChar char="–"/>
              <a:defRPr/>
            </a:pPr>
            <a:r>
              <a:rPr lang="en-GB" sz="2000" dirty="0">
                <a:latin typeface="Century Gothic" panose="020B0502020202020204" pitchFamily="34" charset="0"/>
                <a:ea typeface="ＭＳ Ｐゴシック" charset="-128"/>
              </a:rPr>
              <a:t>First 6 digits will be the premises registration </a:t>
            </a:r>
            <a:r>
              <a:rPr lang="en-GB" sz="2000" dirty="0" smtClean="0">
                <a:latin typeface="Century Gothic" panose="020B0502020202020204" pitchFamily="34" charset="0"/>
                <a:ea typeface="ＭＳ Ｐゴシック" charset="-128"/>
              </a:rPr>
              <a:t>code (Wales) or first 6 characters of the organisation producing waste. </a:t>
            </a:r>
            <a:endParaRPr lang="en-GB" sz="2000" dirty="0">
              <a:latin typeface="Century Gothic" panose="020B0502020202020204" pitchFamily="34" charset="0"/>
              <a:ea typeface="ＭＳ Ｐゴシック" charset="-128"/>
            </a:endParaRPr>
          </a:p>
          <a:p>
            <a:pPr marL="236529" indent="-236529">
              <a:spcBef>
                <a:spcPct val="20000"/>
              </a:spcBef>
              <a:spcAft>
                <a:spcPct val="20000"/>
              </a:spcAft>
              <a:buFont typeface="Arial" charset="0"/>
              <a:buChar char="–"/>
              <a:defRPr/>
            </a:pPr>
            <a:r>
              <a:rPr lang="en-GB" sz="2000" dirty="0">
                <a:latin typeface="Century Gothic" panose="020B0502020202020204" pitchFamily="34" charset="0"/>
                <a:ea typeface="ＭＳ Ｐゴシック" charset="-128"/>
              </a:rPr>
              <a:t>Second 5 digit code to complete unique ‘Consignment note code’</a:t>
            </a:r>
          </a:p>
          <a:p>
            <a:pPr marL="236529" indent="-236529">
              <a:spcBef>
                <a:spcPct val="20000"/>
              </a:spcBef>
              <a:spcAft>
                <a:spcPct val="20000"/>
              </a:spcAft>
              <a:buFont typeface="Arial" charset="0"/>
              <a:buChar char="–"/>
              <a:defRPr/>
            </a:pPr>
            <a:r>
              <a:rPr lang="en-GB" sz="2000" dirty="0">
                <a:latin typeface="Century Gothic" panose="020B0502020202020204" pitchFamily="34" charset="0"/>
                <a:ea typeface="ＭＳ Ｐゴシック" charset="-128"/>
              </a:rPr>
              <a:t>Waste producer’s responsibility for unique </a:t>
            </a:r>
            <a:r>
              <a:rPr lang="en-GB" sz="2000" dirty="0" smtClean="0">
                <a:latin typeface="Century Gothic" panose="020B0502020202020204" pitchFamily="34" charset="0"/>
                <a:ea typeface="ＭＳ Ｐゴシック" charset="-128"/>
              </a:rPr>
              <a:t>coding</a:t>
            </a:r>
            <a:endParaRPr lang="en-GB" sz="2000" dirty="0">
              <a:latin typeface="Century Gothic" panose="020B0502020202020204" pitchFamily="34" charset="0"/>
              <a:ea typeface="ＭＳ Ｐゴシック" charset="-128"/>
            </a:endParaRPr>
          </a:p>
        </p:txBody>
      </p:sp>
      <p:pic>
        <p:nvPicPr>
          <p:cNvPr id="106500"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836307"/>
            <a:ext cx="12006469" cy="18938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6501" name="Oval 7"/>
          <p:cNvSpPr>
            <a:spLocks noChangeArrowheads="1"/>
          </p:cNvSpPr>
          <p:nvPr/>
        </p:nvSpPr>
        <p:spPr bwMode="auto">
          <a:xfrm>
            <a:off x="2039569" y="1999614"/>
            <a:ext cx="3638551" cy="522412"/>
          </a:xfrm>
          <a:prstGeom prst="ellipse">
            <a:avLst/>
          </a:prstGeom>
          <a:noFill/>
          <a:ln w="254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9997" tIns="46798" rIns="89997" bIns="46798" anchor="ctr">
            <a:spAutoFit/>
          </a:bodyPr>
          <a:lstStyle/>
          <a:p>
            <a:endParaRPr lang="en-US"/>
          </a:p>
        </p:txBody>
      </p:sp>
      <p:cxnSp>
        <p:nvCxnSpPr>
          <p:cNvPr id="106502" name="AutoShape 8"/>
          <p:cNvCxnSpPr>
            <a:cxnSpLocks noChangeShapeType="1"/>
            <a:stCxn id="461830" idx="0"/>
            <a:endCxn id="106501" idx="4"/>
          </p:cNvCxnSpPr>
          <p:nvPr/>
        </p:nvCxnSpPr>
        <p:spPr bwMode="auto">
          <a:xfrm flipH="1" flipV="1">
            <a:off x="3858845" y="2522026"/>
            <a:ext cx="2246684" cy="2004895"/>
          </a:xfrm>
          <a:prstGeom prst="straightConnector1">
            <a:avLst/>
          </a:prstGeom>
          <a:noFill/>
          <a:ln w="254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19098220"/>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rrowheads="1"/>
          </p:cNvSpPr>
          <p:nvPr>
            <p:ph type="title"/>
          </p:nvPr>
        </p:nvSpPr>
        <p:spPr>
          <a:xfrm>
            <a:off x="697653" y="963300"/>
            <a:ext cx="9696451" cy="603186"/>
          </a:xfrm>
        </p:spPr>
        <p:txBody>
          <a:bodyPr/>
          <a:lstStyle/>
          <a:p>
            <a:pPr>
              <a:defRPr/>
            </a:pPr>
            <a:r>
              <a:rPr lang="en-GB" sz="3600" dirty="0">
                <a:latin typeface="Century Gothic" pitchFamily="34" charset="0"/>
                <a:cs typeface="Century Gothic" pitchFamily="34" charset="0"/>
              </a:rPr>
              <a:t>Waste details</a:t>
            </a:r>
          </a:p>
        </p:txBody>
      </p:sp>
      <p:pic>
        <p:nvPicPr>
          <p:cNvPr id="107523"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3500" y="2020829"/>
            <a:ext cx="11582984" cy="4225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6548027"/>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5"/>
          <p:cNvSpPr>
            <a:spLocks noGrp="1" noRot="1" noChangeArrowheads="1"/>
          </p:cNvSpPr>
          <p:nvPr>
            <p:ph type="title"/>
          </p:nvPr>
        </p:nvSpPr>
        <p:spPr>
          <a:xfrm>
            <a:off x="509580" y="912527"/>
            <a:ext cx="4766733" cy="573169"/>
          </a:xfrm>
        </p:spPr>
        <p:txBody>
          <a:bodyPr/>
          <a:lstStyle/>
          <a:p>
            <a:pPr algn="ctr"/>
            <a:r>
              <a:rPr lang="en-GB" sz="3600" dirty="0">
                <a:latin typeface="Century Gothic" pitchFamily="34" charset="0"/>
                <a:cs typeface="Century Gothic" pitchFamily="34" charset="0"/>
              </a:rPr>
              <a:t>Responsibilities</a:t>
            </a:r>
          </a:p>
        </p:txBody>
      </p:sp>
      <p:pic>
        <p:nvPicPr>
          <p:cNvPr id="108547"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9583" y="2050247"/>
            <a:ext cx="11135783" cy="336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6"/>
          <p:cNvSpPr>
            <a:spLocks noChangeArrowheads="1"/>
          </p:cNvSpPr>
          <p:nvPr/>
        </p:nvSpPr>
        <p:spPr bwMode="auto">
          <a:xfrm>
            <a:off x="6489168" y="5714518"/>
            <a:ext cx="4576233" cy="402287"/>
          </a:xfrm>
          <a:prstGeom prst="rect">
            <a:avLst/>
          </a:prstGeom>
          <a:solidFill>
            <a:schemeClr val="bg1"/>
          </a:solidFill>
          <a:ln w="9525">
            <a:solidFill>
              <a:schemeClr val="tx1"/>
            </a:solidFill>
            <a:miter lim="800000"/>
            <a:headEnd/>
            <a:tailEnd/>
          </a:ln>
          <a:effectLst/>
        </p:spPr>
        <p:txBody>
          <a:bodyPr lIns="89997" tIns="46798" rIns="89997" bIns="46798" anchor="ctr">
            <a:spAutoFit/>
          </a:bodyPr>
          <a:lstStyle/>
          <a:p>
            <a:pPr eaLnBrk="0" hangingPunct="0">
              <a:spcBef>
                <a:spcPct val="20000"/>
              </a:spcBef>
              <a:spcAft>
                <a:spcPct val="20000"/>
              </a:spcAft>
              <a:defRPr/>
            </a:pPr>
            <a:r>
              <a:rPr lang="en-GB" sz="2000" dirty="0">
                <a:latin typeface="Century Gothic" panose="020B0502020202020204" pitchFamily="34" charset="0"/>
                <a:ea typeface="ＭＳ Ｐゴシック" charset="-128"/>
              </a:rPr>
              <a:t>Waste hierarchy declaration </a:t>
            </a:r>
          </a:p>
        </p:txBody>
      </p:sp>
      <p:cxnSp>
        <p:nvCxnSpPr>
          <p:cNvPr id="108549" name="AutoShape 8"/>
          <p:cNvCxnSpPr>
            <a:cxnSpLocks noChangeShapeType="1"/>
            <a:stCxn id="8" idx="0"/>
          </p:cNvCxnSpPr>
          <p:nvPr/>
        </p:nvCxnSpPr>
        <p:spPr bwMode="auto">
          <a:xfrm flipV="1">
            <a:off x="8777285" y="3518460"/>
            <a:ext cx="289978" cy="2196058"/>
          </a:xfrm>
          <a:prstGeom prst="straightConnector1">
            <a:avLst/>
          </a:prstGeom>
          <a:noFill/>
          <a:ln w="254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5" name="Rectangle 6"/>
          <p:cNvSpPr>
            <a:spLocks noChangeArrowheads="1"/>
          </p:cNvSpPr>
          <p:nvPr/>
        </p:nvSpPr>
        <p:spPr bwMode="auto">
          <a:xfrm>
            <a:off x="509583" y="5560630"/>
            <a:ext cx="5568951" cy="710063"/>
          </a:xfrm>
          <a:prstGeom prst="rect">
            <a:avLst/>
          </a:prstGeom>
          <a:solidFill>
            <a:schemeClr val="bg1"/>
          </a:solidFill>
          <a:ln w="9525">
            <a:solidFill>
              <a:schemeClr val="tx1"/>
            </a:solidFill>
            <a:miter lim="800000"/>
            <a:headEnd/>
            <a:tailEnd/>
          </a:ln>
          <a:effectLst/>
        </p:spPr>
        <p:txBody>
          <a:bodyPr wrap="square" lIns="89997" tIns="46798" rIns="89997" bIns="46798" anchor="ctr">
            <a:spAutoFit/>
          </a:bodyPr>
          <a:lstStyle/>
          <a:p>
            <a:pPr eaLnBrk="0" hangingPunct="0">
              <a:spcBef>
                <a:spcPct val="20000"/>
              </a:spcBef>
              <a:spcAft>
                <a:spcPct val="20000"/>
              </a:spcAft>
              <a:defRPr/>
            </a:pPr>
            <a:r>
              <a:rPr lang="en-GB" sz="2000" dirty="0">
                <a:latin typeface="Century Gothic" panose="020B0502020202020204" pitchFamily="34" charset="0"/>
                <a:ea typeface="ＭＳ Ｐゴシック" charset="-128"/>
              </a:rPr>
              <a:t>If multiple collection – round and collection number required</a:t>
            </a:r>
          </a:p>
        </p:txBody>
      </p:sp>
      <p:cxnSp>
        <p:nvCxnSpPr>
          <p:cNvPr id="108551" name="AutoShape 8"/>
          <p:cNvCxnSpPr>
            <a:cxnSpLocks noChangeShapeType="1"/>
            <a:stCxn id="15" idx="0"/>
          </p:cNvCxnSpPr>
          <p:nvPr/>
        </p:nvCxnSpPr>
        <p:spPr bwMode="auto">
          <a:xfrm flipV="1">
            <a:off x="3294060" y="3339549"/>
            <a:ext cx="164041" cy="2221074"/>
          </a:xfrm>
          <a:prstGeom prst="straightConnector1">
            <a:avLst/>
          </a:prstGeom>
          <a:noFill/>
          <a:ln w="254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62419538"/>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rrowheads="1"/>
          </p:cNvSpPr>
          <p:nvPr>
            <p:ph type="title"/>
          </p:nvPr>
        </p:nvSpPr>
        <p:spPr>
          <a:xfrm>
            <a:off x="587433" y="892558"/>
            <a:ext cx="7581477" cy="556160"/>
          </a:xfrm>
        </p:spPr>
        <p:txBody>
          <a:bodyPr/>
          <a:lstStyle/>
          <a:p>
            <a:r>
              <a:rPr lang="en-GB" sz="3600" dirty="0">
                <a:latin typeface="Century Gothic" pitchFamily="34" charset="0"/>
                <a:cs typeface="Century Gothic" pitchFamily="34" charset="0"/>
              </a:rPr>
              <a:t>Consignee’s certificate</a:t>
            </a:r>
          </a:p>
        </p:txBody>
      </p:sp>
      <p:pic>
        <p:nvPicPr>
          <p:cNvPr id="109571"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7433" y="1726801"/>
            <a:ext cx="11099800" cy="3698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6"/>
          <p:cNvSpPr>
            <a:spLocks noChangeArrowheads="1"/>
          </p:cNvSpPr>
          <p:nvPr/>
        </p:nvSpPr>
        <p:spPr bwMode="auto">
          <a:xfrm>
            <a:off x="1247436" y="5634895"/>
            <a:ext cx="10439797" cy="710063"/>
          </a:xfrm>
          <a:prstGeom prst="rect">
            <a:avLst/>
          </a:prstGeom>
          <a:solidFill>
            <a:schemeClr val="bg1"/>
          </a:solidFill>
          <a:ln w="9525">
            <a:solidFill>
              <a:schemeClr val="tx1"/>
            </a:solidFill>
            <a:miter lim="800000"/>
            <a:headEnd/>
            <a:tailEnd/>
          </a:ln>
          <a:effectLst/>
        </p:spPr>
        <p:txBody>
          <a:bodyPr wrap="square" lIns="89997" tIns="46798" rIns="89997" bIns="46798" anchor="ctr">
            <a:spAutoFit/>
          </a:bodyPr>
          <a:lstStyle/>
          <a:p>
            <a:pPr eaLnBrk="0" hangingPunct="0">
              <a:spcBef>
                <a:spcPct val="20000"/>
              </a:spcBef>
              <a:spcAft>
                <a:spcPct val="20000"/>
              </a:spcAft>
              <a:defRPr/>
            </a:pPr>
            <a:r>
              <a:rPr lang="en-GB" sz="2000" dirty="0">
                <a:latin typeface="Century Gothic" panose="020B0502020202020204" pitchFamily="34" charset="0"/>
                <a:ea typeface="ＭＳ Ｐゴシック" charset="-128"/>
              </a:rPr>
              <a:t>‘R’ and ‘D’ codes – from </a:t>
            </a:r>
            <a:r>
              <a:rPr lang="en-GB" sz="2000" dirty="0" smtClean="0">
                <a:latin typeface="Century Gothic" panose="020B0502020202020204" pitchFamily="34" charset="0"/>
                <a:ea typeface="ＭＳ Ｐゴシック" charset="-128"/>
              </a:rPr>
              <a:t>Waste Framework Directive and </a:t>
            </a:r>
            <a:r>
              <a:rPr lang="en-GB" sz="2000" dirty="0">
                <a:latin typeface="Century Gothic" panose="020B0502020202020204" pitchFamily="34" charset="0"/>
                <a:ea typeface="ＭＳ Ｐゴシック" charset="-128"/>
              </a:rPr>
              <a:t>listed in environmental permits as authorised activities</a:t>
            </a:r>
          </a:p>
        </p:txBody>
      </p:sp>
    </p:spTree>
    <p:extLst>
      <p:ext uri="{BB962C8B-B14F-4D97-AF65-F5344CB8AC3E}">
        <p14:creationId xmlns:p14="http://schemas.microsoft.com/office/powerpoint/2010/main" val="332958215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CIWM-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CIWM-trainer-PPT</Template>
  <TotalTime>3118</TotalTime>
  <Words>8246</Words>
  <Application>Microsoft Office PowerPoint</Application>
  <PresentationFormat>Widescreen</PresentationFormat>
  <Paragraphs>1203</Paragraphs>
  <Slides>132</Slides>
  <Notes>65</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3</vt:i4>
      </vt:variant>
      <vt:variant>
        <vt:lpstr>Slide Titles</vt:lpstr>
      </vt:variant>
      <vt:variant>
        <vt:i4>132</vt:i4>
      </vt:variant>
    </vt:vector>
  </HeadingPairs>
  <TitlesOfParts>
    <vt:vector size="148" baseType="lpstr">
      <vt:lpstr>ＭＳ Ｐゴシック</vt:lpstr>
      <vt:lpstr>ＭＳ Ｐゴシック</vt:lpstr>
      <vt:lpstr>Arial</vt:lpstr>
      <vt:lpstr>Arial Black</vt:lpstr>
      <vt:lpstr>Avenir LT 45 Book</vt:lpstr>
      <vt:lpstr>Calibri</vt:lpstr>
      <vt:lpstr>Century Gothic</vt:lpstr>
      <vt:lpstr>Optima</vt:lpstr>
      <vt:lpstr>Times</vt:lpstr>
      <vt:lpstr>Verdana</vt:lpstr>
      <vt:lpstr>Wingdings</vt:lpstr>
      <vt:lpstr>ヒラギノ明朝 Pro W3</vt:lpstr>
      <vt:lpstr>CIWM-PPT</vt:lpstr>
      <vt:lpstr>Photo Editor Photo</vt:lpstr>
      <vt:lpstr>Clip</vt:lpstr>
      <vt:lpstr>Slide</vt:lpstr>
      <vt:lpstr>Improving Waste Management and Compliance</vt:lpstr>
      <vt:lpstr>PowerPoint Presentation</vt:lpstr>
      <vt:lpstr>Course Objectives</vt:lpstr>
      <vt:lpstr>Course Objectives</vt:lpstr>
      <vt:lpstr> Context of Waste Law and EC Influences</vt:lpstr>
      <vt:lpstr>Overview</vt:lpstr>
      <vt:lpstr>Who are the Regulators</vt:lpstr>
      <vt:lpstr>setting the scene for Duty of Care</vt:lpstr>
      <vt:lpstr>Overview and background</vt:lpstr>
      <vt:lpstr>Has Duty of Care worked? </vt:lpstr>
      <vt:lpstr>Duty of Care – who does it apply to?</vt:lpstr>
      <vt:lpstr>The Waste Chain</vt:lpstr>
      <vt:lpstr>Responsibility………..</vt:lpstr>
      <vt:lpstr>Who is the waste ‘producer’?</vt:lpstr>
      <vt:lpstr>Management of Contractors</vt:lpstr>
      <vt:lpstr>Duty of Care – General Principles</vt:lpstr>
      <vt:lpstr>Duty of Care – the Expectation!</vt:lpstr>
      <vt:lpstr> Could this be you? -  Recent prosecutions</vt:lpstr>
      <vt:lpstr>Code of Practice</vt:lpstr>
      <vt:lpstr>Duty of Care   Legislation</vt:lpstr>
      <vt:lpstr>Legislation roadmap – England &amp; Wales</vt:lpstr>
      <vt:lpstr> Definition of Waste</vt:lpstr>
      <vt:lpstr>When wastes cease to be wastes</vt:lpstr>
      <vt:lpstr>PowerPoint Presentation</vt:lpstr>
      <vt:lpstr>Waste Framework Directive – Relevant Objectives</vt:lpstr>
      <vt:lpstr>Legislation E&amp;W</vt:lpstr>
      <vt:lpstr>Section 34 (1) of EPA90  - Obligations on ALL holders of waste</vt:lpstr>
      <vt:lpstr>Waste (E&amp;W) Regulations 2011-1</vt:lpstr>
      <vt:lpstr>Waste (E&amp;W) Regulations 2011 - 2</vt:lpstr>
      <vt:lpstr>Waste Hierarchy - activity</vt:lpstr>
      <vt:lpstr> Waste Hierarchy and Duty of Care</vt:lpstr>
      <vt:lpstr>Waste Hierarchy</vt:lpstr>
      <vt:lpstr>Waste Amendment Regulations 2014</vt:lpstr>
      <vt:lpstr>Written Description and coding</vt:lpstr>
      <vt:lpstr>EU ‘List of Waste’ codes  (European Waste Catalogue)</vt:lpstr>
      <vt:lpstr>European Waste Catalogue</vt:lpstr>
      <vt:lpstr>What is the List of Waste?</vt:lpstr>
      <vt:lpstr>What is the List of Waste?</vt:lpstr>
      <vt:lpstr>PowerPoint Presentation</vt:lpstr>
      <vt:lpstr>Absolute hazardous entries</vt:lpstr>
      <vt:lpstr>Absolute non-hazardous entries</vt:lpstr>
      <vt:lpstr> Mirror entries</vt:lpstr>
      <vt:lpstr>PowerPoint Presentation</vt:lpstr>
      <vt:lpstr>EWC Exercises  (A) </vt:lpstr>
      <vt:lpstr>Waste Electrical and Electronic Equipment (WEEE)</vt:lpstr>
      <vt:lpstr>WEEE</vt:lpstr>
      <vt:lpstr>PowerPoint Presentation</vt:lpstr>
      <vt:lpstr>Duty of Care Obligations</vt:lpstr>
      <vt:lpstr>Objectives of section 33</vt:lpstr>
      <vt:lpstr>Section 33  … in other words</vt:lpstr>
      <vt:lpstr>Prevent Contravention of s33 of the EPA 1990</vt:lpstr>
      <vt:lpstr>Deposit without a permit</vt:lpstr>
      <vt:lpstr>Flytipping – what &amp; why?</vt:lpstr>
      <vt:lpstr>Prevent Contravention of s33 of the EPA 1990</vt:lpstr>
      <vt:lpstr>Permits and Conditions</vt:lpstr>
      <vt:lpstr>PowerPoint Presentation</vt:lpstr>
      <vt:lpstr>Recent prosecution example</vt:lpstr>
      <vt:lpstr>Duty of Care Obligations</vt:lpstr>
      <vt:lpstr>Prevent Escape of waste</vt:lpstr>
      <vt:lpstr>Examples of Escape</vt:lpstr>
      <vt:lpstr>PowerPoint Presentation</vt:lpstr>
      <vt:lpstr>Keeping waste safely: additional guidance</vt:lpstr>
      <vt:lpstr>Duty of Care Obligations</vt:lpstr>
      <vt:lpstr>Transfer waste only to an ‘Authorised person’</vt:lpstr>
      <vt:lpstr>PowerPoint Presentation</vt:lpstr>
      <vt:lpstr>PowerPoint Presentation</vt:lpstr>
      <vt:lpstr>Public Registers</vt:lpstr>
      <vt:lpstr>PowerPoint Presentation</vt:lpstr>
      <vt:lpstr>PowerPoint Presentation</vt:lpstr>
      <vt:lpstr>EPR 2010 – Types of Permit</vt:lpstr>
      <vt:lpstr>Exemptions</vt:lpstr>
      <vt:lpstr>Exemptions detail …</vt:lpstr>
      <vt:lpstr>Waste Exemptions – cause of concern</vt:lpstr>
      <vt:lpstr>Examples of Exemptions</vt:lpstr>
      <vt:lpstr>Examples of Exemption</vt:lpstr>
      <vt:lpstr>More examples of exemptions</vt:lpstr>
      <vt:lpstr>Non registerable exemptions</vt:lpstr>
      <vt:lpstr>Duty of Care Obligations</vt:lpstr>
      <vt:lpstr>To ensure written description of the waste on transfer </vt:lpstr>
      <vt:lpstr>Regulation 35 requirements</vt:lpstr>
      <vt:lpstr>Transfer note/ Written Information</vt:lpstr>
      <vt:lpstr>Waste Transfer Note/ Written Information</vt:lpstr>
      <vt:lpstr>PowerPoint Presentation</vt:lpstr>
      <vt:lpstr>Adequate written description </vt:lpstr>
      <vt:lpstr>‘Adequate’ waste description</vt:lpstr>
      <vt:lpstr>Season tickets</vt:lpstr>
      <vt:lpstr>Written information - issues</vt:lpstr>
      <vt:lpstr>edoc (www.edoconline.co.uk)</vt:lpstr>
      <vt:lpstr>edoc</vt:lpstr>
      <vt:lpstr>edoc</vt:lpstr>
      <vt:lpstr>Remember…</vt:lpstr>
      <vt:lpstr>Guidance – for determining whether a waste is hazardous</vt:lpstr>
      <vt:lpstr>Hazardous Waste Controls – Eng &amp; Wales</vt:lpstr>
      <vt:lpstr>Premises registration - Wales</vt:lpstr>
      <vt:lpstr>Hazardous waste consignment notes</vt:lpstr>
      <vt:lpstr>Notification details</vt:lpstr>
      <vt:lpstr>Waste details</vt:lpstr>
      <vt:lpstr>Responsibilities</vt:lpstr>
      <vt:lpstr>Consignee’s certificate</vt:lpstr>
      <vt:lpstr>Quarterly returns and record keeping</vt:lpstr>
      <vt:lpstr>Mixing of Hazardous and Non Hazardous wastes</vt:lpstr>
      <vt:lpstr>Putting it all into practice</vt:lpstr>
      <vt:lpstr>Producer responsibilities</vt:lpstr>
      <vt:lpstr>Exercise 1 – coding a waste</vt:lpstr>
      <vt:lpstr>Exercise 1 - photos</vt:lpstr>
      <vt:lpstr>Exercise 2 – coding skip waste</vt:lpstr>
      <vt:lpstr>‘skip waste’</vt:lpstr>
      <vt:lpstr>What does this mean in practice?</vt:lpstr>
      <vt:lpstr>Exercise 3</vt:lpstr>
      <vt:lpstr>Review</vt:lpstr>
      <vt:lpstr> Code of practice &amp; responsibilities</vt:lpstr>
      <vt:lpstr>Where does responsibility rest?</vt:lpstr>
      <vt:lpstr>‘Holders’ responsibilities</vt:lpstr>
      <vt:lpstr>‘Reasonable’ &amp; ‘Know or foresee’</vt:lpstr>
      <vt:lpstr>So how does this happen? Today!</vt:lpstr>
      <vt:lpstr>Unauthorised Sites</vt:lpstr>
      <vt:lpstr>Transfer stations and “MRF’s”</vt:lpstr>
      <vt:lpstr>Exercise 5 - treatment</vt:lpstr>
      <vt:lpstr>Exercise 6</vt:lpstr>
      <vt:lpstr>Auditing the waste chain </vt:lpstr>
      <vt:lpstr>PowerPoint Presentation</vt:lpstr>
      <vt:lpstr>PowerPoint Presentation</vt:lpstr>
      <vt:lpstr>Auditing waste management sites</vt:lpstr>
      <vt:lpstr>PowerPoint Presentation</vt:lpstr>
      <vt:lpstr>Remember - ‘know or foreseen’!</vt:lpstr>
      <vt:lpstr> Summary and Review</vt:lpstr>
      <vt:lpstr>PowerPoint Presentation</vt:lpstr>
      <vt:lpstr>In summary - Key Principles of Duty of Care</vt:lpstr>
      <vt:lpstr>Any Questions?</vt:lpstr>
      <vt:lpstr>Conclusion and Course review</vt:lpstr>
      <vt:lpstr>PowerPoint Presentation</vt:lpstr>
      <vt:lpstr>Duty of Care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Duty of Care</dc:title>
  <dc:creator>Claire Poole</dc:creator>
  <cp:lastModifiedBy>Ria Sheridan</cp:lastModifiedBy>
  <cp:revision>105</cp:revision>
  <cp:lastPrinted>2016-07-21T11:04:50Z</cp:lastPrinted>
  <dcterms:created xsi:type="dcterms:W3CDTF">2016-07-19T09:27:37Z</dcterms:created>
  <dcterms:modified xsi:type="dcterms:W3CDTF">2017-03-01T12:37:29Z</dcterms:modified>
</cp:coreProperties>
</file>